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DB5172-F46B-432A-B3BF-8385F5DE16EA}">
  <a:tblStyle styleId="{8EDB5172-F46B-432A-B3BF-8385F5DE16EA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3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740614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4842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4637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43746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6475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624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3011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/>
              <a:t>Bloom Filter是一種空間效率很高的隨機資料結構，它利用位數組很簡潔地表示一個集合，並能判斷一個元素是否屬於這個集合。Bloom Filter的這種高效是有一定代價的：在判斷一個元素是否屬於某個集合時，有可能會把不屬於這個集合的元素誤認為屬於這個集合（false positive）。因此，Bloom Filter不適合那些“零錯誤”的應用場合。而在能容忍低錯誤率的應用場合下，Bloom Filter通過極少的錯誤換取了存儲空間的極大節省。</a:t>
            </a:r>
          </a:p>
        </p:txBody>
      </p:sp>
    </p:spTree>
    <p:extLst>
      <p:ext uri="{BB962C8B-B14F-4D97-AF65-F5344CB8AC3E}">
        <p14:creationId xmlns:p14="http://schemas.microsoft.com/office/powerpoint/2010/main" val="3418842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/>
              <a:t>如果有人在移動中的汽車上使用串流，當它轉換到另一個網路環境，而原先網路環境的所拿到的資料便不能傳給他，但是仍會暫存起來，再次發送出請求，這時就會向鄰近的router去pull data，如此就會減少轉換上資料暫停傳輸時間，此舉也能減少攻擊事件。</a:t>
            </a:r>
          </a:p>
          <a:p>
            <a:pPr lvl="0">
              <a:spcBef>
                <a:spcPts val="0"/>
              </a:spcBef>
              <a:buNone/>
            </a:pPr>
            <a:r>
              <a:rPr lang="zh-TW"/>
              <a:t>應用程式命名、如何剖析、效能問題等等</a:t>
            </a:r>
          </a:p>
        </p:txBody>
      </p:sp>
    </p:spTree>
    <p:extLst>
      <p:ext uri="{BB962C8B-B14F-4D97-AF65-F5344CB8AC3E}">
        <p14:creationId xmlns:p14="http://schemas.microsoft.com/office/powerpoint/2010/main" val="2388754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/>
              <a:t>NDN interest cannot loop persistently since the name plus a random bounce can effectively identify duplicates to discard.</a:t>
            </a:r>
            <a:br>
              <a:rPr lang="zh-TW"/>
            </a:br>
            <a:r>
              <a:rPr lang="zh-TW"/>
              <a:t>Data don’t loop since they take the reverse path of interests.</a:t>
            </a:r>
            <a:br>
              <a:rPr lang="zh-TW"/>
            </a:br>
            <a:r>
              <a:rPr lang="zh-TW"/>
              <a:t>Thus, and NDN router can send out and interest using multiple interfaces without worrying loop.</a:t>
            </a:r>
          </a:p>
          <a:p>
            <a:pPr lvl="0">
              <a:spcBef>
                <a:spcPts val="0"/>
              </a:spcBef>
              <a:buNone/>
            </a:pPr>
            <a:r>
              <a:rPr lang="zh-TW"/>
              <a:t>Unless directly connected to the requesting host by a point-to-point link, a router will only know that someone has requested certain data, but will not know who originated the request.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zh-TW"/>
              <a:t>NDN’s built-in caching capability enables co</a:t>
            </a:r>
            <a:br>
              <a:rPr lang="zh-TW"/>
            </a:br>
            <a:r>
              <a:rPr lang="zh-TW"/>
              <a:t>ntent producers, be they CNN or a home user,</a:t>
            </a:r>
            <a:br>
              <a:rPr lang="zh-TW"/>
            </a:br>
            <a:r>
              <a:rPr lang="zh-TW"/>
              <a:t>to distribute their content at global scale efficiently with</a:t>
            </a:r>
            <a:br>
              <a:rPr lang="zh-TW"/>
            </a:br>
            <a:r>
              <a:rPr lang="zh-TW"/>
              <a:t>out special infrastructure such as CDNs, which will</a:t>
            </a:r>
            <a:br>
              <a:rPr lang="zh-TW"/>
            </a:br>
            <a:r>
              <a:rPr lang="zh-TW"/>
              <a:t>have far-reaching impacts on the society, especially for pe</a:t>
            </a:r>
            <a:br>
              <a:rPr lang="zh-TW"/>
            </a:br>
            <a:r>
              <a:rPr lang="zh-TW"/>
              <a:t>ople in underdeveloped regions and in underrep-</a:t>
            </a:r>
            <a:br>
              <a:rPr lang="zh-TW"/>
            </a:br>
            <a:r>
              <a:rPr lang="zh-TW"/>
              <a:t>resented groups.  It will also have a positive feedback effec</a:t>
            </a:r>
            <a:br>
              <a:rPr lang="zh-TW"/>
            </a:br>
            <a:r>
              <a:rPr lang="zh-TW"/>
              <a:t>t, encouraging people to create and produce</a:t>
            </a:r>
            <a:br>
              <a:rPr lang="zh-TW"/>
            </a:br>
            <a:r>
              <a:rPr lang="zh-TW"/>
              <a:t>original content.</a:t>
            </a:r>
          </a:p>
        </p:txBody>
      </p:sp>
    </p:spTree>
    <p:extLst>
      <p:ext uri="{BB962C8B-B14F-4D97-AF65-F5344CB8AC3E}">
        <p14:creationId xmlns:p14="http://schemas.microsoft.com/office/powerpoint/2010/main" val="3434358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/>
              <a:t>Unfortunate</a:t>
            </a:r>
            <a:br>
              <a:rPr lang="zh-TW"/>
            </a:br>
            <a:r>
              <a:rPr lang="zh-TW"/>
              <a:t>ly, standard greedy routing does not always</a:t>
            </a:r>
            <a:br>
              <a:rPr lang="zh-TW"/>
            </a:br>
            <a:r>
              <a:rPr lang="zh-TW"/>
              <a:t>succeed in reaching the destination [9], sometimes getting</a:t>
            </a:r>
            <a:br>
              <a:rPr lang="zh-TW"/>
            </a:br>
            <a:r>
              <a:rPr lang="zh-TW"/>
              <a:t>stuck at local minima,  i.e., routers having no</a:t>
            </a:r>
            <a:br>
              <a:rPr lang="zh-TW"/>
            </a:br>
            <a:r>
              <a:rPr lang="zh-TW"/>
              <a:t>neighbors closer to the destination than themselves. We pro</a:t>
            </a:r>
            <a:br>
              <a:rPr lang="zh-TW"/>
            </a:br>
            <a:r>
              <a:rPr lang="zh-TW"/>
              <a:t>pose to overcome this problem by augmenting</a:t>
            </a:r>
            <a:br>
              <a:rPr lang="zh-TW"/>
            </a:br>
            <a:r>
              <a:rPr lang="zh-TW"/>
              <a:t>standard greedy routing with elements of random walks, and e</a:t>
            </a:r>
            <a:br>
              <a:rPr lang="zh-TW"/>
            </a:br>
            <a:r>
              <a:rPr lang="zh-TW"/>
              <a:t>valuate the cost to path length.  Specifically,</a:t>
            </a:r>
            <a:br>
              <a:rPr lang="zh-TW"/>
            </a:br>
            <a:r>
              <a:rPr lang="zh-TW"/>
              <a:t>intermediate routers can forward Interests not only to the n</a:t>
            </a:r>
            <a:br>
              <a:rPr lang="zh-TW"/>
            </a:br>
            <a:r>
              <a:rPr lang="zh-TW"/>
              <a:t>eighbor closest to the destination, but to any</a:t>
            </a:r>
            <a:br>
              <a:rPr lang="zh-TW"/>
            </a:br>
            <a:r>
              <a:rPr lang="zh-TW"/>
              <a:t>neighbor with higher probability of being closer to the dest</a:t>
            </a:r>
            <a:br>
              <a:rPr lang="zh-TW"/>
            </a:br>
            <a:r>
              <a:rPr lang="zh-TW"/>
              <a:t>ination.</a:t>
            </a:r>
          </a:p>
        </p:txBody>
      </p:sp>
    </p:spTree>
    <p:extLst>
      <p:ext uri="{BB962C8B-B14F-4D97-AF65-F5344CB8AC3E}">
        <p14:creationId xmlns:p14="http://schemas.microsoft.com/office/powerpoint/2010/main" val="816088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/>
              <a:t>Suppose a system is provisioned with packet buffers 2KB in si</a:t>
            </a:r>
            <a:br>
              <a:rPr lang="zh-TW"/>
            </a:br>
            <a:r>
              <a:rPr lang="zh-TW"/>
              <a:t>ze with 2 GB of</a:t>
            </a:r>
            <a:br>
              <a:rPr lang="zh-TW"/>
            </a:br>
            <a:r>
              <a:rPr lang="zh-TW"/>
              <a:t>total buffer space; this means Content Store capacity for 1 m</a:t>
            </a:r>
            <a:br>
              <a:rPr lang="zh-TW"/>
            </a:br>
            <a:r>
              <a:rPr lang="zh-TW"/>
              <a:t>illion distinct packet names.  If an NDN name</a:t>
            </a:r>
            <a:br>
              <a:rPr lang="zh-TW"/>
            </a:br>
            <a:r>
              <a:rPr lang="zh-TW"/>
              <a:t>were 200 bytes in length,  then storing the names alone would r</a:t>
            </a:r>
            <a:br>
              <a:rPr lang="zh-TW"/>
            </a:br>
            <a:r>
              <a:rPr lang="zh-TW"/>
              <a:t>equire a further 200 MB.</a:t>
            </a:r>
          </a:p>
        </p:txBody>
      </p:sp>
    </p:spTree>
    <p:extLst>
      <p:ext uri="{BB962C8B-B14F-4D97-AF65-F5344CB8AC3E}">
        <p14:creationId xmlns:p14="http://schemas.microsoft.com/office/powerpoint/2010/main" val="331569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6713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847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</a:rPr>
              <a:t>‹#›</a:t>
            </a:fld>
            <a:endParaRPr lang="zh-TW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138322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-TW" sz="4800"/>
              <a:t>Named Data Networking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-TW" sz="4800"/>
              <a:t>(NDN) Project</a:t>
            </a:r>
          </a:p>
          <a:p>
            <a:pPr lvl="0">
              <a:spcBef>
                <a:spcPts val="0"/>
              </a:spcBef>
              <a:buNone/>
            </a:pPr>
            <a:endParaRPr sz="4800"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9865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1800"/>
              <a:t>PARC Tech Report2010-003 – October 30, 2010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464100" y="37406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zh-TW" sz="1400"/>
              <a:t>Lixia Zhang, Deborah Estrin, Jeffrey Burke,Van Jacobson, James D. Thornton, Diana K. Smetters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zh-TW" sz="1400"/>
              <a:t>Beichuan Zhang, Gene Tsudik, kc claffy, Dmitri Krioukov, Dan Massey, Christos Papadopoulos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zh-TW" sz="1400"/>
              <a:t>Tarek Abdelzaher, Lan Wang, Patrick Crowley, Edmund Yeh</a:t>
            </a:r>
          </a:p>
          <a:p>
            <a:pPr lvl="0" rt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t>1</a:t>
            </a:fld>
            <a:endParaRPr lang="zh-TW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zh-TW"/>
              <a:t>Research Agenda - Security and Privacy (cont.)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311700" y="13048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zh-TW"/>
              <a:t>Hiding content from legitimate requesters and abusing cryptographic</a:t>
            </a:r>
          </a:p>
          <a:p>
            <a:pPr marL="457200" lvl="0" indent="-228600" rtl="0">
              <a:spcBef>
                <a:spcPts val="0"/>
              </a:spcBef>
            </a:pPr>
            <a:r>
              <a:rPr lang="zh-TW"/>
              <a:t>Cache privacy - using timing information to identify cache hit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zh-TW"/>
              <a:t>Name privacy - meaningful NDN content names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zh-TW"/>
              <a:t>Signature privacy - identity of a content signer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zh-TW"/>
              <a:t>Attainable privacy - VPN or Tor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t>10</a:t>
            </a:fld>
            <a:endParaRPr lang="zh-TW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zh-TW"/>
              <a:t>Research Agenda - Fundamental Theory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90000"/>
              </a:lnSpc>
              <a:spcBef>
                <a:spcPts val="0"/>
              </a:spcBef>
            </a:pPr>
            <a:r>
              <a:rPr lang="zh-TW" dirty="0"/>
              <a:t>Analyze combinations of transmission and caching strategy</a:t>
            </a:r>
          </a:p>
          <a:p>
            <a:pPr marL="914400" lvl="0" indent="-228600" rtl="0">
              <a:lnSpc>
                <a:spcPct val="90000"/>
              </a:lnSpc>
              <a:spcBef>
                <a:spcPts val="0"/>
              </a:spcBef>
              <a:buAutoNum type="arabicPeriod"/>
            </a:pPr>
            <a:r>
              <a:rPr lang="zh-TW" dirty="0"/>
              <a:t>a given set of link capacities and buffer sizes</a:t>
            </a:r>
          </a:p>
          <a:p>
            <a:pPr marL="457200" lvl="0" indent="-228600" rtl="0">
              <a:lnSpc>
                <a:spcPct val="90000"/>
              </a:lnSpc>
              <a:spcBef>
                <a:spcPts val="0"/>
              </a:spcBef>
            </a:pPr>
            <a:r>
              <a:rPr lang="zh-TW" dirty="0"/>
              <a:t>Performance measure</a:t>
            </a:r>
          </a:p>
          <a:p>
            <a:pPr marL="914400" lvl="0" indent="-228600" rtl="0">
              <a:lnSpc>
                <a:spcPct val="90000"/>
              </a:lnSpc>
              <a:spcBef>
                <a:spcPts val="0"/>
              </a:spcBef>
              <a:buAutoNum type="arabicPeriod"/>
            </a:pPr>
            <a:r>
              <a:rPr lang="zh-TW" dirty="0"/>
              <a:t>don’t care source-destination transmission rate due to cache</a:t>
            </a:r>
          </a:p>
          <a:p>
            <a:pPr marL="914400" lvl="0" indent="-228600" rtl="0">
              <a:lnSpc>
                <a:spcPct val="90000"/>
              </a:lnSpc>
              <a:spcBef>
                <a:spcPts val="0"/>
              </a:spcBef>
              <a:buAutoNum type="arabicPeriod"/>
            </a:pPr>
            <a:r>
              <a:rPr lang="zh-TW" dirty="0"/>
              <a:t>focus on destination reception rate</a:t>
            </a:r>
          </a:p>
          <a:p>
            <a:pPr marL="914400" lvl="0" indent="-228600" rtl="0">
              <a:lnSpc>
                <a:spcPct val="90000"/>
              </a:lnSpc>
              <a:spcBef>
                <a:spcPts val="0"/>
              </a:spcBef>
              <a:buAutoNum type="arabicPeriod"/>
            </a:pPr>
            <a:r>
              <a:rPr lang="zh-TW" dirty="0"/>
              <a:t>high download speed need high upload speed, vice versa</a:t>
            </a:r>
          </a:p>
          <a:p>
            <a:pPr marL="914400" lvl="0" indent="-228600" rtl="0">
              <a:lnSpc>
                <a:spcPct val="90000"/>
              </a:lnSpc>
              <a:spcBef>
                <a:spcPts val="0"/>
              </a:spcBef>
              <a:buAutoNum type="arabicPeriod"/>
            </a:pPr>
            <a:r>
              <a:rPr lang="zh-TW" dirty="0"/>
              <a:t>hard to choose only one path to measure speed</a:t>
            </a:r>
          </a:p>
          <a:p>
            <a:pPr marL="914400" lvl="0" indent="-228600">
              <a:lnSpc>
                <a:spcPct val="90000"/>
              </a:lnSpc>
              <a:spcBef>
                <a:spcPts val="0"/>
              </a:spcBef>
              <a:buAutoNum type="arabicPeriod"/>
            </a:pPr>
            <a:r>
              <a:rPr lang="zh-TW" dirty="0"/>
              <a:t>notice if you use Windows system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t>11</a:t>
            </a:fld>
            <a:endParaRPr lang="zh-TW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zh-TW"/>
              <a:t>Research Agenda - Implementation &amp; Deployment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zh-TW"/>
              <a:t>Four kinds of software</a:t>
            </a:r>
          </a:p>
          <a:p>
            <a:pPr marL="914400" lvl="0" indent="-228600" rtl="0">
              <a:spcBef>
                <a:spcPts val="0"/>
              </a:spcBef>
              <a:buAutoNum type="arabicPeriod"/>
            </a:pPr>
            <a:r>
              <a:rPr lang="zh-TW"/>
              <a:t>application</a:t>
            </a:r>
          </a:p>
          <a:p>
            <a:pPr marL="914400" lvl="0" indent="-228600" rtl="0">
              <a:spcBef>
                <a:spcPts val="0"/>
              </a:spcBef>
              <a:buAutoNum type="arabicPeriod"/>
            </a:pPr>
            <a:r>
              <a:rPr lang="zh-TW"/>
              <a:t>application library across many application</a:t>
            </a:r>
          </a:p>
          <a:p>
            <a:pPr marL="914400" lvl="0" indent="-228600" rtl="0">
              <a:spcBef>
                <a:spcPts val="0"/>
              </a:spcBef>
              <a:buAutoNum type="arabicPeriod"/>
            </a:pPr>
            <a:r>
              <a:rPr lang="zh-TW"/>
              <a:t>generic infrastructure components for routing</a:t>
            </a:r>
          </a:p>
          <a:p>
            <a:pPr marL="914400" lvl="0" indent="-228600" rtl="0">
              <a:spcBef>
                <a:spcPts val="0"/>
              </a:spcBef>
              <a:buAutoNum type="arabicPeriod"/>
            </a:pPr>
            <a:r>
              <a:rPr lang="zh-TW"/>
              <a:t>programmable router software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t>12</a:t>
            </a:fld>
            <a:endParaRPr lang="zh-TW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/>
              <a:t>Conclusion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zh-TW" dirty="0"/>
              <a:t>NDN still has lots of details and problems needed to study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zh-TW" dirty="0"/>
              <a:t>Lots of topics are worth researching mentioned upon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zh-TW" dirty="0">
                <a:solidFill>
                  <a:schemeClr val="dk1"/>
                </a:solidFill>
              </a:rPr>
              <a:t>Today instructors strive to teach architectural concepts, but unfortunately students often focus on mechanics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zh-TW" dirty="0"/>
              <a:t>NDN will run fine over existing IP infrastructure, ISP’s can evolve their network slowly by adding individual NDN routers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zh-TW" dirty="0"/>
              <a:t>This study based on the knowledge of many topics they have studied</a:t>
            </a:r>
          </a:p>
          <a:p>
            <a:pPr marL="457200" lvl="0" indent="-228600">
              <a:spcBef>
                <a:spcPts val="0"/>
              </a:spcBef>
            </a:pPr>
            <a:r>
              <a:rPr lang="zh-TW" dirty="0"/>
              <a:t>Our labmates can try to measure performance and simulate DDoS attack because we have high performance switches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t>13</a:t>
            </a:fld>
            <a:endParaRPr lang="zh-TW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/>
              <a:t>Outline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zh-TW"/>
              <a:t>Vision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zh-TW"/>
              <a:t>Architecture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zh-TW"/>
              <a:t>Research Agenda</a:t>
            </a:r>
          </a:p>
          <a:p>
            <a:pPr marL="457200" lvl="0" indent="-228600">
              <a:spcBef>
                <a:spcPts val="0"/>
              </a:spcBef>
            </a:pPr>
            <a:r>
              <a:rPr lang="zh-TW"/>
              <a:t>Conclusion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t>2</a:t>
            </a:fld>
            <a:endParaRPr lang="zh-TW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/>
              <a:t>Vision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zh-TW"/>
              <a:t>IP  V.S.  NDN</a:t>
            </a:r>
          </a:p>
          <a:p>
            <a:pPr lvl="0" algn="ctr" rtl="0">
              <a:spcBef>
                <a:spcPts val="0"/>
              </a:spcBef>
              <a:buNone/>
            </a:pPr>
            <a:endParaRPr/>
          </a:p>
          <a:p>
            <a:pPr lvl="0" algn="ctr" rtl="0">
              <a:spcBef>
                <a:spcPts val="0"/>
              </a:spcBef>
              <a:buNone/>
            </a:pPr>
            <a:endParaRPr/>
          </a:p>
          <a:p>
            <a:pPr lvl="0" algn="ctr" rtl="0">
              <a:spcBef>
                <a:spcPts val="0"/>
              </a:spcBef>
              <a:buNone/>
            </a:pPr>
            <a:endParaRPr/>
          </a:p>
          <a:p>
            <a:pPr lvl="0" algn="ctr" rtl="0">
              <a:spcBef>
                <a:spcPts val="0"/>
              </a:spcBef>
              <a:buNone/>
            </a:pPr>
            <a:endParaRPr/>
          </a:p>
          <a:p>
            <a:pPr lvl="0" algn="ctr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zh-TW"/>
              <a:t>NDN’s delivery model allows routing and forwarding to occur with Bloom Filter.</a:t>
            </a:r>
          </a:p>
          <a:p>
            <a:pPr lvl="0" algn="l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t>3</a:t>
            </a:fld>
            <a:endParaRPr lang="zh-TW"/>
          </a:p>
        </p:txBody>
      </p:sp>
      <p:graphicFrame>
        <p:nvGraphicFramePr>
          <p:cNvPr id="72" name="Shape 72"/>
          <p:cNvGraphicFramePr/>
          <p:nvPr/>
        </p:nvGraphicFramePr>
        <p:xfrm>
          <a:off x="952500" y="1847850"/>
          <a:ext cx="7239000" cy="1981050"/>
        </p:xfrm>
        <a:graphic>
          <a:graphicData uri="http://schemas.openxmlformats.org/drawingml/2006/table">
            <a:tbl>
              <a:tblPr>
                <a:noFill/>
                <a:tableStyleId>{8EDB5172-F46B-432A-B3BF-8385F5DE16EA}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/>
                        <a:t>Where it is located (need middleware)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/>
                        <a:t>What information they want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</a:rPr>
                        <a:t>Finite 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</a:rPr>
                        <a:t>Infinite name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/>
                        <a:t>None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/>
                        <a:t>Ubiquitous caching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/>
                        <a:t>Connection-Oriented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/>
                        <a:t>Multipath routing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</a:rPr>
                        <a:t>None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</a:rPr>
                        <a:t>End-to-end secure and signature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/>
              <a:t>Architecture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>
              <a:lnSpc>
                <a:spcPct val="80000"/>
              </a:lnSpc>
              <a:spcBef>
                <a:spcPts val="0"/>
              </a:spcBef>
            </a:pPr>
            <a:r>
              <a:rPr lang="zh-TW" dirty="0"/>
              <a:t>NDN solves 4 problems in IP structure: </a:t>
            </a:r>
          </a:p>
          <a:p>
            <a:pPr marL="914400" lvl="0" indent="-228600" rtl="0">
              <a:lnSpc>
                <a:spcPct val="80000"/>
              </a:lnSpc>
              <a:spcBef>
                <a:spcPts val="0"/>
              </a:spcBef>
              <a:buAutoNum type="arabicPeriod"/>
            </a:pPr>
            <a:r>
              <a:rPr lang="zh-TW" dirty="0"/>
              <a:t>Address space exhaustion</a:t>
            </a:r>
          </a:p>
          <a:p>
            <a:pPr marL="914400" lvl="0" indent="-228600" rtl="0">
              <a:lnSpc>
                <a:spcPct val="80000"/>
              </a:lnSpc>
              <a:spcBef>
                <a:spcPts val="0"/>
              </a:spcBef>
              <a:buAutoNum type="arabicPeriod"/>
            </a:pPr>
            <a:r>
              <a:rPr lang="zh-TW" dirty="0"/>
              <a:t>NAT traversal</a:t>
            </a:r>
          </a:p>
          <a:p>
            <a:pPr marL="914400" lvl="0" indent="-228600" rtl="0">
              <a:lnSpc>
                <a:spcPct val="80000"/>
              </a:lnSpc>
              <a:spcBef>
                <a:spcPts val="0"/>
              </a:spcBef>
              <a:buAutoNum type="arabicPeriod"/>
            </a:pPr>
            <a:r>
              <a:rPr lang="zh-TW" dirty="0"/>
              <a:t>Mobility - no IP address =&gt; name won’t change</a:t>
            </a:r>
          </a:p>
          <a:p>
            <a:pPr marL="914400" lvl="0" indent="-228600" rtl="0">
              <a:lnSpc>
                <a:spcPct val="80000"/>
              </a:lnSpc>
              <a:spcBef>
                <a:spcPts val="0"/>
              </a:spcBef>
              <a:buAutoNum type="arabicPeriod"/>
            </a:pPr>
            <a:r>
              <a:rPr lang="zh-TW" dirty="0"/>
              <a:t>Scalable - no address assignment and management</a:t>
            </a:r>
          </a:p>
          <a:p>
            <a:pPr marL="457200" lvl="0" indent="-228600" rtl="0">
              <a:lnSpc>
                <a:spcPct val="80000"/>
              </a:lnSpc>
              <a:spcBef>
                <a:spcPts val="0"/>
              </a:spcBef>
            </a:pPr>
            <a:r>
              <a:rPr lang="zh-TW" dirty="0"/>
              <a:t>difficult to target a particular host - not point-to-point</a:t>
            </a:r>
          </a:p>
          <a:p>
            <a:pPr marL="457200" lvl="0" indent="-228600" rtl="0">
              <a:lnSpc>
                <a:spcPct val="80000"/>
              </a:lnSpc>
              <a:spcBef>
                <a:spcPts val="0"/>
              </a:spcBef>
            </a:pPr>
            <a:r>
              <a:rPr lang="zh-TW" dirty="0"/>
              <a:t>No unsolicited data flood attack</a:t>
            </a:r>
          </a:p>
          <a:p>
            <a:pPr marL="457200" lvl="0" indent="-228600" rtl="0">
              <a:lnSpc>
                <a:spcPct val="80000"/>
              </a:lnSpc>
              <a:spcBef>
                <a:spcPts val="0"/>
              </a:spcBef>
            </a:pPr>
            <a:r>
              <a:rPr lang="zh-TW" dirty="0"/>
              <a:t>Longest matching prefix</a:t>
            </a:r>
          </a:p>
          <a:p>
            <a:pPr lvl="0">
              <a:lnSpc>
                <a:spcPct val="80000"/>
              </a:lnSpc>
              <a:spcBef>
                <a:spcPts val="0"/>
              </a:spcBef>
              <a:buNone/>
            </a:pPr>
            <a:r>
              <a:rPr lang="zh-TW" dirty="0"/>
              <a:t>The naming system is still under active research...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t>4</a:t>
            </a:fld>
            <a:endParaRPr lang="zh-TW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zh-TW"/>
              <a:t>Architecture (cont.)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zh-TW">
                <a:solidFill>
                  <a:schemeClr val="dk1"/>
                </a:solidFill>
              </a:rPr>
              <a:t>Interest cannot loop - random bounce identity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zh-TW">
                <a:solidFill>
                  <a:schemeClr val="dk1"/>
                </a:solidFill>
              </a:rPr>
              <a:t>Data don’t loop - reverse path of interests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dk1"/>
                </a:solidFill>
              </a:rPr>
              <a:t>So, Multipath is no problem~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>
                <a:solidFill>
                  <a:schemeClr val="dk1"/>
                </a:solidFill>
              </a:rPr>
              <a:t>IP uses hot-potato routing - difficult to compare another path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dk1"/>
                </a:solidFill>
              </a:rPr>
              <a:t>Not point-to-point - router just know someone sent interest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dk1"/>
                </a:solidFill>
              </a:rPr>
              <a:t>CDN like cache - anyone can publish without server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dk1"/>
                </a:solidFill>
              </a:rPr>
              <a:t>NDN overlay CDN?  IP is also overlay on lots of transmission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t>5</a:t>
            </a:fld>
            <a:endParaRPr lang="zh-TW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40377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zh-TW" dirty="0"/>
              <a:t>Research Agenda - Routing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11122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65000"/>
              </a:lnSpc>
              <a:spcBef>
                <a:spcPts val="0"/>
              </a:spcBef>
            </a:pPr>
            <a:r>
              <a:rPr lang="zh-TW" dirty="0"/>
              <a:t>Extending routing protocols:</a:t>
            </a:r>
          </a:p>
          <a:p>
            <a:pPr marL="914400" lvl="0" indent="-228600" rtl="0">
              <a:lnSpc>
                <a:spcPct val="65000"/>
              </a:lnSpc>
              <a:spcBef>
                <a:spcPts val="0"/>
              </a:spcBef>
              <a:buAutoNum type="arabicPeriod"/>
            </a:pPr>
            <a:r>
              <a:rPr lang="zh-TW" dirty="0"/>
              <a:t>extend the implementations of the OSPF (intera-domain) and BGP (inter-domain)</a:t>
            </a:r>
          </a:p>
          <a:p>
            <a:pPr marL="457200" lvl="0" indent="-228600" rtl="0">
              <a:lnSpc>
                <a:spcPct val="65000"/>
              </a:lnSpc>
              <a:spcBef>
                <a:spcPts val="0"/>
              </a:spcBef>
            </a:pPr>
            <a:r>
              <a:rPr lang="zh-TW" dirty="0"/>
              <a:t>Achieving Routing Scalability</a:t>
            </a:r>
          </a:p>
          <a:p>
            <a:pPr marL="914400" lvl="0" indent="-228600" rtl="0">
              <a:lnSpc>
                <a:spcPct val="65000"/>
              </a:lnSpc>
              <a:spcBef>
                <a:spcPts val="0"/>
              </a:spcBef>
              <a:buAutoNum type="arabicPeriod"/>
            </a:pPr>
            <a:r>
              <a:rPr lang="zh-TW" dirty="0"/>
              <a:t>provider-assigned names</a:t>
            </a:r>
          </a:p>
          <a:p>
            <a:pPr marL="914400" lvl="0" indent="-228600" rtl="0">
              <a:lnSpc>
                <a:spcPct val="65000"/>
              </a:lnSpc>
              <a:spcBef>
                <a:spcPts val="0"/>
              </a:spcBef>
              <a:buAutoNum type="arabicPeriod"/>
            </a:pPr>
            <a:r>
              <a:rPr lang="zh-TW" dirty="0"/>
              <a:t>mapping user-selected name to provider-assigned names</a:t>
            </a:r>
          </a:p>
          <a:p>
            <a:pPr marL="914400" lvl="0" indent="-228600" rtl="0">
              <a:lnSpc>
                <a:spcPct val="65000"/>
              </a:lnSpc>
              <a:spcBef>
                <a:spcPts val="0"/>
              </a:spcBef>
              <a:buAutoNum type="arabicPeriod"/>
            </a:pPr>
            <a:r>
              <a:rPr lang="zh-TW" dirty="0"/>
              <a:t>assigned name: /tanet/nantou/jackjr, user-selected: /jackkuo</a:t>
            </a:r>
          </a:p>
          <a:p>
            <a:pPr marL="457200" lvl="0" indent="-228600" rtl="0">
              <a:lnSpc>
                <a:spcPct val="65000"/>
              </a:lnSpc>
              <a:spcBef>
                <a:spcPts val="0"/>
              </a:spcBef>
            </a:pPr>
            <a:r>
              <a:rPr lang="zh-TW" dirty="0"/>
              <a:t>Mapping service</a:t>
            </a:r>
          </a:p>
          <a:p>
            <a:pPr marL="914400" lvl="0" indent="-228600" rtl="0">
              <a:lnSpc>
                <a:spcPct val="65000"/>
              </a:lnSpc>
              <a:spcBef>
                <a:spcPts val="0"/>
              </a:spcBef>
              <a:buAutoNum type="arabicPeriod"/>
            </a:pPr>
            <a:r>
              <a:rPr lang="zh-TW" dirty="0"/>
              <a:t>design a new system</a:t>
            </a:r>
          </a:p>
          <a:p>
            <a:pPr marL="914400" lvl="0" indent="-228600" rtl="0">
              <a:lnSpc>
                <a:spcPct val="65000"/>
              </a:lnSpc>
              <a:spcBef>
                <a:spcPts val="0"/>
              </a:spcBef>
              <a:buAutoNum type="arabicPeriod"/>
            </a:pPr>
            <a:r>
              <a:rPr lang="zh-TW" dirty="0"/>
              <a:t>augment the existing DNS system</a:t>
            </a:r>
          </a:p>
          <a:p>
            <a:pPr marL="457200" lvl="0" indent="-228600" rtl="0">
              <a:lnSpc>
                <a:spcPct val="65000"/>
              </a:lnSpc>
              <a:spcBef>
                <a:spcPts val="0"/>
              </a:spcBef>
            </a:pPr>
            <a:r>
              <a:rPr lang="zh-TW" dirty="0"/>
              <a:t>Multipath solves greedy routing’s local minima problem</a:t>
            </a:r>
          </a:p>
          <a:p>
            <a:pPr lvl="0">
              <a:lnSpc>
                <a:spcPct val="65000"/>
              </a:lnSpc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t>6</a:t>
            </a:fld>
            <a:endParaRPr lang="zh-TW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/>
              <a:t>Research Agenda - Forwarding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70000"/>
              </a:lnSpc>
              <a:spcBef>
                <a:spcPts val="0"/>
              </a:spcBef>
              <a:buNone/>
            </a:pPr>
            <a:endParaRPr dirty="0"/>
          </a:p>
          <a:p>
            <a:pPr marL="457200" lvl="0" indent="-228600" rtl="0">
              <a:lnSpc>
                <a:spcPct val="70000"/>
              </a:lnSpc>
              <a:spcBef>
                <a:spcPts val="0"/>
              </a:spcBef>
            </a:pPr>
            <a:r>
              <a:rPr lang="zh-TW" dirty="0"/>
              <a:t>Fast memory  -  insert, delete and modify</a:t>
            </a:r>
          </a:p>
          <a:p>
            <a:pPr marL="457200" lvl="0" indent="-228600" rtl="0">
              <a:lnSpc>
                <a:spcPct val="70000"/>
              </a:lnSpc>
              <a:spcBef>
                <a:spcPts val="0"/>
              </a:spcBef>
            </a:pPr>
            <a:r>
              <a:rPr lang="zh-TW" dirty="0"/>
              <a:t>High capacity  -  2GB file, 2KB packet buffers, 200MB names</a:t>
            </a:r>
          </a:p>
          <a:p>
            <a:pPr marL="457200" lvl="0" indent="-228600" rtl="0">
              <a:lnSpc>
                <a:spcPct val="70000"/>
              </a:lnSpc>
              <a:spcBef>
                <a:spcPts val="0"/>
              </a:spcBef>
            </a:pPr>
            <a:r>
              <a:rPr lang="zh-TW" dirty="0"/>
              <a:t>Multiple interfaces</a:t>
            </a:r>
          </a:p>
          <a:p>
            <a:pPr marL="914400" lvl="0" indent="-228600" rtl="0">
              <a:lnSpc>
                <a:spcPct val="70000"/>
              </a:lnSpc>
              <a:spcBef>
                <a:spcPts val="0"/>
              </a:spcBef>
              <a:buAutoNum type="arabicPeriod"/>
            </a:pPr>
            <a:r>
              <a:rPr lang="zh-TW" dirty="0"/>
              <a:t>fully utilize, defend against route hijacking attack</a:t>
            </a:r>
          </a:p>
          <a:p>
            <a:pPr marL="914400" lvl="0" indent="-228600" rtl="0">
              <a:lnSpc>
                <a:spcPct val="70000"/>
              </a:lnSpc>
              <a:spcBef>
                <a:spcPts val="0"/>
              </a:spcBef>
              <a:buAutoNum type="arabicPeriod"/>
            </a:pPr>
            <a:r>
              <a:rPr lang="zh-TW" dirty="0"/>
              <a:t>select from delay or throughput</a:t>
            </a:r>
          </a:p>
          <a:p>
            <a:pPr marL="914400" lvl="0" indent="-228600" rtl="0">
              <a:lnSpc>
                <a:spcPct val="70000"/>
              </a:lnSpc>
              <a:spcBef>
                <a:spcPts val="0"/>
              </a:spcBef>
              <a:buAutoNum type="arabicPeriod"/>
            </a:pPr>
            <a:r>
              <a:rPr lang="zh-TW" dirty="0"/>
              <a:t>avoid instability</a:t>
            </a:r>
          </a:p>
          <a:p>
            <a:pPr marL="457200" lvl="0" indent="-228600" rtl="0">
              <a:lnSpc>
                <a:spcPct val="70000"/>
              </a:lnSpc>
              <a:spcBef>
                <a:spcPts val="0"/>
              </a:spcBef>
            </a:pPr>
            <a:r>
              <a:rPr lang="zh-TW" dirty="0"/>
              <a:t>Cache Policy</a:t>
            </a:r>
          </a:p>
          <a:p>
            <a:pPr marL="914400" lvl="0" indent="-228600" rtl="0">
              <a:lnSpc>
                <a:spcPct val="70000"/>
              </a:lnSpc>
              <a:spcBef>
                <a:spcPts val="0"/>
              </a:spcBef>
              <a:buAutoNum type="arabicPeriod"/>
            </a:pPr>
            <a:r>
              <a:rPr lang="zh-TW" dirty="0"/>
              <a:t>cache replacement </a:t>
            </a:r>
            <a:r>
              <a:rPr lang="zh-TW" strike="sngStrike" dirty="0"/>
              <a:t>better than IP’s</a:t>
            </a:r>
            <a:r>
              <a:rPr lang="zh-TW" dirty="0"/>
              <a:t> for static and dynamic data</a:t>
            </a:r>
          </a:p>
          <a:p>
            <a:pPr marL="914400" lvl="0" indent="-228600" rtl="0">
              <a:lnSpc>
                <a:spcPct val="70000"/>
              </a:lnSpc>
              <a:spcBef>
                <a:spcPts val="0"/>
              </a:spcBef>
              <a:buAutoNum type="arabicPeriod"/>
            </a:pPr>
            <a:r>
              <a:rPr lang="zh-TW" dirty="0"/>
              <a:t>prevent cache pollution attack &amp; DDoS attack</a:t>
            </a:r>
          </a:p>
          <a:p>
            <a:pPr lvl="0" rtl="0">
              <a:lnSpc>
                <a:spcPct val="70000"/>
              </a:lnSpc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t>7</a:t>
            </a:fld>
            <a:endParaRPr lang="zh-TW"/>
          </a:p>
        </p:txBody>
      </p:sp>
      <p:sp>
        <p:nvSpPr>
          <p:cNvPr id="101" name="Shape 101"/>
          <p:cNvSpPr txBox="1"/>
          <p:nvPr/>
        </p:nvSpPr>
        <p:spPr>
          <a:xfrm>
            <a:off x="3112970" y="3626860"/>
            <a:ext cx="1989900" cy="239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1800" dirty="0">
                <a:solidFill>
                  <a:srgbClr val="FF0000"/>
                </a:solidFill>
              </a:rPr>
              <a:t>IP’s proxy cache?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zh-TW"/>
              <a:t>Research Agenda - Forwarding (cont.)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zh-TW" dirty="0"/>
              <a:t>Cache Pollution</a:t>
            </a:r>
          </a:p>
          <a:p>
            <a:pPr marL="914400" lvl="0" indent="-228600" rtl="0">
              <a:spcBef>
                <a:spcPts val="0"/>
              </a:spcBef>
              <a:buAutoNum type="arabicPeriod"/>
            </a:pPr>
            <a:r>
              <a:rPr lang="zh-TW" dirty="0"/>
              <a:t>CS includes bad signature</a:t>
            </a:r>
          </a:p>
          <a:p>
            <a:pPr marL="914400" lvl="0" indent="-228600" rtl="0">
              <a:spcBef>
                <a:spcPts val="0"/>
              </a:spcBef>
              <a:buAutoNum type="arabicPeriod"/>
            </a:pPr>
            <a:r>
              <a:rPr lang="zh-TW" dirty="0"/>
              <a:t>Investigate fast verification schemes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marL="457200" lvl="0" indent="-228600" rtl="0">
              <a:spcBef>
                <a:spcPts val="0"/>
              </a:spcBef>
            </a:pPr>
            <a:r>
              <a:rPr lang="zh-TW" dirty="0"/>
              <a:t>Distributed denial-of-service (DDoS)</a:t>
            </a:r>
          </a:p>
          <a:p>
            <a:pPr marL="914400" lvl="0" indent="-228600" rtl="0">
              <a:spcBef>
                <a:spcPts val="0"/>
              </a:spcBef>
              <a:buAutoNum type="arabicPeriod"/>
            </a:pPr>
            <a:r>
              <a:rPr lang="zh-TW" dirty="0"/>
              <a:t>Make a machine or network resource unavailable</a:t>
            </a:r>
          </a:p>
          <a:p>
            <a:pPr marL="914400" lvl="0" indent="-228600">
              <a:spcBef>
                <a:spcPts val="0"/>
              </a:spcBef>
              <a:buAutoNum type="arabicPeriod"/>
            </a:pPr>
            <a:r>
              <a:rPr lang="zh-TW" dirty="0"/>
              <a:t>No useless data without preceding Interests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t>8</a:t>
            </a:fld>
            <a:endParaRPr lang="zh-TW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11700" y="41065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zh-TW" dirty="0"/>
              <a:t>Research Agenda - Security and Privacy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50000"/>
              </a:lnSpc>
              <a:spcBef>
                <a:spcPts val="0"/>
              </a:spcBef>
            </a:pPr>
            <a:r>
              <a:rPr lang="zh-TW" dirty="0"/>
              <a:t>Develop computation- and bandwidth-efficient signature schemes</a:t>
            </a:r>
          </a:p>
          <a:p>
            <a:pPr marL="457200" lvl="0" indent="-228600" rtl="0">
              <a:lnSpc>
                <a:spcPct val="50000"/>
              </a:lnSpc>
              <a:spcBef>
                <a:spcPts val="0"/>
              </a:spcBef>
            </a:pPr>
            <a:r>
              <a:rPr lang="zh-TW" dirty="0"/>
              <a:t>Design solutions for revocation</a:t>
            </a:r>
          </a:p>
          <a:p>
            <a:pPr marL="914400" lvl="0" indent="-228600" rtl="0">
              <a:lnSpc>
                <a:spcPct val="50000"/>
              </a:lnSpc>
              <a:spcBef>
                <a:spcPts val="0"/>
              </a:spcBef>
              <a:buAutoNum type="arabicPeriod"/>
            </a:pPr>
            <a:r>
              <a:rPr lang="zh-TW" dirty="0"/>
              <a:t>when a key is no longer be trusted</a:t>
            </a:r>
          </a:p>
          <a:p>
            <a:pPr marL="914400" lvl="0" indent="-228600" rtl="0">
              <a:lnSpc>
                <a:spcPct val="50000"/>
              </a:lnSpc>
              <a:spcBef>
                <a:spcPts val="0"/>
              </a:spcBef>
              <a:buAutoNum type="arabicPeriod"/>
            </a:pPr>
            <a:r>
              <a:rPr lang="zh-TW" dirty="0"/>
              <a:t>ensure cache’s has been revoked</a:t>
            </a:r>
          </a:p>
          <a:p>
            <a:pPr marL="914400" lvl="0" indent="-228600" rtl="0">
              <a:lnSpc>
                <a:spcPct val="50000"/>
              </a:lnSpc>
              <a:spcBef>
                <a:spcPts val="0"/>
              </a:spcBef>
              <a:buAutoNum type="arabicPeriod"/>
            </a:pPr>
            <a:r>
              <a:rPr lang="zh-TW" dirty="0"/>
              <a:t>ensure cache’s was valid at the time of signing</a:t>
            </a:r>
          </a:p>
          <a:p>
            <a:pPr marL="457200" lvl="0" indent="-228600" rtl="0">
              <a:lnSpc>
                <a:spcPct val="50000"/>
              </a:lnSpc>
              <a:spcBef>
                <a:spcPts val="0"/>
              </a:spcBef>
            </a:pPr>
            <a:r>
              <a:rPr lang="zh-TW" dirty="0"/>
              <a:t>Interest Flooding Attacks</a:t>
            </a:r>
          </a:p>
          <a:p>
            <a:pPr marL="914400" lvl="0" indent="-228600">
              <a:lnSpc>
                <a:spcPct val="50000"/>
              </a:lnSpc>
              <a:buAutoNum type="arabicPeriod"/>
            </a:pPr>
            <a:r>
              <a:rPr lang="en-US" altLang="zh-TW" dirty="0"/>
              <a:t>lots of new and distinct interests existing or non-existing in CS</a:t>
            </a:r>
          </a:p>
          <a:p>
            <a:pPr marL="914400" lvl="0" indent="-228600">
              <a:lnSpc>
                <a:spcPct val="50000"/>
              </a:lnSpc>
              <a:buAutoNum type="arabicPeriod"/>
            </a:pPr>
            <a:r>
              <a:rPr lang="en-US" altLang="zh-TW" dirty="0"/>
              <a:t>existing: CS is attacked. non-existing: target is attacked</a:t>
            </a:r>
          </a:p>
          <a:p>
            <a:pPr marL="914400" lvl="0" indent="-228600">
              <a:lnSpc>
                <a:spcPct val="50000"/>
              </a:lnSpc>
              <a:buAutoNum type="arabicPeriod"/>
            </a:pPr>
            <a:r>
              <a:rPr lang="en-US" altLang="zh-TW" dirty="0"/>
              <a:t>tool: </a:t>
            </a:r>
            <a:r>
              <a:rPr lang="en-US" altLang="zh-TW" dirty="0" err="1" smtClean="0"/>
              <a:t>ndnSIM</a:t>
            </a:r>
            <a:r>
              <a:rPr lang="en-US" altLang="zh-TW" dirty="0" smtClean="0"/>
              <a:t>-</a:t>
            </a:r>
            <a:r>
              <a:rPr lang="en-US" altLang="zh-TW" dirty="0" err="1" smtClean="0"/>
              <a:t>ddos</a:t>
            </a:r>
            <a:r>
              <a:rPr lang="en-US" altLang="zh-TW" dirty="0" smtClean="0"/>
              <a:t>-interest-flooding</a:t>
            </a:r>
            <a:endParaRPr lang="zh-TW" dirty="0"/>
          </a:p>
          <a:p>
            <a:pPr marL="457200" lvl="0" indent="-228600" rtl="0">
              <a:lnSpc>
                <a:spcPct val="50000"/>
              </a:lnSpc>
              <a:spcBef>
                <a:spcPts val="0"/>
              </a:spcBef>
            </a:pPr>
            <a:r>
              <a:rPr lang="zh-TW" dirty="0"/>
              <a:t>Content Pollution Attacks </a:t>
            </a:r>
          </a:p>
          <a:p>
            <a:pPr marL="914400" lvl="0" indent="-228600" rtl="0">
              <a:lnSpc>
                <a:spcPct val="50000"/>
              </a:lnSpc>
              <a:spcBef>
                <a:spcPts val="0"/>
              </a:spcBef>
              <a:buAutoNum type="arabicPeriod"/>
            </a:pPr>
            <a:r>
              <a:rPr lang="zh-TW" dirty="0"/>
              <a:t>introduce malicious content purporting to match legitimate requests</a:t>
            </a:r>
          </a:p>
          <a:p>
            <a:pPr lvl="0">
              <a:lnSpc>
                <a:spcPct val="50000"/>
              </a:lnSpc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t>9</a:t>
            </a:fld>
            <a:endParaRPr lang="zh-TW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1126</Words>
  <Application>Microsoft Office PowerPoint</Application>
  <PresentationFormat>如螢幕大小 (16:9)</PresentationFormat>
  <Paragraphs>141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6" baseType="lpstr">
      <vt:lpstr>新細明體</vt:lpstr>
      <vt:lpstr>Arial</vt:lpstr>
      <vt:lpstr>Simple Light</vt:lpstr>
      <vt:lpstr>Named Data Networking  (NDN) Project </vt:lpstr>
      <vt:lpstr>Outline</vt:lpstr>
      <vt:lpstr>Vision</vt:lpstr>
      <vt:lpstr>Architecture</vt:lpstr>
      <vt:lpstr>Architecture (cont.) </vt:lpstr>
      <vt:lpstr>Research Agenda - Routing</vt:lpstr>
      <vt:lpstr>Research Agenda - Forwarding</vt:lpstr>
      <vt:lpstr>Research Agenda - Forwarding (cont.) </vt:lpstr>
      <vt:lpstr>Research Agenda - Security and Privacy</vt:lpstr>
      <vt:lpstr>Research Agenda - Security and Privacy (cont.) </vt:lpstr>
      <vt:lpstr>Research Agenda - Fundamental Theory</vt:lpstr>
      <vt:lpstr>Research Agenda - Implementation &amp; Deployment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Named Data Networking  (NDN) Project </dc:title>
  <cp:lastModifiedBy>Jack</cp:lastModifiedBy>
  <cp:revision>2</cp:revision>
  <dcterms:modified xsi:type="dcterms:W3CDTF">2017-09-10T13:50:14Z</dcterms:modified>
</cp:coreProperties>
</file>