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0" name="Shape 14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9" name="Shape 5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lnSpc>
                <a:spcPct val="115000"/>
              </a:lnSpc>
              <a:spcBef>
                <a:spcPts val="0"/>
              </a:spcBef>
              <a:buNone/>
            </a:pPr>
            <a:r>
              <a:t/>
            </a:r>
            <a:endParaRPr sz="1200">
              <a:solidFill>
                <a:schemeClr val="dk1"/>
              </a:solidFill>
            </a:endParaRPr>
          </a:p>
          <a:p>
            <a:pPr lvl="0">
              <a:spcBef>
                <a:spcPts val="0"/>
              </a:spcBef>
              <a:buNone/>
            </a:pPr>
            <a:r>
              <a:t/>
            </a:r>
            <a:endParaRPr sz="1200">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3" name="Shape 7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rPr lang="zh-TW"/>
              <a:t>transmission ranges: 100 to 500 meters depending on the radio frequency (5.85-5.925)</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lnSpc>
                <a:spcPct val="90000"/>
              </a:lnSpc>
              <a:spcBef>
                <a:spcPts val="1000"/>
              </a:spcBef>
              <a:buNone/>
            </a:pPr>
            <a:r>
              <a:rPr lang="zh-TW" sz="1200">
                <a:solidFill>
                  <a:schemeClr val="dk1"/>
                </a:solidFill>
              </a:rPr>
              <a:t>NDN router would accept a data packet only if it has a corresponding entry in its PIT table. However in V2V communication, given the broadcast nature of DSRC/WAVE and WiFi channels, a vehicle can often hear data packets in responses to other vehicles’ requests. In order to serve as an more effective data mule, one should take the opportunity to cache all received data packets even when they are requested by others, rather than ignoring them.</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7" name="Shape 8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indent="-304800" lvl="0" marL="457200" rtl="0">
              <a:lnSpc>
                <a:spcPct val="90000"/>
              </a:lnSpc>
              <a:spcBef>
                <a:spcPts val="1000"/>
              </a:spcBef>
              <a:spcAft>
                <a:spcPts val="0"/>
              </a:spcAft>
              <a:buClr>
                <a:schemeClr val="dk1"/>
              </a:buClr>
              <a:buSzPct val="100000"/>
              <a:buChar char="●"/>
            </a:pPr>
            <a:r>
              <a:rPr lang="zh-TW" sz="1200">
                <a:solidFill>
                  <a:schemeClr val="dk1"/>
                </a:solidFill>
              </a:rPr>
              <a:t>Publisher -- produces data and stores it in its cache  </a:t>
            </a:r>
          </a:p>
          <a:p>
            <a:pPr indent="-304800" lvl="0" marL="914400" rtl="0">
              <a:lnSpc>
                <a:spcPct val="90000"/>
              </a:lnSpc>
              <a:spcBef>
                <a:spcPts val="0"/>
              </a:spcBef>
              <a:spcAft>
                <a:spcPts val="0"/>
              </a:spcAft>
              <a:buClr>
                <a:schemeClr val="dk1"/>
              </a:buClr>
              <a:buSzPct val="100000"/>
              <a:buAutoNum type="alphaLcPeriod"/>
            </a:pPr>
            <a:r>
              <a:rPr lang="zh-TW" sz="1200">
                <a:solidFill>
                  <a:schemeClr val="dk1"/>
                </a:solidFill>
              </a:rPr>
              <a:t>broadcast the data</a:t>
            </a:r>
          </a:p>
          <a:p>
            <a:pPr indent="-304800" lvl="0" marL="457200" rtl="0">
              <a:lnSpc>
                <a:spcPct val="90000"/>
              </a:lnSpc>
              <a:spcBef>
                <a:spcPts val="1000"/>
              </a:spcBef>
              <a:buClr>
                <a:schemeClr val="dk1"/>
              </a:buClr>
              <a:buSzPct val="100000"/>
              <a:buChar char="●"/>
            </a:pPr>
            <a:r>
              <a:rPr lang="zh-TW" sz="1200">
                <a:solidFill>
                  <a:schemeClr val="dk1"/>
                </a:solidFill>
              </a:rPr>
              <a:t>Data Mule --  collects data from other vehicles and itself</a:t>
            </a:r>
          </a:p>
          <a:p>
            <a:pPr indent="-304800" lvl="1" marL="914400" rtl="0">
              <a:lnSpc>
                <a:spcPct val="90000"/>
              </a:lnSpc>
              <a:spcBef>
                <a:spcPts val="1000"/>
              </a:spcBef>
              <a:buClr>
                <a:schemeClr val="dk1"/>
              </a:buClr>
              <a:buSzPct val="100000"/>
              <a:buAutoNum type="alphaLcPeriod"/>
            </a:pPr>
            <a:r>
              <a:rPr lang="zh-TW" sz="1200">
                <a:solidFill>
                  <a:schemeClr val="dk1"/>
                </a:solidFill>
              </a:rPr>
              <a:t>Sends Interest packet periodically</a:t>
            </a:r>
          </a:p>
          <a:p>
            <a:pPr indent="-304800" lvl="1" marL="914400" rtl="0">
              <a:lnSpc>
                <a:spcPct val="90000"/>
              </a:lnSpc>
              <a:spcBef>
                <a:spcPts val="1000"/>
              </a:spcBef>
              <a:buClr>
                <a:schemeClr val="dk1"/>
              </a:buClr>
              <a:buSzPct val="100000"/>
              <a:buAutoNum type="alphaLcPeriod"/>
            </a:pPr>
            <a:r>
              <a:rPr lang="zh-TW" sz="1200">
                <a:solidFill>
                  <a:schemeClr val="dk1"/>
                </a:solidFill>
              </a:rPr>
              <a:t>Disseminates the traffic information to vehicles in many different locations</a:t>
            </a:r>
          </a:p>
          <a:p>
            <a:pPr indent="-304800" lvl="1" marL="914400" rtl="0">
              <a:lnSpc>
                <a:spcPct val="90000"/>
              </a:lnSpc>
              <a:spcBef>
                <a:spcPts val="1000"/>
              </a:spcBef>
              <a:buClr>
                <a:schemeClr val="dk1"/>
              </a:buClr>
              <a:buSzPct val="100000"/>
              <a:buAutoNum type="alphaLcPeriod"/>
            </a:pPr>
            <a:r>
              <a:rPr lang="zh-TW" sz="1200">
                <a:solidFill>
                  <a:schemeClr val="dk1"/>
                </a:solidFill>
              </a:rPr>
              <a:t>Keeps the information available </a:t>
            </a:r>
          </a:p>
          <a:p>
            <a:pPr indent="-304800" lvl="0" marL="457200" rtl="0">
              <a:lnSpc>
                <a:spcPct val="90000"/>
              </a:lnSpc>
              <a:spcBef>
                <a:spcPts val="1000"/>
              </a:spcBef>
              <a:buClr>
                <a:schemeClr val="dk1"/>
              </a:buClr>
              <a:buSzPct val="100000"/>
              <a:buChar char="●"/>
            </a:pPr>
            <a:r>
              <a:rPr lang="zh-TW" sz="1200">
                <a:solidFill>
                  <a:schemeClr val="dk1"/>
                </a:solidFill>
              </a:rPr>
              <a:t>Consumer -- sends Interest packets</a:t>
            </a:r>
          </a:p>
          <a:p>
            <a:pPr indent="-304800" lvl="1" marL="914400" rtl="0">
              <a:lnSpc>
                <a:spcPct val="90000"/>
              </a:lnSpc>
              <a:spcBef>
                <a:spcPts val="1000"/>
              </a:spcBef>
              <a:buClr>
                <a:schemeClr val="dk1"/>
              </a:buClr>
              <a:buSzPct val="100000"/>
              <a:buAutoNum type="alphaLcPeriod"/>
            </a:pPr>
            <a:r>
              <a:rPr lang="zh-TW" sz="1200">
                <a:solidFill>
                  <a:schemeClr val="dk1"/>
                </a:solidFill>
              </a:rPr>
              <a:t>Retrieves data from publishers and mules</a:t>
            </a:r>
          </a:p>
          <a:p>
            <a:pPr indent="-304800" lvl="1" marL="914400" rtl="0">
              <a:lnSpc>
                <a:spcPct val="90000"/>
              </a:lnSpc>
              <a:spcBef>
                <a:spcPts val="1000"/>
              </a:spcBef>
              <a:buClr>
                <a:schemeClr val="dk1"/>
              </a:buClr>
              <a:buSzPct val="100000"/>
              <a:buAutoNum type="alphaLcPeriod"/>
            </a:pPr>
            <a:r>
              <a:rPr lang="zh-TW" sz="1200">
                <a:solidFill>
                  <a:schemeClr val="dk1"/>
                </a:solidFill>
              </a:rPr>
              <a:t>Collects multiple pieces of data from different cars</a:t>
            </a:r>
          </a:p>
          <a:p>
            <a:pPr indent="-304800" lvl="0" marL="457200" rtl="0">
              <a:lnSpc>
                <a:spcPct val="115000"/>
              </a:lnSpc>
              <a:spcBef>
                <a:spcPts val="0"/>
              </a:spcBef>
              <a:spcAft>
                <a:spcPts val="1600"/>
              </a:spcAft>
              <a:buClr>
                <a:schemeClr val="dk1"/>
              </a:buClr>
              <a:buSzPct val="100000"/>
              <a:buChar char="●"/>
            </a:pPr>
            <a:r>
              <a:rPr lang="zh-TW" sz="1200">
                <a:solidFill>
                  <a:schemeClr val="dk1"/>
                </a:solidFill>
              </a:rPr>
              <a:t>Every vehicle is Publisher, Data Mule and Consumer.</a:t>
            </a:r>
          </a:p>
          <a:p>
            <a:pPr indent="-304800" lvl="0" marL="457200" rtl="0">
              <a:lnSpc>
                <a:spcPct val="115000"/>
              </a:lnSpc>
              <a:spcBef>
                <a:spcPts val="0"/>
              </a:spcBef>
              <a:spcAft>
                <a:spcPts val="1600"/>
              </a:spcAft>
              <a:buClr>
                <a:schemeClr val="dk1"/>
              </a:buClr>
              <a:buSzPct val="100000"/>
              <a:buChar char="●"/>
            </a:pPr>
            <a:r>
              <a:rPr lang="zh-TW" sz="1200">
                <a:solidFill>
                  <a:schemeClr val="dk1"/>
                </a:solidFill>
              </a:rPr>
              <a:t>New processed data :計算data,例如算出所有得到車速的平均值</a:t>
            </a:r>
          </a:p>
          <a:p>
            <a:pPr lvl="0">
              <a:spcBef>
                <a:spcPts val="0"/>
              </a:spcBef>
              <a:buNone/>
            </a:pPr>
            <a:r>
              <a:t/>
            </a:r>
            <a:endParaRP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wrap="square"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wrap="square"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wrap="square"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wrap="square"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wrap="square"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wrap="square"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wrap="square"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wrap="square"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wrap="square"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wrap="square"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wrap="square"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wrap="square"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wrap="square" tIns="91425"/>
          <a:lstStyle>
            <a:lvl1pPr lvl="0">
              <a:lnSpc>
                <a:spcPct val="115000"/>
              </a:lnSpc>
              <a:spcBef>
                <a:spcPts val="0"/>
              </a:spcBef>
              <a:spcAft>
                <a:spcPts val="1600"/>
              </a:spcAft>
              <a:buClr>
                <a:schemeClr val="dk2"/>
              </a:buClr>
              <a:buSzPct val="100000"/>
              <a:buChar char="●"/>
              <a:defRPr sz="1800">
                <a:solidFill>
                  <a:schemeClr val="dk2"/>
                </a:solidFill>
              </a:defRPr>
            </a:lvl1pPr>
            <a:lvl2pPr lvl="1">
              <a:lnSpc>
                <a:spcPct val="115000"/>
              </a:lnSpc>
              <a:spcBef>
                <a:spcPts val="0"/>
              </a:spcBef>
              <a:spcAft>
                <a:spcPts val="1600"/>
              </a:spcAft>
              <a:buClr>
                <a:schemeClr val="dk2"/>
              </a:buClr>
              <a:buChar char="○"/>
              <a:defRPr>
                <a:solidFill>
                  <a:schemeClr val="dk2"/>
                </a:solidFill>
              </a:defRPr>
            </a:lvl2pPr>
            <a:lvl3pPr lvl="2">
              <a:lnSpc>
                <a:spcPct val="115000"/>
              </a:lnSpc>
              <a:spcBef>
                <a:spcPts val="0"/>
              </a:spcBef>
              <a:spcAft>
                <a:spcPts val="1600"/>
              </a:spcAft>
              <a:buClr>
                <a:schemeClr val="dk2"/>
              </a:buClr>
              <a:buChar char="■"/>
              <a:defRPr>
                <a:solidFill>
                  <a:schemeClr val="dk2"/>
                </a:solidFill>
              </a:defRPr>
            </a:lvl3pPr>
            <a:lvl4pPr lvl="3">
              <a:lnSpc>
                <a:spcPct val="115000"/>
              </a:lnSpc>
              <a:spcBef>
                <a:spcPts val="0"/>
              </a:spcBef>
              <a:spcAft>
                <a:spcPts val="1600"/>
              </a:spcAft>
              <a:buClr>
                <a:schemeClr val="dk2"/>
              </a:buClr>
              <a:buChar char="●"/>
              <a:defRPr>
                <a:solidFill>
                  <a:schemeClr val="dk2"/>
                </a:solidFill>
              </a:defRPr>
            </a:lvl4pPr>
            <a:lvl5pPr lvl="4">
              <a:lnSpc>
                <a:spcPct val="115000"/>
              </a:lnSpc>
              <a:spcBef>
                <a:spcPts val="0"/>
              </a:spcBef>
              <a:spcAft>
                <a:spcPts val="1600"/>
              </a:spcAft>
              <a:buClr>
                <a:schemeClr val="dk2"/>
              </a:buClr>
              <a:buChar char="○"/>
              <a:defRPr>
                <a:solidFill>
                  <a:schemeClr val="dk2"/>
                </a:solidFill>
              </a:defRPr>
            </a:lvl5pPr>
            <a:lvl6pPr lvl="5">
              <a:lnSpc>
                <a:spcPct val="115000"/>
              </a:lnSpc>
              <a:spcBef>
                <a:spcPts val="0"/>
              </a:spcBef>
              <a:spcAft>
                <a:spcPts val="1600"/>
              </a:spcAft>
              <a:buClr>
                <a:schemeClr val="dk2"/>
              </a:buClr>
              <a:buChar char="■"/>
              <a:defRPr>
                <a:solidFill>
                  <a:schemeClr val="dk2"/>
                </a:solidFill>
              </a:defRPr>
            </a:lvl6pPr>
            <a:lvl7pPr lvl="6">
              <a:lnSpc>
                <a:spcPct val="115000"/>
              </a:lnSpc>
              <a:spcBef>
                <a:spcPts val="0"/>
              </a:spcBef>
              <a:spcAft>
                <a:spcPts val="1600"/>
              </a:spcAft>
              <a:buClr>
                <a:schemeClr val="dk2"/>
              </a:buClr>
              <a:buChar char="●"/>
              <a:defRPr>
                <a:solidFill>
                  <a:schemeClr val="dk2"/>
                </a:solidFill>
              </a:defRPr>
            </a:lvl7pPr>
            <a:lvl8pPr lvl="7">
              <a:lnSpc>
                <a:spcPct val="115000"/>
              </a:lnSpc>
              <a:spcBef>
                <a:spcPts val="0"/>
              </a:spcBef>
              <a:spcAft>
                <a:spcPts val="1600"/>
              </a:spcAft>
              <a:buClr>
                <a:schemeClr val="dk2"/>
              </a:buClr>
              <a:buChar char="○"/>
              <a:defRPr>
                <a:solidFill>
                  <a:schemeClr val="dk2"/>
                </a:solidFill>
              </a:defRPr>
            </a:lvl8pPr>
            <a:lvl9pPr lvl="8">
              <a:lnSpc>
                <a:spcPct val="115000"/>
              </a:lnSpc>
              <a:spcBef>
                <a:spcPts val="0"/>
              </a:spcBef>
              <a:spcAft>
                <a:spcPts val="1600"/>
              </a:spcAft>
              <a:buClr>
                <a:schemeClr val="dk2"/>
              </a:buClr>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rIns="91425" wrap="square" tIns="91425">
            <a:noAutofit/>
          </a:bodyPr>
          <a:lstStyle/>
          <a:p>
            <a:pPr lvl="0" algn="r">
              <a:spcBef>
                <a:spcPts val="0"/>
              </a:spcBef>
              <a:buNone/>
            </a:pPr>
            <a:fld id="{00000000-1234-1234-1234-123412341234}" type="slidenum">
              <a:rPr lang="zh-TW"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0" y="744575"/>
            <a:ext cx="8520600" cy="2052600"/>
          </a:xfrm>
          <a:prstGeom prst="rect">
            <a:avLst/>
          </a:prstGeom>
        </p:spPr>
        <p:txBody>
          <a:bodyPr anchorCtr="0" anchor="b" bIns="91425" lIns="91425" rIns="91425" wrap="square" tIns="91425">
            <a:noAutofit/>
          </a:bodyPr>
          <a:lstStyle/>
          <a:p>
            <a:pPr lvl="0">
              <a:spcBef>
                <a:spcPts val="0"/>
              </a:spcBef>
              <a:buNone/>
            </a:pPr>
            <a:r>
              <a:rPr lang="zh-TW" sz="4000"/>
              <a:t>Data Naming in Vehicle-to-Vehicle Communications</a:t>
            </a:r>
          </a:p>
        </p:txBody>
      </p:sp>
      <p:sp>
        <p:nvSpPr>
          <p:cNvPr id="55" name="Shape 55"/>
          <p:cNvSpPr txBox="1"/>
          <p:nvPr>
            <p:ph idx="1" type="subTitle"/>
          </p:nvPr>
        </p:nvSpPr>
        <p:spPr>
          <a:xfrm>
            <a:off x="311700" y="2834125"/>
            <a:ext cx="8520600" cy="1199100"/>
          </a:xfrm>
          <a:prstGeom prst="rect">
            <a:avLst/>
          </a:prstGeom>
        </p:spPr>
        <p:txBody>
          <a:bodyPr anchorCtr="0" anchor="t" bIns="91425" lIns="91425" rIns="91425" wrap="square" tIns="91425">
            <a:noAutofit/>
          </a:bodyPr>
          <a:lstStyle/>
          <a:p>
            <a:pPr lvl="0">
              <a:spcBef>
                <a:spcPts val="0"/>
              </a:spcBef>
              <a:buNone/>
            </a:pPr>
            <a:r>
              <a:rPr lang="zh-TW" sz="2000"/>
              <a:t>Computer Communications Workshops (INFOCOM WKSHPS), 2012 IEEE Conference</a:t>
            </a:r>
          </a:p>
          <a:p>
            <a:pPr lvl="0">
              <a:spcBef>
                <a:spcPts val="0"/>
              </a:spcBef>
              <a:buClr>
                <a:schemeClr val="dk1"/>
              </a:buClr>
              <a:buSzPct val="55000"/>
              <a:buFont typeface="Arial"/>
              <a:buNone/>
            </a:pPr>
            <a:r>
              <a:rPr lang="zh-TW" sz="2000"/>
              <a:t>L. Wang, R. Wakikawa, R. Kuntz, R. Vuyyuru and Lixia Zhang</a:t>
            </a:r>
          </a:p>
        </p:txBody>
      </p:sp>
      <p:sp>
        <p:nvSpPr>
          <p:cNvPr id="56" name="Shape 56"/>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Shape 142"/>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zh-TW"/>
              <a:t>Conclusion</a:t>
            </a:r>
          </a:p>
        </p:txBody>
      </p:sp>
      <p:sp>
        <p:nvSpPr>
          <p:cNvPr id="143" name="Shape 143"/>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55600" lvl="0" marL="457200" rtl="0">
              <a:spcBef>
                <a:spcPts val="0"/>
              </a:spcBef>
              <a:buSzPct val="100000"/>
            </a:pPr>
            <a:r>
              <a:rPr lang="zh-TW" sz="2000">
                <a:solidFill>
                  <a:schemeClr val="dk1"/>
                </a:solidFill>
              </a:rPr>
              <a:t>This design allows vehicles to collect and disseminate traffic information among themselves using data names that are predefined.</a:t>
            </a:r>
          </a:p>
          <a:p>
            <a:pPr lvl="0" rtl="0">
              <a:spcBef>
                <a:spcPts val="0"/>
              </a:spcBef>
              <a:spcAft>
                <a:spcPts val="0"/>
              </a:spcAft>
              <a:buNone/>
            </a:pPr>
            <a:r>
              <a:t/>
            </a:r>
            <a:endParaRPr sz="2000">
              <a:solidFill>
                <a:schemeClr val="dk1"/>
              </a:solidFill>
            </a:endParaRPr>
          </a:p>
          <a:p>
            <a:pPr indent="-355600" lvl="0" marL="457200">
              <a:spcBef>
                <a:spcPts val="0"/>
              </a:spcBef>
              <a:buClr>
                <a:schemeClr val="dk1"/>
              </a:buClr>
              <a:buSzPct val="100000"/>
            </a:pPr>
            <a:r>
              <a:rPr lang="zh-TW" sz="2000">
                <a:solidFill>
                  <a:schemeClr val="dk1"/>
                </a:solidFill>
              </a:rPr>
              <a:t>With this design, the driving route of a vehicle may be known by the other vehicles. In order to protect the privacy of a vehicle, the data authenticity is an important issue that need be discussed.</a:t>
            </a:r>
          </a:p>
        </p:txBody>
      </p:sp>
      <p:sp>
        <p:nvSpPr>
          <p:cNvPr id="144" name="Shape 14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Shape 61"/>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zh-TW"/>
              <a:t>Introduction</a:t>
            </a:r>
          </a:p>
        </p:txBody>
      </p:sp>
      <p:sp>
        <p:nvSpPr>
          <p:cNvPr id="62" name="Shape 62"/>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55600" lvl="0" marL="457200" rtl="0">
              <a:spcBef>
                <a:spcPts val="0"/>
              </a:spcBef>
              <a:spcAft>
                <a:spcPts val="0"/>
              </a:spcAft>
              <a:buClr>
                <a:srgbClr val="000000"/>
              </a:buClr>
              <a:buSzPct val="100000"/>
            </a:pPr>
            <a:r>
              <a:rPr lang="zh-TW" sz="2000">
                <a:solidFill>
                  <a:srgbClr val="000000"/>
                </a:solidFill>
              </a:rPr>
              <a:t>Today, many vehicles are connected to the network </a:t>
            </a:r>
            <a:r>
              <a:rPr lang="zh-TW">
                <a:solidFill>
                  <a:srgbClr val="000000"/>
                </a:solidFill>
              </a:rPr>
              <a:t>(</a:t>
            </a:r>
            <a:r>
              <a:rPr lang="zh-TW">
                <a:solidFill>
                  <a:schemeClr val="dk1"/>
                </a:solidFill>
              </a:rPr>
              <a:t>Intelligent Transportation Systems, ITS</a:t>
            </a:r>
            <a:r>
              <a:rPr lang="zh-TW">
                <a:solidFill>
                  <a:srgbClr val="000000"/>
                </a:solidFill>
              </a:rPr>
              <a:t>)</a:t>
            </a:r>
            <a:r>
              <a:rPr lang="zh-TW" sz="2000">
                <a:solidFill>
                  <a:srgbClr val="000000"/>
                </a:solidFill>
              </a:rPr>
              <a:t> and can run a variety of applications on the head unit system, in addition to the usual navigation software.</a:t>
            </a:r>
          </a:p>
          <a:p>
            <a:pPr indent="-355600" lvl="0" marL="457200" rtl="0">
              <a:spcBef>
                <a:spcPts val="0"/>
              </a:spcBef>
              <a:spcAft>
                <a:spcPts val="0"/>
              </a:spcAft>
              <a:buClr>
                <a:srgbClr val="000000"/>
              </a:buClr>
              <a:buSzPct val="100000"/>
            </a:pPr>
            <a:r>
              <a:rPr lang="zh-TW" sz="2000">
                <a:solidFill>
                  <a:srgbClr val="000000"/>
                </a:solidFill>
              </a:rPr>
              <a:t>However, vehicular networking over IP has a fundamental limitation: </a:t>
            </a:r>
            <a:r>
              <a:rPr b="1" lang="zh-TW" sz="2000">
                <a:solidFill>
                  <a:srgbClr val="000000"/>
                </a:solidFill>
              </a:rPr>
              <a:t>global IP address allocations</a:t>
            </a:r>
            <a:r>
              <a:rPr lang="zh-TW" sz="2000">
                <a:solidFill>
                  <a:srgbClr val="000000"/>
                </a:solidFill>
              </a:rPr>
              <a:t>.</a:t>
            </a:r>
          </a:p>
          <a:p>
            <a:pPr indent="-355600" lvl="0" marL="457200">
              <a:spcBef>
                <a:spcPts val="0"/>
              </a:spcBef>
              <a:buClr>
                <a:srgbClr val="000000"/>
              </a:buClr>
              <a:buSzPct val="100000"/>
            </a:pPr>
            <a:r>
              <a:rPr lang="zh-TW" sz="2000">
                <a:solidFill>
                  <a:srgbClr val="000000"/>
                </a:solidFill>
              </a:rPr>
              <a:t>And, high frequency of connectivity changes demands that routes be re-calculated and sessions be re-established.</a:t>
            </a:r>
          </a:p>
        </p:txBody>
      </p:sp>
      <p:sp>
        <p:nvSpPr>
          <p:cNvPr id="63" name="Shape 63"/>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Shape 68"/>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zh-TW"/>
              <a:t>Motivation</a:t>
            </a:r>
            <a:r>
              <a:rPr lang="zh-TW"/>
              <a:t> </a:t>
            </a:r>
          </a:p>
        </p:txBody>
      </p:sp>
      <p:sp>
        <p:nvSpPr>
          <p:cNvPr id="69" name="Shape 69"/>
          <p:cNvSpPr txBox="1"/>
          <p:nvPr>
            <p:ph idx="1" type="body"/>
          </p:nvPr>
        </p:nvSpPr>
        <p:spPr>
          <a:xfrm>
            <a:off x="311700" y="1152475"/>
            <a:ext cx="8520600" cy="3831900"/>
          </a:xfrm>
          <a:prstGeom prst="rect">
            <a:avLst/>
          </a:prstGeom>
        </p:spPr>
        <p:txBody>
          <a:bodyPr anchorCtr="0" anchor="t" bIns="91425" lIns="91425" rIns="91425" wrap="square" tIns="91425">
            <a:noAutofit/>
          </a:bodyPr>
          <a:lstStyle/>
          <a:p>
            <a:pPr indent="-355600" lvl="0" marL="457200" marR="0" rtl="0" algn="l">
              <a:lnSpc>
                <a:spcPct val="115000"/>
              </a:lnSpc>
              <a:spcBef>
                <a:spcPts val="0"/>
              </a:spcBef>
              <a:spcAft>
                <a:spcPts val="0"/>
              </a:spcAft>
              <a:buClr>
                <a:srgbClr val="000000"/>
              </a:buClr>
              <a:buSzPct val="100000"/>
            </a:pPr>
            <a:r>
              <a:rPr lang="zh-TW" sz="2000">
                <a:solidFill>
                  <a:srgbClr val="000000"/>
                </a:solidFill>
              </a:rPr>
              <a:t>Native feature of NDN:</a:t>
            </a:r>
          </a:p>
          <a:p>
            <a:pPr indent="-342900" lvl="1" marL="914400" marR="0" rtl="0" algn="l">
              <a:lnSpc>
                <a:spcPct val="115000"/>
              </a:lnSpc>
              <a:spcBef>
                <a:spcPts val="0"/>
              </a:spcBef>
              <a:spcAft>
                <a:spcPts val="0"/>
              </a:spcAft>
              <a:buClr>
                <a:srgbClr val="000000"/>
              </a:buClr>
              <a:buSzPct val="100000"/>
              <a:buAutoNum type="alphaLcPeriod"/>
            </a:pPr>
            <a:r>
              <a:rPr lang="zh-TW" sz="1800">
                <a:solidFill>
                  <a:srgbClr val="000000"/>
                </a:solidFill>
              </a:rPr>
              <a:t>Data name: no allocation of addresses</a:t>
            </a:r>
          </a:p>
          <a:p>
            <a:pPr indent="-342900" lvl="1" marL="914400" marR="0" rtl="0" algn="l">
              <a:lnSpc>
                <a:spcPct val="115000"/>
              </a:lnSpc>
              <a:spcBef>
                <a:spcPts val="0"/>
              </a:spcBef>
              <a:spcAft>
                <a:spcPts val="0"/>
              </a:spcAft>
              <a:buClr>
                <a:srgbClr val="000000"/>
              </a:buClr>
              <a:buSzPct val="100000"/>
              <a:buAutoNum type="alphaLcPeriod"/>
            </a:pPr>
            <a:r>
              <a:rPr lang="zh-TW" sz="1800">
                <a:solidFill>
                  <a:srgbClr val="000000"/>
                </a:solidFill>
              </a:rPr>
              <a:t>Multipath routing: no setup of data delivery paths</a:t>
            </a:r>
          </a:p>
          <a:p>
            <a:pPr indent="-342900" lvl="1" marL="914400" marR="0" rtl="0" algn="l">
              <a:lnSpc>
                <a:spcPct val="115000"/>
              </a:lnSpc>
              <a:spcBef>
                <a:spcPts val="0"/>
              </a:spcBef>
              <a:spcAft>
                <a:spcPts val="1600"/>
              </a:spcAft>
              <a:buClr>
                <a:srgbClr val="000000"/>
              </a:buClr>
              <a:buSzPct val="100000"/>
              <a:buAutoNum type="alphaLcPeriod"/>
            </a:pPr>
            <a:r>
              <a:rPr lang="zh-TW" sz="1800">
                <a:solidFill>
                  <a:srgbClr val="000000"/>
                </a:solidFill>
              </a:rPr>
              <a:t>Interest/Data packet:  no session establishment</a:t>
            </a:r>
          </a:p>
          <a:p>
            <a:pPr lvl="0" marR="0" rtl="0" algn="l">
              <a:lnSpc>
                <a:spcPct val="115000"/>
              </a:lnSpc>
              <a:spcBef>
                <a:spcPts val="0"/>
              </a:spcBef>
              <a:spcAft>
                <a:spcPts val="1600"/>
              </a:spcAft>
              <a:buNone/>
            </a:pPr>
            <a:r>
              <a:t/>
            </a:r>
            <a:endParaRPr sz="600">
              <a:solidFill>
                <a:srgbClr val="000000"/>
              </a:solidFill>
            </a:endParaRPr>
          </a:p>
          <a:p>
            <a:pPr indent="-355600" lvl="0" marL="457200" rtl="0">
              <a:spcBef>
                <a:spcPts val="0"/>
              </a:spcBef>
              <a:spcAft>
                <a:spcPts val="0"/>
              </a:spcAft>
              <a:buClr>
                <a:srgbClr val="000000"/>
              </a:buClr>
              <a:buSzPct val="100000"/>
            </a:pPr>
            <a:r>
              <a:rPr lang="zh-TW" sz="2000">
                <a:solidFill>
                  <a:srgbClr val="000000"/>
                </a:solidFill>
              </a:rPr>
              <a:t>Different vehicular applications may desire to sort data into different categories, or with different granularities.</a:t>
            </a:r>
          </a:p>
          <a:p>
            <a:pPr indent="-355600" lvl="0" marL="457200" marR="0" rtl="0" algn="l">
              <a:lnSpc>
                <a:spcPct val="115000"/>
              </a:lnSpc>
              <a:spcBef>
                <a:spcPts val="0"/>
              </a:spcBef>
              <a:spcAft>
                <a:spcPts val="1600"/>
              </a:spcAft>
              <a:buClr>
                <a:srgbClr val="000000"/>
              </a:buClr>
              <a:buSzPct val="100000"/>
            </a:pPr>
            <a:r>
              <a:rPr lang="zh-TW" sz="2000">
                <a:solidFill>
                  <a:srgbClr val="000000"/>
                </a:solidFill>
              </a:rPr>
              <a:t>Therefore, the data name need be well defined for all of the vehicles and express exactly what kinds of data the vehicles may desire.</a:t>
            </a:r>
          </a:p>
        </p:txBody>
      </p:sp>
      <p:sp>
        <p:nvSpPr>
          <p:cNvPr id="70" name="Shape 70"/>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0">
  <p:cSld>
    <p:spTree>
      <p:nvGrpSpPr>
        <p:cNvPr id="74" name="Shape 74"/>
        <p:cNvGrpSpPr/>
        <p:nvPr/>
      </p:nvGrpSpPr>
      <p:grpSpPr>
        <a:xfrm>
          <a:off x="0" y="0"/>
          <a:ext cx="0" cy="0"/>
          <a:chOff x="0" y="0"/>
          <a:chExt cx="0" cy="0"/>
        </a:xfrm>
      </p:grpSpPr>
      <p:sp>
        <p:nvSpPr>
          <p:cNvPr id="75" name="Shape 75"/>
          <p:cNvSpPr txBox="1"/>
          <p:nvPr>
            <p:ph type="title"/>
          </p:nvPr>
        </p:nvSpPr>
        <p:spPr>
          <a:xfrm>
            <a:off x="311700" y="445025"/>
            <a:ext cx="8752500" cy="572700"/>
          </a:xfrm>
          <a:prstGeom prst="rect">
            <a:avLst/>
          </a:prstGeom>
        </p:spPr>
        <p:txBody>
          <a:bodyPr anchorCtr="0" anchor="t" bIns="91425" lIns="91425" rIns="91425" wrap="square" tIns="91425">
            <a:noAutofit/>
          </a:bodyPr>
          <a:lstStyle/>
          <a:p>
            <a:pPr lvl="0" rtl="0">
              <a:spcBef>
                <a:spcPts val="0"/>
              </a:spcBef>
              <a:buNone/>
            </a:pPr>
            <a:r>
              <a:rPr lang="zh-TW"/>
              <a:t>Vehicle-to-Vehicle (V2V) Communication Technology</a:t>
            </a:r>
          </a:p>
        </p:txBody>
      </p:sp>
      <p:sp>
        <p:nvSpPr>
          <p:cNvPr id="76" name="Shape 76"/>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55600" lvl="0" marL="457200" rtl="0">
              <a:spcBef>
                <a:spcPts val="0"/>
              </a:spcBef>
              <a:spcAft>
                <a:spcPts val="0"/>
              </a:spcAft>
              <a:buClr>
                <a:srgbClr val="000000"/>
              </a:buClr>
              <a:buSzPct val="100000"/>
            </a:pPr>
            <a:r>
              <a:rPr lang="zh-TW" sz="2000">
                <a:solidFill>
                  <a:schemeClr val="dk1"/>
                </a:solidFill>
              </a:rPr>
              <a:t>Dedicated Short Range Communications (DSRC)</a:t>
            </a:r>
          </a:p>
          <a:p>
            <a:pPr indent="-342900" lvl="1" marL="914400" rtl="0">
              <a:spcBef>
                <a:spcPts val="0"/>
              </a:spcBef>
              <a:spcAft>
                <a:spcPts val="0"/>
              </a:spcAft>
              <a:buClr>
                <a:srgbClr val="000000"/>
              </a:buClr>
              <a:buSzPct val="100000"/>
            </a:pPr>
            <a:r>
              <a:rPr lang="zh-TW" sz="1800">
                <a:solidFill>
                  <a:srgbClr val="000000"/>
                </a:solidFill>
              </a:rPr>
              <a:t>IEEE 802.11p, physical layer</a:t>
            </a:r>
          </a:p>
          <a:p>
            <a:pPr indent="-355600" lvl="0" marL="457200" rtl="0">
              <a:spcBef>
                <a:spcPts val="0"/>
              </a:spcBef>
              <a:spcAft>
                <a:spcPts val="0"/>
              </a:spcAft>
              <a:buClr>
                <a:srgbClr val="000000"/>
              </a:buClr>
              <a:buSzPct val="100000"/>
            </a:pPr>
            <a:r>
              <a:rPr lang="zh-TW" sz="2000">
                <a:solidFill>
                  <a:schemeClr val="dk1"/>
                </a:solidFill>
              </a:rPr>
              <a:t>Wireless Access in Vehicular Environments (WAVE)</a:t>
            </a:r>
          </a:p>
          <a:p>
            <a:pPr indent="-342900" lvl="1" marL="914400" rtl="0">
              <a:spcBef>
                <a:spcPts val="0"/>
              </a:spcBef>
              <a:buClr>
                <a:schemeClr val="dk1"/>
              </a:buClr>
              <a:buSzPct val="100000"/>
            </a:pPr>
            <a:r>
              <a:rPr lang="zh-TW" sz="1800">
                <a:solidFill>
                  <a:schemeClr val="dk1"/>
                </a:solidFill>
              </a:rPr>
              <a:t>IEEE 1609, network layer</a:t>
            </a:r>
          </a:p>
          <a:p>
            <a:pPr lvl="0" rtl="0">
              <a:spcBef>
                <a:spcPts val="0"/>
              </a:spcBef>
              <a:buNone/>
            </a:pPr>
            <a:r>
              <a:t/>
            </a:r>
            <a:endParaRPr sz="600">
              <a:solidFill>
                <a:schemeClr val="dk1"/>
              </a:solidFill>
            </a:endParaRPr>
          </a:p>
          <a:p>
            <a:pPr indent="-342900" lvl="0" marL="457200" rtl="0">
              <a:spcBef>
                <a:spcPts val="0"/>
              </a:spcBef>
              <a:spcAft>
                <a:spcPts val="0"/>
              </a:spcAft>
              <a:buClr>
                <a:schemeClr val="dk1"/>
              </a:buClr>
              <a:buSzPct val="90000"/>
            </a:pPr>
            <a:r>
              <a:rPr lang="zh-TW" sz="2000">
                <a:solidFill>
                  <a:schemeClr val="dk1"/>
                </a:solidFill>
              </a:rPr>
              <a:t>Licensed ITS band: 5.9 GHz (5.85-5.925 GHz)</a:t>
            </a:r>
          </a:p>
          <a:p>
            <a:pPr indent="-355600" lvl="0" marL="457200" rtl="0">
              <a:spcBef>
                <a:spcPts val="0"/>
              </a:spcBef>
              <a:spcAft>
                <a:spcPts val="0"/>
              </a:spcAft>
              <a:buClr>
                <a:schemeClr val="dk1"/>
              </a:buClr>
              <a:buSzPct val="100000"/>
            </a:pPr>
            <a:r>
              <a:rPr lang="zh-TW" sz="2000">
                <a:solidFill>
                  <a:schemeClr val="dk1"/>
                </a:solidFill>
              </a:rPr>
              <a:t>Transmission Ranges: 100 to 500 meters </a:t>
            </a:r>
          </a:p>
          <a:p>
            <a:pPr indent="-355600" lvl="0" marL="457200" rtl="0">
              <a:spcBef>
                <a:spcPts val="0"/>
              </a:spcBef>
              <a:spcAft>
                <a:spcPts val="0"/>
              </a:spcAft>
              <a:buClr>
                <a:schemeClr val="dk1"/>
              </a:buClr>
              <a:buSzPct val="100000"/>
            </a:pPr>
            <a:r>
              <a:rPr lang="zh-TW" sz="2000">
                <a:solidFill>
                  <a:schemeClr val="dk1"/>
                </a:solidFill>
              </a:rPr>
              <a:t>Numbers of reaching other neighbor vehicles within one DSRC hop:</a:t>
            </a:r>
          </a:p>
          <a:p>
            <a:pPr indent="-355600" lvl="1" marL="914400" rtl="0">
              <a:spcBef>
                <a:spcPts val="0"/>
              </a:spcBef>
              <a:buClr>
                <a:schemeClr val="dk1"/>
              </a:buClr>
              <a:buSzPct val="100000"/>
            </a:pPr>
            <a:r>
              <a:rPr lang="zh-TW" sz="2000">
                <a:solidFill>
                  <a:schemeClr val="dk1"/>
                </a:solidFill>
              </a:rPr>
              <a:t>10 to a few hundreds</a:t>
            </a:r>
          </a:p>
        </p:txBody>
      </p:sp>
      <p:sp>
        <p:nvSpPr>
          <p:cNvPr id="77" name="Shape 7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Shape 82"/>
          <p:cNvSpPr txBox="1"/>
          <p:nvPr>
            <p:ph type="title"/>
          </p:nvPr>
        </p:nvSpPr>
        <p:spPr>
          <a:xfrm>
            <a:off x="246450" y="482150"/>
            <a:ext cx="8520600" cy="572700"/>
          </a:xfrm>
          <a:prstGeom prst="rect">
            <a:avLst/>
          </a:prstGeom>
        </p:spPr>
        <p:txBody>
          <a:bodyPr anchorCtr="0" anchor="t" bIns="91425" lIns="91425" rIns="91425" wrap="square" tIns="91425">
            <a:noAutofit/>
          </a:bodyPr>
          <a:lstStyle/>
          <a:p>
            <a:pPr lvl="0" rtl="0">
              <a:spcBef>
                <a:spcPts val="0"/>
              </a:spcBef>
              <a:buNone/>
            </a:pPr>
            <a:r>
              <a:rPr lang="zh-TW"/>
              <a:t>System Operation</a:t>
            </a:r>
          </a:p>
        </p:txBody>
      </p:sp>
      <p:sp>
        <p:nvSpPr>
          <p:cNvPr id="83" name="Shape 83"/>
          <p:cNvSpPr txBox="1"/>
          <p:nvPr>
            <p:ph idx="1" type="body"/>
          </p:nvPr>
        </p:nvSpPr>
        <p:spPr>
          <a:xfrm>
            <a:off x="185700" y="1429100"/>
            <a:ext cx="8894700" cy="3132000"/>
          </a:xfrm>
          <a:prstGeom prst="rect">
            <a:avLst/>
          </a:prstGeom>
        </p:spPr>
        <p:txBody>
          <a:bodyPr anchorCtr="0" anchor="t" bIns="91425" lIns="91425" rIns="91425" wrap="square" tIns="91425">
            <a:noAutofit/>
          </a:bodyPr>
          <a:lstStyle/>
          <a:p>
            <a:pPr indent="-355600" lvl="0" marL="457200" rtl="0">
              <a:lnSpc>
                <a:spcPct val="100000"/>
              </a:lnSpc>
              <a:spcBef>
                <a:spcPts val="0"/>
              </a:spcBef>
              <a:spcAft>
                <a:spcPts val="0"/>
              </a:spcAft>
              <a:buClr>
                <a:srgbClr val="000000"/>
              </a:buClr>
              <a:buSzPct val="100000"/>
              <a:buChar char="●"/>
            </a:pPr>
            <a:r>
              <a:rPr lang="zh-TW" sz="2000">
                <a:solidFill>
                  <a:schemeClr val="dk1"/>
                </a:solidFill>
                <a:highlight>
                  <a:srgbClr val="FFFFFF"/>
                </a:highlight>
              </a:rPr>
              <a:t>Premise -- </a:t>
            </a:r>
          </a:p>
          <a:p>
            <a:pPr indent="-342900" lvl="0" marL="914400" rtl="0">
              <a:lnSpc>
                <a:spcPct val="100000"/>
              </a:lnSpc>
              <a:spcBef>
                <a:spcPts val="0"/>
              </a:spcBef>
              <a:spcAft>
                <a:spcPts val="0"/>
              </a:spcAft>
              <a:buClr>
                <a:srgbClr val="000000"/>
              </a:buClr>
              <a:buSzPct val="100000"/>
              <a:buAutoNum type="alphaLcPeriod"/>
            </a:pPr>
            <a:r>
              <a:rPr lang="zh-TW">
                <a:solidFill>
                  <a:srgbClr val="000000"/>
                </a:solidFill>
                <a:highlight>
                  <a:srgbClr val="FFFFFF"/>
                </a:highlight>
              </a:rPr>
              <a:t>Sufficient memory space and transmission power</a:t>
            </a:r>
          </a:p>
          <a:p>
            <a:pPr indent="-342900" lvl="0" marL="914400" rtl="0">
              <a:lnSpc>
                <a:spcPct val="100000"/>
              </a:lnSpc>
              <a:spcBef>
                <a:spcPts val="0"/>
              </a:spcBef>
              <a:buClr>
                <a:srgbClr val="000000"/>
              </a:buClr>
              <a:buSzPct val="100000"/>
              <a:buAutoNum type="alphaLcPeriod"/>
            </a:pPr>
            <a:r>
              <a:rPr lang="zh-TW">
                <a:solidFill>
                  <a:srgbClr val="000000"/>
                </a:solidFill>
              </a:rPr>
              <a:t>Broadcast between vehicles</a:t>
            </a:r>
          </a:p>
          <a:p>
            <a:pPr lvl="0" rtl="0">
              <a:lnSpc>
                <a:spcPct val="100000"/>
              </a:lnSpc>
              <a:spcBef>
                <a:spcPts val="0"/>
              </a:spcBef>
              <a:spcAft>
                <a:spcPts val="0"/>
              </a:spcAft>
              <a:buNone/>
            </a:pPr>
            <a:r>
              <a:t/>
            </a:r>
            <a:endParaRPr sz="600">
              <a:solidFill>
                <a:srgbClr val="000000"/>
              </a:solidFill>
            </a:endParaRPr>
          </a:p>
          <a:p>
            <a:pPr indent="-355600" lvl="0" marL="457200" rtl="0">
              <a:lnSpc>
                <a:spcPct val="100000"/>
              </a:lnSpc>
              <a:spcBef>
                <a:spcPts val="1000"/>
              </a:spcBef>
              <a:spcAft>
                <a:spcPts val="0"/>
              </a:spcAft>
              <a:buClr>
                <a:schemeClr val="dk1"/>
              </a:buClr>
              <a:buSzPct val="100000"/>
              <a:buChar char="●"/>
            </a:pPr>
            <a:r>
              <a:rPr lang="zh-TW" sz="2000">
                <a:solidFill>
                  <a:schemeClr val="dk1"/>
                </a:solidFill>
              </a:rPr>
              <a:t>Roles --</a:t>
            </a:r>
          </a:p>
          <a:p>
            <a:pPr indent="-342900" lvl="1" marL="914400" rtl="0">
              <a:lnSpc>
                <a:spcPct val="100000"/>
              </a:lnSpc>
              <a:spcBef>
                <a:spcPts val="0"/>
              </a:spcBef>
              <a:spcAft>
                <a:spcPts val="0"/>
              </a:spcAft>
              <a:buClr>
                <a:schemeClr val="dk1"/>
              </a:buClr>
              <a:buSzPct val="100000"/>
              <a:buAutoNum type="alphaLcPeriod"/>
            </a:pPr>
            <a:r>
              <a:rPr lang="zh-TW" sz="1800">
                <a:solidFill>
                  <a:schemeClr val="dk1"/>
                </a:solidFill>
              </a:rPr>
              <a:t>Publisher -- produces data and stores it in its cache</a:t>
            </a:r>
          </a:p>
          <a:p>
            <a:pPr indent="-342900" lvl="1" marL="914400" rtl="0">
              <a:lnSpc>
                <a:spcPct val="100000"/>
              </a:lnSpc>
              <a:spcBef>
                <a:spcPts val="0"/>
              </a:spcBef>
              <a:spcAft>
                <a:spcPts val="0"/>
              </a:spcAft>
              <a:buClr>
                <a:schemeClr val="dk1"/>
              </a:buClr>
              <a:buSzPct val="100000"/>
              <a:buAutoNum type="alphaLcPeriod"/>
            </a:pPr>
            <a:r>
              <a:rPr lang="zh-TW" sz="1800">
                <a:solidFill>
                  <a:schemeClr val="dk1"/>
                </a:solidFill>
              </a:rPr>
              <a:t>Data Mule --  collects data from other vehicles and itself</a:t>
            </a:r>
          </a:p>
          <a:p>
            <a:pPr indent="-342900" lvl="1" marL="914400" marR="0" rtl="0" algn="l">
              <a:lnSpc>
                <a:spcPct val="100000"/>
              </a:lnSpc>
              <a:spcBef>
                <a:spcPts val="0"/>
              </a:spcBef>
              <a:spcAft>
                <a:spcPts val="0"/>
              </a:spcAft>
              <a:buClr>
                <a:schemeClr val="dk1"/>
              </a:buClr>
              <a:buSzPct val="100000"/>
              <a:buFont typeface="Arial"/>
              <a:buAutoNum type="alphaLcPeriod"/>
            </a:pPr>
            <a:r>
              <a:rPr lang="zh-TW" sz="1800">
                <a:solidFill>
                  <a:schemeClr val="dk1"/>
                </a:solidFill>
              </a:rPr>
              <a:t>Consumer -- sends Interest packets</a:t>
            </a:r>
          </a:p>
          <a:p>
            <a:pPr indent="0" lvl="0" marL="457200" marR="0" rtl="0" algn="l">
              <a:lnSpc>
                <a:spcPct val="100000"/>
              </a:lnSpc>
              <a:spcBef>
                <a:spcPts val="1000"/>
              </a:spcBef>
              <a:spcAft>
                <a:spcPts val="0"/>
              </a:spcAft>
              <a:buNone/>
            </a:pPr>
            <a:r>
              <a:t/>
            </a:r>
            <a:endParaRPr>
              <a:solidFill>
                <a:schemeClr val="dk1"/>
              </a:solidFill>
            </a:endParaRPr>
          </a:p>
          <a:p>
            <a:pPr indent="-355600" lvl="0" marL="457200" rtl="0">
              <a:lnSpc>
                <a:spcPct val="100000"/>
              </a:lnSpc>
              <a:spcBef>
                <a:spcPts val="0"/>
              </a:spcBef>
              <a:buClr>
                <a:schemeClr val="dk1"/>
              </a:buClr>
              <a:buSzPct val="100000"/>
              <a:buChar char="●"/>
            </a:pPr>
            <a:r>
              <a:rPr lang="zh-TW" sz="2000">
                <a:solidFill>
                  <a:schemeClr val="dk1"/>
                </a:solidFill>
              </a:rPr>
              <a:t>Every vehicle is the publisher, the data mule and the consumer.</a:t>
            </a:r>
          </a:p>
        </p:txBody>
      </p:sp>
      <p:sp>
        <p:nvSpPr>
          <p:cNvPr id="84" name="Shape 8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Shape 89"/>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a:spcBef>
                <a:spcPts val="0"/>
              </a:spcBef>
              <a:buNone/>
            </a:pPr>
            <a:r>
              <a:t/>
            </a:r>
            <a:endParaRPr/>
          </a:p>
        </p:txBody>
      </p:sp>
      <p:sp>
        <p:nvSpPr>
          <p:cNvPr id="90" name="Shape 90"/>
          <p:cNvSpPr txBox="1"/>
          <p:nvPr>
            <p:ph type="title"/>
          </p:nvPr>
        </p:nvSpPr>
        <p:spPr>
          <a:xfrm>
            <a:off x="150050" y="180500"/>
            <a:ext cx="8520600" cy="572700"/>
          </a:xfrm>
          <a:prstGeom prst="rect">
            <a:avLst/>
          </a:prstGeom>
        </p:spPr>
        <p:txBody>
          <a:bodyPr anchorCtr="0" anchor="t" bIns="91425" lIns="91425" rIns="91425" wrap="square" tIns="91425">
            <a:noAutofit/>
          </a:bodyPr>
          <a:lstStyle/>
          <a:p>
            <a:pPr lvl="0">
              <a:spcBef>
                <a:spcPts val="0"/>
              </a:spcBef>
              <a:buNone/>
            </a:pPr>
            <a:r>
              <a:rPr lang="zh-TW" sz="3600">
                <a:solidFill>
                  <a:srgbClr val="000000"/>
                </a:solidFill>
              </a:rPr>
              <a:t>Topology</a:t>
            </a:r>
          </a:p>
        </p:txBody>
      </p:sp>
      <p:pic>
        <p:nvPicPr>
          <p:cNvPr id="91" name="Shape 91"/>
          <p:cNvPicPr preferRelativeResize="0"/>
          <p:nvPr/>
        </p:nvPicPr>
        <p:blipFill rotWithShape="1">
          <a:blip r:embed="rId3">
            <a:alphaModFix/>
          </a:blip>
          <a:srcRect b="0" l="0" r="3409" t="7106"/>
          <a:stretch/>
        </p:blipFill>
        <p:spPr>
          <a:xfrm>
            <a:off x="0" y="831400"/>
            <a:ext cx="9144000" cy="4312099"/>
          </a:xfrm>
          <a:prstGeom prst="rect">
            <a:avLst/>
          </a:prstGeom>
          <a:noFill/>
          <a:ln>
            <a:noFill/>
          </a:ln>
        </p:spPr>
      </p:pic>
      <p:sp>
        <p:nvSpPr>
          <p:cNvPr id="92" name="Shape 92"/>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
        <p:nvSpPr>
          <p:cNvPr id="93" name="Shape 93"/>
          <p:cNvSpPr txBox="1"/>
          <p:nvPr/>
        </p:nvSpPr>
        <p:spPr>
          <a:xfrm>
            <a:off x="7430025" y="1894550"/>
            <a:ext cx="699900" cy="169200"/>
          </a:xfrm>
          <a:prstGeom prst="rect">
            <a:avLst/>
          </a:prstGeom>
          <a:solidFill>
            <a:schemeClr val="lt1"/>
          </a:solidFill>
          <a:ln>
            <a:noFill/>
          </a:ln>
        </p:spPr>
        <p:txBody>
          <a:bodyPr anchorCtr="0" anchor="t" bIns="91425" lIns="91425" rIns="91425" wrap="square" tIns="91425">
            <a:noAutofit/>
          </a:bodyPr>
          <a:lstStyle/>
          <a:p>
            <a:pPr lvl="0" rtl="0">
              <a:spcBef>
                <a:spcPts val="0"/>
              </a:spcBef>
              <a:buNone/>
            </a:pPr>
            <a:r>
              <a:t/>
            </a:r>
            <a:endParaRPr>
              <a:solidFill>
                <a:srgbClr val="6AA84F"/>
              </a:solidFill>
            </a:endParaRPr>
          </a:p>
        </p:txBody>
      </p:sp>
      <p:sp>
        <p:nvSpPr>
          <p:cNvPr id="94" name="Shape 94"/>
          <p:cNvSpPr txBox="1"/>
          <p:nvPr/>
        </p:nvSpPr>
        <p:spPr>
          <a:xfrm>
            <a:off x="7385250" y="1823738"/>
            <a:ext cx="1087200" cy="310800"/>
          </a:xfrm>
          <a:prstGeom prst="rect">
            <a:avLst/>
          </a:prstGeom>
          <a:noFill/>
          <a:ln>
            <a:noFill/>
          </a:ln>
        </p:spPr>
        <p:txBody>
          <a:bodyPr anchorCtr="0" anchor="t" bIns="91425" lIns="91425" rIns="91425" wrap="square" tIns="91425">
            <a:noAutofit/>
          </a:bodyPr>
          <a:lstStyle/>
          <a:p>
            <a:pPr lvl="0" rtl="0">
              <a:spcBef>
                <a:spcPts val="0"/>
              </a:spcBef>
              <a:buNone/>
            </a:pPr>
            <a:r>
              <a:rPr b="1" lang="zh-TW" sz="1200">
                <a:solidFill>
                  <a:srgbClr val="6AA84F"/>
                </a:solidFill>
              </a:rPr>
              <a:t>Data Mule</a:t>
            </a:r>
          </a:p>
        </p:txBody>
      </p:sp>
      <p:sp>
        <p:nvSpPr>
          <p:cNvPr id="95" name="Shape 95"/>
          <p:cNvSpPr txBox="1"/>
          <p:nvPr/>
        </p:nvSpPr>
        <p:spPr>
          <a:xfrm>
            <a:off x="3350425" y="249325"/>
            <a:ext cx="6014700" cy="808800"/>
          </a:xfrm>
          <a:prstGeom prst="rect">
            <a:avLst/>
          </a:prstGeom>
          <a:noFill/>
          <a:ln>
            <a:noFill/>
          </a:ln>
        </p:spPr>
        <p:txBody>
          <a:bodyPr anchorCtr="0" anchor="t" bIns="91425" lIns="91425" rIns="91425" wrap="square" tIns="91425">
            <a:noAutofit/>
          </a:bodyPr>
          <a:lstStyle/>
          <a:p>
            <a:pPr lvl="0">
              <a:spcBef>
                <a:spcPts val="0"/>
              </a:spcBef>
              <a:buClr>
                <a:schemeClr val="dk1"/>
              </a:buClr>
              <a:buSzPct val="78571"/>
              <a:buFont typeface="Arial"/>
              <a:buNone/>
            </a:pPr>
            <a:r>
              <a:rPr lang="zh-TW">
                <a:solidFill>
                  <a:schemeClr val="dk1"/>
                </a:solidFill>
              </a:rPr>
              <a:t>RSU : Road Side Unit</a:t>
            </a:r>
            <a:br>
              <a:rPr lang="zh-TW">
                <a:solidFill>
                  <a:schemeClr val="dk1"/>
                </a:solidFill>
              </a:rPr>
            </a:br>
            <a:r>
              <a:rPr lang="zh-TW">
                <a:solidFill>
                  <a:schemeClr val="dk1"/>
                </a:solidFill>
              </a:rPr>
              <a:t>DSRC : Dedicated Short Range Communications</a:t>
            </a:r>
          </a:p>
        </p:txBody>
      </p:sp>
      <p:sp>
        <p:nvSpPr>
          <p:cNvPr id="96" name="Shape 96"/>
          <p:cNvSpPr txBox="1"/>
          <p:nvPr/>
        </p:nvSpPr>
        <p:spPr>
          <a:xfrm>
            <a:off x="7840525" y="3993950"/>
            <a:ext cx="456900" cy="169200"/>
          </a:xfrm>
          <a:prstGeom prst="rect">
            <a:avLst/>
          </a:prstGeom>
          <a:solidFill>
            <a:srgbClr val="FFFFFF"/>
          </a:solidFill>
          <a:ln>
            <a:noFill/>
          </a:ln>
        </p:spPr>
        <p:txBody>
          <a:bodyPr anchorCtr="0" anchor="t" bIns="91425" lIns="91425" rIns="91425" wrap="square" tIns="91425">
            <a:noAutofit/>
          </a:bodyPr>
          <a:lstStyle/>
          <a:p>
            <a:pPr lvl="0">
              <a:spcBef>
                <a:spcPts val="0"/>
              </a:spcBef>
              <a:buNone/>
            </a:pPr>
            <a:r>
              <a:t/>
            </a:r>
            <a:endParaRPr/>
          </a:p>
        </p:txBody>
      </p:sp>
      <p:sp>
        <p:nvSpPr>
          <p:cNvPr id="97" name="Shape 97"/>
          <p:cNvSpPr txBox="1"/>
          <p:nvPr/>
        </p:nvSpPr>
        <p:spPr>
          <a:xfrm>
            <a:off x="8594450" y="3993950"/>
            <a:ext cx="456900" cy="169200"/>
          </a:xfrm>
          <a:prstGeom prst="rect">
            <a:avLst/>
          </a:prstGeom>
          <a:solidFill>
            <a:srgbClr val="FFFFFF"/>
          </a:solidFill>
          <a:ln>
            <a:noFill/>
          </a:ln>
        </p:spPr>
        <p:txBody>
          <a:bodyPr anchorCtr="0" anchor="t" bIns="91425" lIns="91425" rIns="91425" wrap="square" tIns="91425">
            <a:noAutofit/>
          </a:bodyPr>
          <a:lstStyle/>
          <a:p>
            <a:pPr lvl="0" rtl="0">
              <a:spcBef>
                <a:spcPts val="0"/>
              </a:spcBef>
              <a:buNone/>
            </a:pPr>
            <a:r>
              <a:t/>
            </a:r>
            <a:endParaRPr/>
          </a:p>
        </p:txBody>
      </p:sp>
      <p:sp>
        <p:nvSpPr>
          <p:cNvPr id="98" name="Shape 98"/>
          <p:cNvSpPr txBox="1"/>
          <p:nvPr/>
        </p:nvSpPr>
        <p:spPr>
          <a:xfrm>
            <a:off x="8537425" y="3881750"/>
            <a:ext cx="1210200" cy="393600"/>
          </a:xfrm>
          <a:prstGeom prst="rect">
            <a:avLst/>
          </a:prstGeom>
          <a:noFill/>
          <a:ln>
            <a:noFill/>
          </a:ln>
        </p:spPr>
        <p:txBody>
          <a:bodyPr anchorCtr="0" anchor="t" bIns="91425" lIns="91425" rIns="91425" wrap="square" tIns="91425">
            <a:noAutofit/>
          </a:bodyPr>
          <a:lstStyle/>
          <a:p>
            <a:pPr lvl="0">
              <a:spcBef>
                <a:spcPts val="0"/>
              </a:spcBef>
              <a:buNone/>
            </a:pPr>
            <a:r>
              <a:rPr lang="zh-TW" sz="1200"/>
              <a:t>data 3</a:t>
            </a:r>
          </a:p>
        </p:txBody>
      </p:sp>
      <p:sp>
        <p:nvSpPr>
          <p:cNvPr id="99" name="Shape 99"/>
          <p:cNvSpPr txBox="1"/>
          <p:nvPr/>
        </p:nvSpPr>
        <p:spPr>
          <a:xfrm>
            <a:off x="7752925" y="3881750"/>
            <a:ext cx="784500" cy="393600"/>
          </a:xfrm>
          <a:prstGeom prst="rect">
            <a:avLst/>
          </a:prstGeom>
          <a:noFill/>
          <a:ln>
            <a:noFill/>
          </a:ln>
        </p:spPr>
        <p:txBody>
          <a:bodyPr anchorCtr="0" anchor="t" bIns="91425" lIns="91425" rIns="91425" wrap="square" tIns="91425">
            <a:noAutofit/>
          </a:bodyPr>
          <a:lstStyle/>
          <a:p>
            <a:pPr lvl="0" rtl="0">
              <a:spcBef>
                <a:spcPts val="0"/>
              </a:spcBef>
              <a:buNone/>
            </a:pPr>
            <a:r>
              <a:rPr lang="zh-TW" sz="1200"/>
              <a:t>data 2</a:t>
            </a:r>
          </a:p>
        </p:txBody>
      </p:sp>
      <p:sp>
        <p:nvSpPr>
          <p:cNvPr id="100" name="Shape 100"/>
          <p:cNvSpPr txBox="1"/>
          <p:nvPr/>
        </p:nvSpPr>
        <p:spPr>
          <a:xfrm>
            <a:off x="7034925" y="3993950"/>
            <a:ext cx="456900" cy="169200"/>
          </a:xfrm>
          <a:prstGeom prst="rect">
            <a:avLst/>
          </a:prstGeom>
          <a:solidFill>
            <a:srgbClr val="FFFFFF"/>
          </a:solidFill>
          <a:ln>
            <a:noFill/>
          </a:ln>
        </p:spPr>
        <p:txBody>
          <a:bodyPr anchorCtr="0" anchor="t" bIns="91425" lIns="91425" rIns="91425" wrap="square" tIns="91425">
            <a:noAutofit/>
          </a:bodyPr>
          <a:lstStyle/>
          <a:p>
            <a:pPr lvl="0" rtl="0">
              <a:spcBef>
                <a:spcPts val="0"/>
              </a:spcBef>
              <a:buNone/>
            </a:pPr>
            <a:r>
              <a:t/>
            </a:r>
            <a:endParaRPr/>
          </a:p>
        </p:txBody>
      </p:sp>
      <p:sp>
        <p:nvSpPr>
          <p:cNvPr id="101" name="Shape 101"/>
          <p:cNvSpPr txBox="1"/>
          <p:nvPr/>
        </p:nvSpPr>
        <p:spPr>
          <a:xfrm>
            <a:off x="6968425" y="3881750"/>
            <a:ext cx="784500" cy="393600"/>
          </a:xfrm>
          <a:prstGeom prst="rect">
            <a:avLst/>
          </a:prstGeom>
          <a:noFill/>
          <a:ln>
            <a:noFill/>
          </a:ln>
        </p:spPr>
        <p:txBody>
          <a:bodyPr anchorCtr="0" anchor="t" bIns="91425" lIns="91425" rIns="91425" wrap="square" tIns="91425">
            <a:noAutofit/>
          </a:bodyPr>
          <a:lstStyle/>
          <a:p>
            <a:pPr lvl="0" rtl="0">
              <a:spcBef>
                <a:spcPts val="0"/>
              </a:spcBef>
              <a:buNone/>
            </a:pPr>
            <a:r>
              <a:rPr lang="zh-TW" sz="1200"/>
              <a:t>data 1</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zh-TW"/>
              <a:t>Data Name for Traffic Application</a:t>
            </a:r>
          </a:p>
        </p:txBody>
      </p:sp>
      <p:sp>
        <p:nvSpPr>
          <p:cNvPr id="107" name="Shape 107"/>
          <p:cNvSpPr txBox="1"/>
          <p:nvPr>
            <p:ph idx="1" type="body"/>
          </p:nvPr>
        </p:nvSpPr>
        <p:spPr>
          <a:xfrm>
            <a:off x="311700" y="1132275"/>
            <a:ext cx="8115000" cy="3416400"/>
          </a:xfrm>
          <a:prstGeom prst="rect">
            <a:avLst/>
          </a:prstGeom>
        </p:spPr>
        <p:txBody>
          <a:bodyPr anchorCtr="0" anchor="t" bIns="91425" lIns="91425" rIns="91425" wrap="square" tIns="91425">
            <a:noAutofit/>
          </a:bodyPr>
          <a:lstStyle/>
          <a:p>
            <a:pPr indent="-355600" lvl="0" marL="457200" rtl="0">
              <a:spcBef>
                <a:spcPts val="0"/>
              </a:spcBef>
              <a:spcAft>
                <a:spcPts val="0"/>
              </a:spcAft>
              <a:buClr>
                <a:srgbClr val="000000"/>
              </a:buClr>
              <a:buSzPct val="100000"/>
              <a:buChar char="●"/>
            </a:pPr>
            <a:r>
              <a:rPr lang="zh-TW" sz="2000">
                <a:solidFill>
                  <a:srgbClr val="000000"/>
                </a:solidFill>
              </a:rPr>
              <a:t>Structure: /application/</a:t>
            </a:r>
            <a:r>
              <a:rPr b="1" lang="zh-TW" sz="2000">
                <a:solidFill>
                  <a:srgbClr val="0000FF"/>
                </a:solidFill>
              </a:rPr>
              <a:t>geolocation</a:t>
            </a:r>
            <a:r>
              <a:rPr lang="zh-TW" sz="2000">
                <a:solidFill>
                  <a:srgbClr val="000000"/>
                </a:solidFill>
              </a:rPr>
              <a:t>/</a:t>
            </a:r>
            <a:r>
              <a:rPr b="1" lang="zh-TW" sz="2000">
                <a:solidFill>
                  <a:srgbClr val="6AA84F"/>
                </a:solidFill>
              </a:rPr>
              <a:t>timestamp</a:t>
            </a:r>
            <a:r>
              <a:rPr lang="zh-TW" sz="2000">
                <a:solidFill>
                  <a:srgbClr val="000000"/>
                </a:solidFill>
              </a:rPr>
              <a:t>/data type/nonce</a:t>
            </a:r>
          </a:p>
          <a:p>
            <a:pPr indent="-355600" lvl="0" marL="457200" rtl="0">
              <a:spcBef>
                <a:spcPts val="0"/>
              </a:spcBef>
              <a:spcAft>
                <a:spcPts val="0"/>
              </a:spcAft>
              <a:buClr>
                <a:srgbClr val="000000"/>
              </a:buClr>
              <a:buSzPct val="100000"/>
              <a:buChar char="●"/>
            </a:pPr>
            <a:r>
              <a:rPr lang="zh-TW" sz="2000">
                <a:solidFill>
                  <a:srgbClr val="000000"/>
                </a:solidFill>
              </a:rPr>
              <a:t>Example:</a:t>
            </a:r>
          </a:p>
          <a:p>
            <a:pPr indent="-342900" lvl="1" marL="914400" rtl="0">
              <a:lnSpc>
                <a:spcPct val="100000"/>
              </a:lnSpc>
              <a:spcBef>
                <a:spcPts val="0"/>
              </a:spcBef>
              <a:spcAft>
                <a:spcPts val="0"/>
              </a:spcAft>
              <a:buClr>
                <a:srgbClr val="000000"/>
              </a:buClr>
              <a:buSzPct val="100000"/>
              <a:buAutoNum type="alphaLcPeriod"/>
            </a:pPr>
            <a:r>
              <a:rPr lang="zh-TW" sz="1800">
                <a:solidFill>
                  <a:srgbClr val="000000"/>
                </a:solidFill>
              </a:rPr>
              <a:t>/traffic/</a:t>
            </a:r>
            <a:r>
              <a:rPr lang="zh-TW" sz="1800">
                <a:solidFill>
                  <a:srgbClr val="0000FF"/>
                </a:solidFill>
              </a:rPr>
              <a:t>Highway 101/north/{400,410}</a:t>
            </a:r>
            <a:r>
              <a:rPr lang="zh-TW" sz="1800">
                <a:solidFill>
                  <a:srgbClr val="000000"/>
                </a:solidFill>
              </a:rPr>
              <a:t>/</a:t>
            </a:r>
            <a:r>
              <a:rPr lang="zh-TW" sz="1800">
                <a:solidFill>
                  <a:srgbClr val="6AA84F"/>
                </a:solidFill>
              </a:rPr>
              <a:t>{1323201600,1323205200}</a:t>
            </a:r>
          </a:p>
          <a:p>
            <a:pPr indent="457200" lvl="0" marL="457200" rtl="0">
              <a:lnSpc>
                <a:spcPct val="100000"/>
              </a:lnSpc>
              <a:spcBef>
                <a:spcPts val="0"/>
              </a:spcBef>
              <a:spcAft>
                <a:spcPts val="0"/>
              </a:spcAft>
              <a:buNone/>
            </a:pPr>
            <a:r>
              <a:rPr lang="zh-TW" sz="1800">
                <a:solidFill>
                  <a:srgbClr val="000000"/>
                </a:solidFill>
              </a:rPr>
              <a:t>/speed/19375887</a:t>
            </a:r>
          </a:p>
          <a:p>
            <a:pPr indent="-342900" lvl="1" marL="914400" rtl="0">
              <a:spcBef>
                <a:spcPts val="0"/>
              </a:spcBef>
              <a:buClr>
                <a:srgbClr val="000000"/>
              </a:buClr>
              <a:buSzPct val="100000"/>
              <a:buAutoNum type="alphaLcPeriod"/>
            </a:pPr>
            <a:r>
              <a:rPr lang="zh-TW" sz="1800">
                <a:solidFill>
                  <a:srgbClr val="000000"/>
                </a:solidFill>
              </a:rPr>
              <a:t>/traffic/</a:t>
            </a:r>
            <a:r>
              <a:rPr lang="zh-TW" sz="1800">
                <a:solidFill>
                  <a:srgbClr val="0000FF"/>
                </a:solidFill>
              </a:rPr>
              <a:t>Highway 101</a:t>
            </a:r>
          </a:p>
          <a:p>
            <a:pPr lvl="0" rtl="0">
              <a:spcBef>
                <a:spcPts val="0"/>
              </a:spcBef>
              <a:buNone/>
            </a:pPr>
            <a:r>
              <a:rPr lang="zh-TW" sz="2400">
                <a:solidFill>
                  <a:srgbClr val="000000"/>
                </a:solidFill>
              </a:rPr>
              <a:t>Explain:</a:t>
            </a:r>
          </a:p>
          <a:p>
            <a:pPr indent="-355600" lvl="0" marL="457200" rtl="0">
              <a:spcBef>
                <a:spcPts val="0"/>
              </a:spcBef>
              <a:spcAft>
                <a:spcPts val="0"/>
              </a:spcAft>
              <a:buClr>
                <a:srgbClr val="000000"/>
              </a:buClr>
              <a:buSzPct val="100000"/>
              <a:buChar char="●"/>
            </a:pPr>
            <a:r>
              <a:rPr lang="zh-TW" sz="2000">
                <a:solidFill>
                  <a:srgbClr val="000000"/>
                </a:solidFill>
              </a:rPr>
              <a:t>/application</a:t>
            </a:r>
            <a:r>
              <a:rPr lang="zh-TW" sz="2000">
                <a:solidFill>
                  <a:srgbClr val="000000"/>
                </a:solidFill>
              </a:rPr>
              <a:t>: application ID</a:t>
            </a:r>
          </a:p>
          <a:p>
            <a:pPr indent="-355600" lvl="0" marL="457200" rtl="0">
              <a:spcBef>
                <a:spcPts val="0"/>
              </a:spcBef>
              <a:spcAft>
                <a:spcPts val="0"/>
              </a:spcAft>
              <a:buClr>
                <a:srgbClr val="000000"/>
              </a:buClr>
              <a:buSzPct val="100000"/>
              <a:buChar char="●"/>
            </a:pPr>
            <a:r>
              <a:rPr lang="zh-TW" sz="2000">
                <a:solidFill>
                  <a:srgbClr val="000000"/>
                </a:solidFill>
              </a:rPr>
              <a:t>/</a:t>
            </a:r>
            <a:r>
              <a:rPr lang="zh-TW" sz="2000">
                <a:solidFill>
                  <a:srgbClr val="000000"/>
                </a:solidFill>
              </a:rPr>
              <a:t>geolocation: road ID (+ link ID) /direction/section number</a:t>
            </a:r>
          </a:p>
          <a:p>
            <a:pPr indent="-355600" lvl="0" marL="457200" rtl="0">
              <a:spcBef>
                <a:spcPts val="0"/>
              </a:spcBef>
              <a:spcAft>
                <a:spcPts val="0"/>
              </a:spcAft>
              <a:buClr>
                <a:srgbClr val="000000"/>
              </a:buClr>
              <a:buSzPct val="100000"/>
              <a:buChar char="●"/>
            </a:pPr>
            <a:r>
              <a:rPr lang="zh-TW" sz="2000">
                <a:solidFill>
                  <a:srgbClr val="000000"/>
                </a:solidFill>
              </a:rPr>
              <a:t>/timestamp: UNIX timestamp format</a:t>
            </a:r>
          </a:p>
          <a:p>
            <a:pPr indent="-355600" lvl="0" marL="457200" rtl="0">
              <a:spcBef>
                <a:spcPts val="0"/>
              </a:spcBef>
              <a:buClr>
                <a:srgbClr val="000000"/>
              </a:buClr>
              <a:buSzPct val="100000"/>
              <a:buChar char="●"/>
            </a:pPr>
            <a:r>
              <a:rPr lang="zh-TW" sz="2000">
                <a:solidFill>
                  <a:srgbClr val="000000"/>
                </a:solidFill>
              </a:rPr>
              <a:t>/nonce: random number</a:t>
            </a:r>
          </a:p>
          <a:p>
            <a:pPr lvl="0">
              <a:spcBef>
                <a:spcPts val="0"/>
              </a:spcBef>
              <a:buNone/>
            </a:pPr>
            <a:r>
              <a:t/>
            </a:r>
            <a:endParaRPr>
              <a:solidFill>
                <a:srgbClr val="000000"/>
              </a:solidFill>
            </a:endParaRPr>
          </a:p>
        </p:txBody>
      </p:sp>
      <p:sp>
        <p:nvSpPr>
          <p:cNvPr id="108" name="Shape 108"/>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zh-TW"/>
              <a:t>Data Manipulation - Consumer</a:t>
            </a:r>
          </a:p>
        </p:txBody>
      </p:sp>
      <p:sp>
        <p:nvSpPr>
          <p:cNvPr id="114" name="Shape 114"/>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55600" lvl="0" marL="457200" rtl="0">
              <a:spcBef>
                <a:spcPts val="0"/>
              </a:spcBef>
              <a:spcAft>
                <a:spcPts val="0"/>
              </a:spcAft>
              <a:buClr>
                <a:schemeClr val="dk1"/>
              </a:buClr>
              <a:buSzPct val="100000"/>
              <a:buChar char="●"/>
            </a:pPr>
            <a:r>
              <a:rPr lang="zh-TW" sz="2000">
                <a:solidFill>
                  <a:schemeClr val="dk1"/>
                </a:solidFill>
              </a:rPr>
              <a:t>Duplication detection and elimination</a:t>
            </a:r>
          </a:p>
          <a:p>
            <a:pPr indent="-342900" lvl="1" marL="914400" rtl="0">
              <a:spcBef>
                <a:spcPts val="0"/>
              </a:spcBef>
              <a:spcAft>
                <a:spcPts val="0"/>
              </a:spcAft>
              <a:buClr>
                <a:schemeClr val="dk1"/>
              </a:buClr>
              <a:buSzPct val="100000"/>
              <a:buChar char="○"/>
            </a:pPr>
            <a:r>
              <a:rPr lang="zh-TW" sz="1800">
                <a:solidFill>
                  <a:schemeClr val="dk1"/>
                </a:solidFill>
              </a:rPr>
              <a:t>Requester include nonce of data</a:t>
            </a:r>
          </a:p>
          <a:p>
            <a:pPr indent="-355600" lvl="0" marL="457200" rtl="0">
              <a:spcBef>
                <a:spcPts val="0"/>
              </a:spcBef>
              <a:spcAft>
                <a:spcPts val="0"/>
              </a:spcAft>
              <a:buClr>
                <a:schemeClr val="dk1"/>
              </a:buClr>
              <a:buSzPct val="100000"/>
              <a:buChar char="●"/>
            </a:pPr>
            <a:r>
              <a:rPr lang="zh-TW" sz="2000">
                <a:solidFill>
                  <a:schemeClr val="dk1"/>
                </a:solidFill>
              </a:rPr>
              <a:t>Data accuracy</a:t>
            </a:r>
          </a:p>
          <a:p>
            <a:pPr indent="-342900" lvl="1" marL="914400" rtl="0">
              <a:spcBef>
                <a:spcPts val="0"/>
              </a:spcBef>
              <a:buClr>
                <a:schemeClr val="dk1"/>
              </a:buClr>
              <a:buSzPct val="100000"/>
              <a:buChar char="○"/>
            </a:pPr>
            <a:r>
              <a:rPr lang="zh-TW" sz="1800">
                <a:solidFill>
                  <a:schemeClr val="dk1"/>
                </a:solidFill>
              </a:rPr>
              <a:t>Avoid using the same input data for further processsing</a:t>
            </a:r>
          </a:p>
          <a:p>
            <a:pPr lvl="0" rtl="0">
              <a:spcBef>
                <a:spcPts val="0"/>
              </a:spcBef>
              <a:buNone/>
            </a:pPr>
            <a:r>
              <a:t/>
            </a:r>
            <a:endParaRPr>
              <a:solidFill>
                <a:schemeClr val="dk1"/>
              </a:solidFill>
            </a:endParaRPr>
          </a:p>
        </p:txBody>
      </p:sp>
      <p:sp>
        <p:nvSpPr>
          <p:cNvPr id="115" name="Shape 115"/>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11700" y="130375"/>
            <a:ext cx="8520600" cy="572700"/>
          </a:xfrm>
          <a:prstGeom prst="rect">
            <a:avLst/>
          </a:prstGeom>
        </p:spPr>
        <p:txBody>
          <a:bodyPr anchorCtr="0" anchor="t" bIns="91425" lIns="91425" rIns="91425" wrap="square" tIns="91425">
            <a:noAutofit/>
          </a:bodyPr>
          <a:lstStyle/>
          <a:p>
            <a:pPr lvl="0">
              <a:spcBef>
                <a:spcPts val="0"/>
              </a:spcBef>
              <a:buClr>
                <a:schemeClr val="dk1"/>
              </a:buClr>
              <a:buSzPct val="39285"/>
              <a:buFont typeface="Arial"/>
              <a:buNone/>
            </a:pPr>
            <a:r>
              <a:rPr lang="zh-TW"/>
              <a:t>Data Manipulation -  Publisher, Data Mule</a:t>
            </a:r>
          </a:p>
          <a:p>
            <a:pPr lvl="0">
              <a:spcBef>
                <a:spcPts val="0"/>
              </a:spcBef>
              <a:buNone/>
            </a:pPr>
            <a:r>
              <a:t/>
            </a:r>
            <a:endParaRPr/>
          </a:p>
        </p:txBody>
      </p:sp>
      <p:sp>
        <p:nvSpPr>
          <p:cNvPr id="121" name="Shape 121"/>
          <p:cNvSpPr txBox="1"/>
          <p:nvPr>
            <p:ph idx="1" type="body"/>
          </p:nvPr>
        </p:nvSpPr>
        <p:spPr>
          <a:xfrm>
            <a:off x="96650" y="935625"/>
            <a:ext cx="4247100" cy="3921000"/>
          </a:xfrm>
          <a:prstGeom prst="rect">
            <a:avLst/>
          </a:prstGeom>
        </p:spPr>
        <p:txBody>
          <a:bodyPr anchorCtr="0" anchor="t" bIns="91425" lIns="91425" rIns="91425" wrap="square" tIns="91425">
            <a:noAutofit/>
          </a:bodyPr>
          <a:lstStyle/>
          <a:p>
            <a:pPr indent="-355600" lvl="0" marL="457200" rtl="0">
              <a:spcBef>
                <a:spcPts val="0"/>
              </a:spcBef>
              <a:spcAft>
                <a:spcPts val="0"/>
              </a:spcAft>
              <a:buClr>
                <a:srgbClr val="000000"/>
              </a:buClr>
              <a:buSzPct val="100000"/>
              <a:buChar char="●"/>
            </a:pPr>
            <a:r>
              <a:rPr lang="zh-TW" sz="2000">
                <a:solidFill>
                  <a:srgbClr val="000000"/>
                </a:solidFill>
              </a:rPr>
              <a:t>List name: </a:t>
            </a:r>
            <a:r>
              <a:rPr lang="zh-TW" sz="1800">
                <a:solidFill>
                  <a:srgbClr val="000000"/>
                </a:solidFill>
              </a:rPr>
              <a:t>Only list the name of available data pieces</a:t>
            </a:r>
          </a:p>
          <a:p>
            <a:pPr indent="-342900" lvl="1" marL="914400" rtl="0">
              <a:spcBef>
                <a:spcPts val="0"/>
              </a:spcBef>
              <a:spcAft>
                <a:spcPts val="0"/>
              </a:spcAft>
              <a:buClr>
                <a:srgbClr val="000000"/>
              </a:buClr>
              <a:buSzPct val="100000"/>
              <a:buChar char="○"/>
            </a:pPr>
            <a:r>
              <a:rPr lang="zh-TW" sz="1800">
                <a:solidFill>
                  <a:srgbClr val="000000"/>
                </a:solidFill>
              </a:rPr>
              <a:t>The consumer can issue subsequent Interests with specific names.</a:t>
            </a:r>
          </a:p>
          <a:p>
            <a:pPr indent="-355600" lvl="0" marL="457200" rtl="0">
              <a:spcBef>
                <a:spcPts val="0"/>
              </a:spcBef>
              <a:spcAft>
                <a:spcPts val="0"/>
              </a:spcAft>
              <a:buClr>
                <a:srgbClr val="000000"/>
              </a:buClr>
              <a:buSzPct val="100000"/>
              <a:buChar char="●"/>
            </a:pPr>
            <a:r>
              <a:rPr lang="zh-TW" sz="2000">
                <a:solidFill>
                  <a:srgbClr val="000000"/>
                </a:solidFill>
              </a:rPr>
              <a:t>Choose data:</a:t>
            </a:r>
            <a:r>
              <a:rPr lang="zh-TW">
                <a:solidFill>
                  <a:srgbClr val="000000"/>
                </a:solidFill>
              </a:rPr>
              <a:t> Randomly c</a:t>
            </a:r>
            <a:r>
              <a:rPr lang="zh-TW" sz="1800">
                <a:solidFill>
                  <a:srgbClr val="000000"/>
                </a:solidFill>
              </a:rPr>
              <a:t>hoose some pieces of data</a:t>
            </a:r>
          </a:p>
          <a:p>
            <a:pPr indent="-342900" lvl="1" marL="914400" rtl="0">
              <a:spcBef>
                <a:spcPts val="0"/>
              </a:spcBef>
              <a:buClr>
                <a:srgbClr val="000000"/>
              </a:buClr>
              <a:buSzPct val="100000"/>
              <a:buChar char="○"/>
            </a:pPr>
            <a:r>
              <a:rPr lang="zh-TW" sz="1800">
                <a:solidFill>
                  <a:schemeClr val="dk1"/>
                </a:solidFill>
              </a:rPr>
              <a:t>The more the publishers and the data mules reply, the more complete the information of the consumer is.</a:t>
            </a:r>
          </a:p>
        </p:txBody>
      </p:sp>
      <p:sp>
        <p:nvSpPr>
          <p:cNvPr id="122" name="Shape 122"/>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zh-TW"/>
              <a:t>‹#›</a:t>
            </a:fld>
          </a:p>
        </p:txBody>
      </p:sp>
      <p:sp>
        <p:nvSpPr>
          <p:cNvPr id="123" name="Shape 123"/>
          <p:cNvSpPr/>
          <p:nvPr/>
        </p:nvSpPr>
        <p:spPr>
          <a:xfrm>
            <a:off x="4785475" y="2997450"/>
            <a:ext cx="1105500" cy="1915500"/>
          </a:xfrm>
          <a:prstGeom prst="rect">
            <a:avLst/>
          </a:prstGeom>
          <a:solidFill>
            <a:srgbClr val="434343"/>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rtl="0" algn="ctr">
              <a:spcBef>
                <a:spcPts val="0"/>
              </a:spcBef>
              <a:buNone/>
            </a:pPr>
            <a:r>
              <a:rPr b="1" lang="zh-TW" sz="1800">
                <a:solidFill>
                  <a:srgbClr val="00FFFF"/>
                </a:solidFill>
              </a:rPr>
              <a:t>111</a:t>
            </a:r>
          </a:p>
          <a:p>
            <a:pPr lvl="0" rtl="0" algn="ctr">
              <a:spcBef>
                <a:spcPts val="0"/>
              </a:spcBef>
              <a:buNone/>
            </a:pPr>
            <a:r>
              <a:rPr b="1" lang="zh-TW" sz="1800">
                <a:solidFill>
                  <a:srgbClr val="4A86E8"/>
                </a:solidFill>
              </a:rPr>
              <a:t>222</a:t>
            </a:r>
          </a:p>
          <a:p>
            <a:pPr lvl="0" rtl="0" algn="ctr">
              <a:spcBef>
                <a:spcPts val="0"/>
              </a:spcBef>
              <a:buNone/>
            </a:pPr>
            <a:r>
              <a:rPr b="1" lang="zh-TW" sz="1800">
                <a:solidFill>
                  <a:srgbClr val="9900FF"/>
                </a:solidFill>
              </a:rPr>
              <a:t>333</a:t>
            </a:r>
          </a:p>
          <a:p>
            <a:pPr lvl="0" rtl="0" algn="ctr">
              <a:spcBef>
                <a:spcPts val="0"/>
              </a:spcBef>
              <a:buNone/>
            </a:pPr>
            <a:r>
              <a:rPr b="1" lang="zh-TW" sz="1800">
                <a:solidFill>
                  <a:srgbClr val="FF0000"/>
                </a:solidFill>
              </a:rPr>
              <a:t>444</a:t>
            </a:r>
          </a:p>
          <a:p>
            <a:pPr lvl="0" rtl="0" algn="ctr">
              <a:spcBef>
                <a:spcPts val="0"/>
              </a:spcBef>
              <a:buNone/>
            </a:pPr>
            <a:r>
              <a:rPr b="1" lang="zh-TW" sz="1800">
                <a:solidFill>
                  <a:srgbClr val="FF9900"/>
                </a:solidFill>
              </a:rPr>
              <a:t>555</a:t>
            </a:r>
          </a:p>
          <a:p>
            <a:pPr lvl="0" rtl="0" algn="ctr">
              <a:spcBef>
                <a:spcPts val="0"/>
              </a:spcBef>
              <a:buClr>
                <a:schemeClr val="dk1"/>
              </a:buClr>
              <a:buSzPct val="61111"/>
              <a:buFont typeface="Arial"/>
              <a:buNone/>
            </a:pPr>
            <a:r>
              <a:rPr b="1" lang="zh-TW" sz="1800">
                <a:solidFill>
                  <a:srgbClr val="FFFF00"/>
                </a:solidFill>
              </a:rPr>
              <a:t>666</a:t>
            </a:r>
          </a:p>
        </p:txBody>
      </p:sp>
      <p:sp>
        <p:nvSpPr>
          <p:cNvPr id="124" name="Shape 124"/>
          <p:cNvSpPr/>
          <p:nvPr/>
        </p:nvSpPr>
        <p:spPr>
          <a:xfrm>
            <a:off x="6385350" y="2997400"/>
            <a:ext cx="2172000" cy="1915500"/>
          </a:xfrm>
          <a:prstGeom prst="rect">
            <a:avLst/>
          </a:prstGeom>
          <a:solidFill>
            <a:srgbClr val="434343"/>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grpSp>
        <p:nvGrpSpPr>
          <p:cNvPr id="125" name="Shape 125"/>
          <p:cNvGrpSpPr/>
          <p:nvPr/>
        </p:nvGrpSpPr>
        <p:grpSpPr>
          <a:xfrm>
            <a:off x="4507242" y="886821"/>
            <a:ext cx="4350405" cy="1503790"/>
            <a:chOff x="4919133" y="1314950"/>
            <a:chExt cx="3757800" cy="1110300"/>
          </a:xfrm>
        </p:grpSpPr>
        <p:sp>
          <p:nvSpPr>
            <p:cNvPr id="126" name="Shape 126"/>
            <p:cNvSpPr/>
            <p:nvPr/>
          </p:nvSpPr>
          <p:spPr>
            <a:xfrm>
              <a:off x="4919133" y="1314950"/>
              <a:ext cx="3757800" cy="11103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27" name="Shape 127"/>
            <p:cNvSpPr/>
            <p:nvPr/>
          </p:nvSpPr>
          <p:spPr>
            <a:xfrm>
              <a:off x="6217083" y="1340622"/>
              <a:ext cx="1161900" cy="486600"/>
            </a:xfrm>
            <a:prstGeom prst="rect">
              <a:avLst/>
            </a:prstGeom>
            <a:solidFill>
              <a:srgbClr val="4A86E8"/>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rPr lang="zh-TW" sz="1800"/>
                <a:t>Name: 222</a:t>
              </a:r>
              <a:br>
                <a:rPr lang="zh-TW" sz="1800"/>
              </a:br>
              <a:r>
                <a:rPr lang="zh-TW" sz="1800"/>
                <a:t>84 Km/h</a:t>
              </a:r>
            </a:p>
          </p:txBody>
        </p:sp>
        <p:sp>
          <p:nvSpPr>
            <p:cNvPr id="128" name="Shape 128"/>
            <p:cNvSpPr/>
            <p:nvPr/>
          </p:nvSpPr>
          <p:spPr>
            <a:xfrm>
              <a:off x="5002228" y="1340623"/>
              <a:ext cx="1161900" cy="486600"/>
            </a:xfrm>
            <a:prstGeom prst="rect">
              <a:avLst/>
            </a:prstGeom>
            <a:solidFill>
              <a:srgbClr val="00FFFF"/>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rPr lang="zh-TW" sz="1800"/>
                <a:t>Name: 111</a:t>
              </a:r>
              <a:br>
                <a:rPr lang="zh-TW" sz="1800"/>
              </a:br>
              <a:r>
                <a:rPr lang="zh-TW" sz="1800"/>
                <a:t>117 Km/h</a:t>
              </a:r>
            </a:p>
          </p:txBody>
        </p:sp>
        <p:sp>
          <p:nvSpPr>
            <p:cNvPr id="129" name="Shape 129"/>
            <p:cNvSpPr/>
            <p:nvPr/>
          </p:nvSpPr>
          <p:spPr>
            <a:xfrm>
              <a:off x="5002228" y="1888012"/>
              <a:ext cx="1161900" cy="486600"/>
            </a:xfrm>
            <a:prstGeom prst="rect">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rPr lang="zh-TW" sz="1800"/>
                <a:t>Name: 444</a:t>
              </a:r>
              <a:br>
                <a:rPr lang="zh-TW" sz="1800"/>
              </a:br>
              <a:r>
                <a:rPr lang="zh-TW" sz="1800"/>
                <a:t>183 Km/h</a:t>
              </a:r>
            </a:p>
          </p:txBody>
        </p:sp>
        <p:sp>
          <p:nvSpPr>
            <p:cNvPr id="130" name="Shape 130"/>
            <p:cNvSpPr/>
            <p:nvPr/>
          </p:nvSpPr>
          <p:spPr>
            <a:xfrm>
              <a:off x="6217083" y="1882930"/>
              <a:ext cx="1161900" cy="486600"/>
            </a:xfrm>
            <a:prstGeom prst="rect">
              <a:avLst/>
            </a:prstGeom>
            <a:solidFill>
              <a:srgbClr val="FF9900"/>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rPr lang="zh-TW" sz="1800"/>
                <a:t>Name: 555</a:t>
              </a:r>
              <a:br>
                <a:rPr lang="zh-TW" sz="1800"/>
              </a:br>
              <a:r>
                <a:rPr lang="zh-TW" sz="1800"/>
                <a:t>89 Km/h</a:t>
              </a:r>
            </a:p>
          </p:txBody>
        </p:sp>
        <p:sp>
          <p:nvSpPr>
            <p:cNvPr id="131" name="Shape 131"/>
            <p:cNvSpPr/>
            <p:nvPr/>
          </p:nvSpPr>
          <p:spPr>
            <a:xfrm>
              <a:off x="7431938" y="1340623"/>
              <a:ext cx="1161900" cy="486600"/>
            </a:xfrm>
            <a:prstGeom prst="rect">
              <a:avLst/>
            </a:prstGeom>
            <a:solidFill>
              <a:srgbClr val="9900FF"/>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rPr lang="zh-TW" sz="1800"/>
                <a:t>Name: 333</a:t>
              </a:r>
            </a:p>
            <a:p>
              <a:pPr lvl="0">
                <a:spcBef>
                  <a:spcPts val="0"/>
                </a:spcBef>
                <a:buNone/>
              </a:pPr>
              <a:r>
                <a:rPr lang="zh-TW" sz="1800"/>
                <a:t>97 Km/h</a:t>
              </a:r>
            </a:p>
          </p:txBody>
        </p:sp>
        <p:sp>
          <p:nvSpPr>
            <p:cNvPr id="132" name="Shape 132"/>
            <p:cNvSpPr/>
            <p:nvPr/>
          </p:nvSpPr>
          <p:spPr>
            <a:xfrm>
              <a:off x="7431938" y="1882931"/>
              <a:ext cx="1161900" cy="486600"/>
            </a:xfrm>
            <a:prstGeom prst="rect">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rtl="0">
                <a:spcBef>
                  <a:spcPts val="0"/>
                </a:spcBef>
                <a:buNone/>
              </a:pPr>
              <a:r>
                <a:rPr lang="zh-TW" sz="1800"/>
                <a:t>Name: 666</a:t>
              </a:r>
              <a:br>
                <a:rPr lang="zh-TW" sz="1800"/>
              </a:br>
              <a:r>
                <a:rPr lang="zh-TW" sz="1800"/>
                <a:t>103 Km/h</a:t>
              </a:r>
            </a:p>
          </p:txBody>
        </p:sp>
      </p:grpSp>
      <p:sp>
        <p:nvSpPr>
          <p:cNvPr id="133" name="Shape 133"/>
          <p:cNvSpPr txBox="1"/>
          <p:nvPr/>
        </p:nvSpPr>
        <p:spPr>
          <a:xfrm>
            <a:off x="7571125" y="493225"/>
            <a:ext cx="1327500" cy="393600"/>
          </a:xfrm>
          <a:prstGeom prst="rect">
            <a:avLst/>
          </a:prstGeom>
          <a:noFill/>
          <a:ln>
            <a:noFill/>
          </a:ln>
        </p:spPr>
        <p:txBody>
          <a:bodyPr anchorCtr="0" anchor="t" bIns="91425" lIns="91425" rIns="91425" wrap="square" tIns="91425">
            <a:noAutofit/>
          </a:bodyPr>
          <a:lstStyle/>
          <a:p>
            <a:pPr lvl="0">
              <a:spcBef>
                <a:spcPts val="0"/>
              </a:spcBef>
              <a:buNone/>
            </a:pPr>
            <a:r>
              <a:rPr lang="zh-TW" sz="2000"/>
              <a:t>Data Pool</a:t>
            </a:r>
          </a:p>
        </p:txBody>
      </p:sp>
      <p:sp>
        <p:nvSpPr>
          <p:cNvPr id="134" name="Shape 134"/>
          <p:cNvSpPr txBox="1"/>
          <p:nvPr/>
        </p:nvSpPr>
        <p:spPr>
          <a:xfrm>
            <a:off x="4650175" y="2603850"/>
            <a:ext cx="1376100" cy="393600"/>
          </a:xfrm>
          <a:prstGeom prst="rect">
            <a:avLst/>
          </a:prstGeom>
          <a:noFill/>
          <a:ln>
            <a:noFill/>
          </a:ln>
        </p:spPr>
        <p:txBody>
          <a:bodyPr anchorCtr="0" anchor="t" bIns="91425" lIns="91425" rIns="91425" wrap="square" tIns="91425">
            <a:noAutofit/>
          </a:bodyPr>
          <a:lstStyle/>
          <a:p>
            <a:pPr lvl="0" rtl="0" algn="ctr">
              <a:spcBef>
                <a:spcPts val="0"/>
              </a:spcBef>
              <a:buNone/>
            </a:pPr>
            <a:r>
              <a:rPr lang="zh-TW" sz="2000"/>
              <a:t>List name</a:t>
            </a:r>
          </a:p>
        </p:txBody>
      </p:sp>
      <p:sp>
        <p:nvSpPr>
          <p:cNvPr id="135" name="Shape 135"/>
          <p:cNvSpPr txBox="1"/>
          <p:nvPr/>
        </p:nvSpPr>
        <p:spPr>
          <a:xfrm>
            <a:off x="6332700" y="2603850"/>
            <a:ext cx="2277300" cy="393600"/>
          </a:xfrm>
          <a:prstGeom prst="rect">
            <a:avLst/>
          </a:prstGeom>
          <a:noFill/>
          <a:ln>
            <a:noFill/>
          </a:ln>
        </p:spPr>
        <p:txBody>
          <a:bodyPr anchorCtr="0" anchor="t" bIns="91425" lIns="91425" rIns="91425" wrap="square" tIns="91425">
            <a:noAutofit/>
          </a:bodyPr>
          <a:lstStyle/>
          <a:p>
            <a:pPr lvl="0" rtl="0" algn="ctr">
              <a:spcBef>
                <a:spcPts val="0"/>
              </a:spcBef>
              <a:buNone/>
            </a:pPr>
            <a:r>
              <a:rPr lang="zh-TW" sz="2000"/>
              <a:t>Random </a:t>
            </a:r>
            <a:r>
              <a:rPr lang="zh-TW" sz="2000"/>
              <a:t>choose</a:t>
            </a:r>
          </a:p>
        </p:txBody>
      </p:sp>
      <p:sp>
        <p:nvSpPr>
          <p:cNvPr id="136" name="Shape 136"/>
          <p:cNvSpPr/>
          <p:nvPr/>
        </p:nvSpPr>
        <p:spPr>
          <a:xfrm>
            <a:off x="6798742" y="4075919"/>
            <a:ext cx="1345200" cy="659100"/>
          </a:xfrm>
          <a:prstGeom prst="rect">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rtl="0">
              <a:spcBef>
                <a:spcPts val="0"/>
              </a:spcBef>
              <a:buNone/>
            </a:pPr>
            <a:r>
              <a:rPr lang="zh-TW" sz="1800"/>
              <a:t>Name: 666</a:t>
            </a:r>
            <a:br>
              <a:rPr lang="zh-TW" sz="1800"/>
            </a:br>
            <a:r>
              <a:rPr lang="zh-TW" sz="1800"/>
              <a:t>103 Km/h</a:t>
            </a:r>
          </a:p>
        </p:txBody>
      </p:sp>
      <p:sp>
        <p:nvSpPr>
          <p:cNvPr id="137" name="Shape 137"/>
          <p:cNvSpPr/>
          <p:nvPr/>
        </p:nvSpPr>
        <p:spPr>
          <a:xfrm>
            <a:off x="6798742" y="3207130"/>
            <a:ext cx="1345200" cy="659100"/>
          </a:xfrm>
          <a:prstGeom prst="rect">
            <a:avLst/>
          </a:prstGeom>
          <a:solidFill>
            <a:srgbClr val="00FFFF"/>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rtl="0">
              <a:spcBef>
                <a:spcPts val="0"/>
              </a:spcBef>
              <a:buNone/>
            </a:pPr>
            <a:r>
              <a:rPr lang="zh-TW" sz="1800"/>
              <a:t>Name: 111</a:t>
            </a:r>
            <a:br>
              <a:rPr lang="zh-TW" sz="1800"/>
            </a:br>
            <a:r>
              <a:rPr lang="zh-TW" sz="1800"/>
              <a:t>117 Km/h</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