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sldIdLst>
    <p:sldId id="283" r:id="rId2"/>
    <p:sldId id="257" r:id="rId3"/>
    <p:sldId id="282" r:id="rId4"/>
    <p:sldId id="262" r:id="rId5"/>
    <p:sldId id="263" r:id="rId6"/>
    <p:sldId id="270" r:id="rId7"/>
    <p:sldId id="264" r:id="rId8"/>
    <p:sldId id="271" r:id="rId9"/>
    <p:sldId id="272" r:id="rId10"/>
    <p:sldId id="265" r:id="rId11"/>
    <p:sldId id="273" r:id="rId12"/>
    <p:sldId id="274" r:id="rId13"/>
    <p:sldId id="275" r:id="rId14"/>
    <p:sldId id="266" r:id="rId15"/>
    <p:sldId id="276" r:id="rId16"/>
    <p:sldId id="277" r:id="rId17"/>
    <p:sldId id="267" r:id="rId18"/>
    <p:sldId id="268" r:id="rId19"/>
    <p:sldId id="278" r:id="rId20"/>
    <p:sldId id="279" r:id="rId21"/>
    <p:sldId id="280" r:id="rId22"/>
    <p:sldId id="258" r:id="rId23"/>
    <p:sldId id="259" r:id="rId24"/>
    <p:sldId id="260" r:id="rId25"/>
    <p:sldId id="261" r:id="rId2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5"/>
    <p:restoredTop sz="94780"/>
  </p:normalViewPr>
  <p:slideViewPr>
    <p:cSldViewPr snapToGrid="0" snapToObjects="1">
      <p:cViewPr>
        <p:scale>
          <a:sx n="113" d="100"/>
          <a:sy n="113" d="100"/>
        </p:scale>
        <p:origin x="104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465475-CC91-B14E-9597-A844487C96CF}" type="datetimeFigureOut">
              <a:rPr lang="en-US" smtClean="0"/>
              <a:t>11/28/17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AACFC0-6C47-F343-A868-D959BFC00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588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CCN network layer organizes access of known documents but lacks of 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ective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index structures to discover all data chunks within a certain collection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ACFC0-6C47-F343-A868-D959BFC0013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367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certain principal is allowed to access the personal record of an employee only if the birthday is removed (or technically: if the query includes a project function which excludes the attribute “birthday”).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ACFC0-6C47-F343-A868-D959BFC0013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1319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A “data modeling layer” on its own is not sufficient because also active, processing elements are required to support application-specific on-demand querying.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AACFC0-6C47-F343-A868-D959BFC0013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560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TW" altLang="en-US" smtClean="0"/>
              <a:t>按一下以編輯母片子標題樣式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475EF-FD26-D441-9DAE-FDD28695355A}" type="datetimeFigureOut">
              <a:rPr kumimoji="1" lang="zh-TW" altLang="en-US" smtClean="0"/>
              <a:t>2017/11/28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5BACB-7A1E-0149-B609-B26D2BAEB64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188259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475EF-FD26-D441-9DAE-FDD28695355A}" type="datetimeFigureOut">
              <a:rPr kumimoji="1" lang="zh-TW" altLang="en-US" smtClean="0"/>
              <a:t>2017/11/28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5BACB-7A1E-0149-B609-B26D2BAEB64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805552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垂直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475EF-FD26-D441-9DAE-FDD28695355A}" type="datetimeFigureOut">
              <a:rPr kumimoji="1" lang="zh-TW" altLang="en-US" smtClean="0"/>
              <a:t>2017/11/28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5BACB-7A1E-0149-B609-B26D2BAEB64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982582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475EF-FD26-D441-9DAE-FDD28695355A}" type="datetimeFigureOut">
              <a:rPr kumimoji="1" lang="zh-TW" altLang="en-US" smtClean="0"/>
              <a:t>2017/11/28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5BACB-7A1E-0149-B609-B26D2BAEB64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22932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475EF-FD26-D441-9DAE-FDD28695355A}" type="datetimeFigureOut">
              <a:rPr kumimoji="1" lang="zh-TW" altLang="en-US" smtClean="0"/>
              <a:t>2017/11/28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5BACB-7A1E-0149-B609-B26D2BAEB64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437735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475EF-FD26-D441-9DAE-FDD28695355A}" type="datetimeFigureOut">
              <a:rPr kumimoji="1" lang="zh-TW" altLang="en-US" smtClean="0"/>
              <a:t>2017/11/28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5BACB-7A1E-0149-B609-B26D2BAEB64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532417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475EF-FD26-D441-9DAE-FDD28695355A}" type="datetimeFigureOut">
              <a:rPr kumimoji="1" lang="zh-TW" altLang="en-US" smtClean="0"/>
              <a:t>2017/11/28</a:t>
            </a:fld>
            <a:endParaRPr kumimoji="1"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5BACB-7A1E-0149-B609-B26D2BAEB64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931897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475EF-FD26-D441-9DAE-FDD28695355A}" type="datetimeFigureOut">
              <a:rPr kumimoji="1" lang="zh-TW" altLang="en-US" smtClean="0"/>
              <a:t>2017/11/28</a:t>
            </a:fld>
            <a:endParaRPr kumimoji="1"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5BACB-7A1E-0149-B609-B26D2BAEB64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03872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475EF-FD26-D441-9DAE-FDD28695355A}" type="datetimeFigureOut">
              <a:rPr kumimoji="1" lang="zh-TW" altLang="en-US" smtClean="0"/>
              <a:t>2017/11/28</a:t>
            </a:fld>
            <a:endParaRPr kumimoji="1"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5BACB-7A1E-0149-B609-B26D2BAEB64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068286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475EF-FD26-D441-9DAE-FDD28695355A}" type="datetimeFigureOut">
              <a:rPr kumimoji="1" lang="zh-TW" altLang="en-US" smtClean="0"/>
              <a:t>2017/11/28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5BACB-7A1E-0149-B609-B26D2BAEB64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724353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475EF-FD26-D441-9DAE-FDD28695355A}" type="datetimeFigureOut">
              <a:rPr kumimoji="1" lang="zh-TW" altLang="en-US" smtClean="0"/>
              <a:t>2017/11/28</a:t>
            </a:fld>
            <a:endParaRPr kumimoji="1"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5BACB-7A1E-0149-B609-B26D2BAEB64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917391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 smtClean="0"/>
              <a:t>按一下以編輯母片標題樣式</a:t>
            </a:r>
            <a:endParaRPr kumimoji="1"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TW" altLang="en-US" smtClean="0"/>
              <a:t>按一下以編輯母片文字樣式</a:t>
            </a:r>
          </a:p>
          <a:p>
            <a:pPr lvl="1"/>
            <a:r>
              <a:rPr kumimoji="1" lang="zh-TW" altLang="en-US" smtClean="0"/>
              <a:t>第二層</a:t>
            </a:r>
          </a:p>
          <a:p>
            <a:pPr lvl="2"/>
            <a:r>
              <a:rPr kumimoji="1" lang="zh-TW" altLang="en-US" smtClean="0"/>
              <a:t>第三層</a:t>
            </a:r>
          </a:p>
          <a:p>
            <a:pPr lvl="3"/>
            <a:r>
              <a:rPr kumimoji="1" lang="zh-TW" altLang="en-US" smtClean="0"/>
              <a:t>第四層</a:t>
            </a:r>
          </a:p>
          <a:p>
            <a:pPr lvl="4"/>
            <a:r>
              <a:rPr kumimoji="1" lang="zh-TW" altLang="en-US" smtClean="0"/>
              <a:t>第五層</a:t>
            </a:r>
            <a:endParaRPr kumimoji="1"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475EF-FD26-D441-9DAE-FDD28695355A}" type="datetimeFigureOut">
              <a:rPr kumimoji="1" lang="zh-TW" altLang="en-US" smtClean="0"/>
              <a:t>2017/11/28</a:t>
            </a:fld>
            <a:endParaRPr kumimoji="1"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5BACB-7A1E-0149-B609-B26D2BAEB649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703334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3" Type="http://schemas.openxmlformats.org/officeDocument/2006/relationships/image" Target="../media/image18.jp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6578" y="1935163"/>
            <a:ext cx="9144000" cy="2387600"/>
          </a:xfrm>
        </p:spPr>
        <p:txBody>
          <a:bodyPr>
            <a:noAutofit/>
          </a:bodyPr>
          <a:lstStyle/>
          <a:p>
            <a:r>
              <a:rPr lang="en-US" altLang="zh-TW" sz="4000" dirty="0">
                <a:ea typeface="BiauKai" charset="-120"/>
                <a:cs typeface="BiauKai" charset="-120"/>
              </a:rPr>
              <a:t>Improved Content Addressability Through Relational Data</a:t>
            </a:r>
            <a:br>
              <a:rPr lang="en-US" altLang="zh-TW" sz="4000" dirty="0">
                <a:ea typeface="BiauKai" charset="-120"/>
                <a:cs typeface="BiauKai" charset="-120"/>
              </a:rPr>
            </a:br>
            <a:r>
              <a:rPr lang="en-US" altLang="zh-TW" sz="4000" dirty="0">
                <a:ea typeface="BiauKai" charset="-120"/>
                <a:cs typeface="BiauKai" charset="-120"/>
              </a:rPr>
              <a:t>Modeling and In-Network Processing Elements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6578" y="4414838"/>
            <a:ext cx="9144000" cy="1655762"/>
          </a:xfrm>
        </p:spPr>
        <p:txBody>
          <a:bodyPr/>
          <a:lstStyle/>
          <a:p>
            <a:r>
              <a:rPr lang="en-US" dirty="0" smtClean="0"/>
              <a:t>Presenter: 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731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Query Language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199" y="1825625"/>
            <a:ext cx="10943897" cy="4351338"/>
          </a:xfrm>
        </p:spPr>
        <p:txBody>
          <a:bodyPr/>
          <a:lstStyle/>
          <a:p>
            <a:r>
              <a:rPr kumimoji="1" lang="en-US" altLang="zh-TW" dirty="0" smtClean="0"/>
              <a:t>Joining Relations</a:t>
            </a:r>
            <a:r>
              <a:rPr lang="en-US" altLang="zh-TW" dirty="0"/>
              <a:t>(</a:t>
            </a:r>
            <a:r>
              <a:rPr lang="en-US" altLang="zh-TW" b="1" dirty="0"/>
              <a:t>Table concatenate</a:t>
            </a:r>
            <a:r>
              <a:rPr lang="en-US" altLang="zh-TW" dirty="0"/>
              <a:t>)</a:t>
            </a:r>
            <a:endParaRPr kumimoji="1" lang="en-US" altLang="zh-TW" dirty="0" smtClean="0"/>
          </a:p>
          <a:p>
            <a:pPr lvl="1"/>
            <a:r>
              <a:rPr lang="en-US" altLang="zh-TW" dirty="0"/>
              <a:t>Joining two relations means to unite them </a:t>
            </a:r>
            <a:r>
              <a:rPr lang="en-US" altLang="zh-TW" dirty="0" smtClean="0"/>
              <a:t>into a </a:t>
            </a:r>
            <a:r>
              <a:rPr lang="en-US" altLang="zh-TW" dirty="0"/>
              <a:t>single relation</a:t>
            </a:r>
            <a:r>
              <a:rPr lang="en-US" altLang="zh-TW" dirty="0" smtClean="0"/>
              <a:t>.</a:t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>
                <a:latin typeface="Courier" charset="0"/>
                <a:ea typeface="Courier" charset="0"/>
                <a:cs typeface="Courier" charset="0"/>
              </a:rPr>
              <a:t>/</a:t>
            </a:r>
            <a:r>
              <a:rPr lang="en-US" altLang="zh-TW" dirty="0">
                <a:latin typeface="Courier" charset="0"/>
                <a:ea typeface="Courier" charset="0"/>
                <a:cs typeface="Courier" charset="0"/>
              </a:rPr>
              <a:t>join(/repo/events as ‘event’, /repo/people as ‘</a:t>
            </a:r>
            <a:r>
              <a:rPr lang="en-US" altLang="zh-TW" dirty="0" err="1">
                <a:latin typeface="Courier" charset="0"/>
                <a:ea typeface="Courier" charset="0"/>
                <a:cs typeface="Courier" charset="0"/>
              </a:rPr>
              <a:t>ppl</a:t>
            </a:r>
            <a:r>
              <a:rPr lang="en-US" altLang="zh-TW" dirty="0">
                <a:latin typeface="Courier" charset="0"/>
                <a:ea typeface="Courier" charset="0"/>
                <a:cs typeface="Courier" charset="0"/>
              </a:rPr>
              <a:t>’)</a:t>
            </a:r>
          </a:p>
          <a:p>
            <a:pPr lvl="1"/>
            <a:endParaRPr lang="en-US" altLang="zh-TW" dirty="0"/>
          </a:p>
          <a:p>
            <a:pPr lvl="1"/>
            <a:endParaRPr kumimoji="1"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3412" y="3588843"/>
            <a:ext cx="8659385" cy="2002659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4512557" y="5777196"/>
            <a:ext cx="3595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Joined Named Relations</a:t>
            </a:r>
          </a:p>
        </p:txBody>
      </p:sp>
    </p:spTree>
    <p:extLst>
      <p:ext uri="{BB962C8B-B14F-4D97-AF65-F5344CB8AC3E}">
        <p14:creationId xmlns:p14="http://schemas.microsoft.com/office/powerpoint/2010/main" val="134033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Query </a:t>
            </a:r>
            <a:r>
              <a:rPr kumimoji="1" lang="en-US" altLang="zh-TW" dirty="0" smtClean="0"/>
              <a:t>Language</a:t>
            </a:r>
            <a:r>
              <a:rPr kumimoji="1" lang="zh-TW" altLang="en-US" dirty="0" smtClean="0"/>
              <a:t> </a:t>
            </a:r>
            <a:r>
              <a:rPr kumimoji="1" lang="mr-IN" altLang="zh-TW" dirty="0" smtClean="0"/>
              <a:t>–</a:t>
            </a:r>
            <a:r>
              <a:rPr kumimoji="1" lang="en-US" altLang="zh-TW" dirty="0" smtClean="0"/>
              <a:t> Cont.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Restricting a </a:t>
            </a:r>
            <a:r>
              <a:rPr lang="en-US" altLang="zh-TW" dirty="0" smtClean="0"/>
              <a:t>Relation</a:t>
            </a:r>
            <a:r>
              <a:rPr lang="en-US" altLang="zh-TW" dirty="0"/>
              <a:t> (</a:t>
            </a:r>
            <a:r>
              <a:rPr lang="en-US" altLang="zh-TW" b="1" dirty="0"/>
              <a:t>Row select</a:t>
            </a:r>
            <a:r>
              <a:rPr lang="en-US" altLang="zh-TW" dirty="0"/>
              <a:t>)</a:t>
            </a:r>
            <a:endParaRPr lang="en-US" altLang="zh-TW" dirty="0" smtClean="0"/>
          </a:p>
          <a:p>
            <a:pPr lvl="1"/>
            <a:r>
              <a:rPr lang="en-US" altLang="zh-TW" dirty="0"/>
              <a:t>A restriction of a relation is a </a:t>
            </a:r>
            <a:r>
              <a:rPr lang="en-US" altLang="zh-TW" dirty="0" smtClean="0"/>
              <a:t>selection of </a:t>
            </a:r>
            <a:r>
              <a:rPr lang="en-US" altLang="zh-TW" dirty="0"/>
              <a:t>certain tuples according to a given criterion</a:t>
            </a:r>
            <a:r>
              <a:rPr lang="en-US" altLang="zh-TW" dirty="0" smtClean="0"/>
              <a:t>.</a:t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>
                <a:latin typeface="Courier" charset="0"/>
                <a:ea typeface="Courier" charset="0"/>
                <a:cs typeface="Courier" charset="0"/>
              </a:rPr>
              <a:t>/restrict( /repo/people, Home == ‘US’ )</a:t>
            </a:r>
          </a:p>
          <a:p>
            <a:pPr lvl="1"/>
            <a:endParaRPr lang="en-US" altLang="zh-TW" dirty="0"/>
          </a:p>
          <a:p>
            <a:pPr lvl="1"/>
            <a:endParaRPr lang="en-US" altLang="zh-TW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1238" y="4001294"/>
            <a:ext cx="4469524" cy="1871852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4512557" y="5946130"/>
            <a:ext cx="3595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Restricted Named Relation</a:t>
            </a:r>
          </a:p>
        </p:txBody>
      </p:sp>
    </p:spTree>
    <p:extLst>
      <p:ext uri="{BB962C8B-B14F-4D97-AF65-F5344CB8AC3E}">
        <p14:creationId xmlns:p14="http://schemas.microsoft.com/office/powerpoint/2010/main" val="80664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Query Language</a:t>
            </a:r>
            <a:r>
              <a:rPr kumimoji="1" lang="zh-TW" altLang="en-US" dirty="0"/>
              <a:t> </a:t>
            </a:r>
            <a:r>
              <a:rPr kumimoji="1" lang="mr-IN" altLang="zh-TW" dirty="0"/>
              <a:t>–</a:t>
            </a:r>
            <a:r>
              <a:rPr kumimoji="1" lang="en-US" altLang="zh-TW" dirty="0"/>
              <a:t> Cont.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Projecting a </a:t>
            </a:r>
            <a:r>
              <a:rPr lang="en-US" altLang="zh-TW" dirty="0" smtClean="0"/>
              <a:t>Relation</a:t>
            </a:r>
            <a:r>
              <a:rPr lang="en-US" altLang="zh-TW" dirty="0"/>
              <a:t>(</a:t>
            </a:r>
            <a:r>
              <a:rPr lang="en-US" altLang="zh-TW" b="1" dirty="0"/>
              <a:t>Column select</a:t>
            </a:r>
            <a:r>
              <a:rPr lang="en-US" altLang="zh-TW" dirty="0"/>
              <a:t>)</a:t>
            </a:r>
          </a:p>
          <a:p>
            <a:pPr lvl="1"/>
            <a:r>
              <a:rPr lang="en-US" altLang="zh-TW" dirty="0"/>
              <a:t>Projecting a relation means to take </a:t>
            </a:r>
            <a:r>
              <a:rPr lang="en-US" altLang="zh-TW" dirty="0" smtClean="0"/>
              <a:t>some attributes </a:t>
            </a:r>
            <a:r>
              <a:rPr lang="en-US" altLang="zh-TW" dirty="0"/>
              <a:t>and erase all others</a:t>
            </a:r>
            <a:r>
              <a:rPr lang="en-US" altLang="zh-TW" dirty="0" smtClean="0"/>
              <a:t>.</a:t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>
                <a:latin typeface="Courier" charset="0"/>
                <a:ea typeface="Courier" charset="0"/>
                <a:cs typeface="Courier" charset="0"/>
              </a:rPr>
              <a:t>/project( /repo/people, [</a:t>
            </a:r>
            <a:r>
              <a:rPr lang="en-US" altLang="zh-TW" dirty="0" err="1">
                <a:latin typeface="Courier" charset="0"/>
                <a:ea typeface="Courier" charset="0"/>
                <a:cs typeface="Courier" charset="0"/>
              </a:rPr>
              <a:t>PID,Name</a:t>
            </a:r>
            <a:r>
              <a:rPr lang="en-US" altLang="zh-TW" dirty="0">
                <a:latin typeface="Courier" charset="0"/>
                <a:ea typeface="Courier" charset="0"/>
                <a:cs typeface="Courier" charset="0"/>
              </a:rPr>
              <a:t>] )</a:t>
            </a:r>
          </a:p>
          <a:p>
            <a:pPr lvl="1"/>
            <a:endParaRPr lang="en-US" altLang="zh-TW" dirty="0"/>
          </a:p>
          <a:p>
            <a:pPr lvl="1"/>
            <a:endParaRPr kumimoji="1"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7903" y="3649847"/>
            <a:ext cx="5276193" cy="1996397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4512558" y="5946130"/>
            <a:ext cx="3433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/>
              <a:t>Projected Named Relation</a:t>
            </a:r>
          </a:p>
        </p:txBody>
      </p:sp>
    </p:spTree>
    <p:extLst>
      <p:ext uri="{BB962C8B-B14F-4D97-AF65-F5344CB8AC3E}">
        <p14:creationId xmlns:p14="http://schemas.microsoft.com/office/powerpoint/2010/main" val="212912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Query Language</a:t>
            </a:r>
            <a:r>
              <a:rPr kumimoji="1" lang="zh-TW" altLang="en-US" dirty="0"/>
              <a:t> </a:t>
            </a:r>
            <a:r>
              <a:rPr kumimoji="1" lang="mr-IN" altLang="zh-TW" dirty="0"/>
              <a:t>–</a:t>
            </a:r>
            <a:r>
              <a:rPr kumimoji="1" lang="en-US" altLang="zh-TW" dirty="0"/>
              <a:t> Cont.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Since join, restrict and project map relation(s) to one new </a:t>
            </a:r>
            <a:r>
              <a:rPr lang="en-US" altLang="zh-TW" dirty="0" smtClean="0"/>
              <a:t>relation,</a:t>
            </a:r>
            <a:r>
              <a:rPr lang="zh-TW" altLang="en-US" dirty="0" smtClean="0"/>
              <a:t> </a:t>
            </a:r>
            <a:r>
              <a:rPr lang="en-US" altLang="zh-TW" dirty="0" smtClean="0"/>
              <a:t>arbitrary </a:t>
            </a:r>
            <a:r>
              <a:rPr lang="en-US" altLang="zh-TW" dirty="0"/>
              <a:t>function chaining is possible.</a:t>
            </a:r>
          </a:p>
          <a:p>
            <a:endParaRPr kumimoji="1"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3798" y="3062220"/>
            <a:ext cx="9744403" cy="2343453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34354"/>
              </p:ext>
            </p:extLst>
          </p:nvPr>
        </p:nvGraphicFramePr>
        <p:xfrm>
          <a:off x="1264353" y="5524220"/>
          <a:ext cx="1388533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8533"/>
              </a:tblGrid>
              <a:tr h="0">
                <a:tc>
                  <a:txBody>
                    <a:bodyPr/>
                    <a:lstStyle/>
                    <a:p>
                      <a:r>
                        <a:rPr lang="en-US" altLang="zh-TW" dirty="0" err="1" smtClean="0"/>
                        <a:t>ppl.Home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CH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TW" dirty="0" smtClean="0"/>
                        <a:t>CH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715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General-Purpose </a:t>
            </a:r>
            <a:r>
              <a:rPr kumimoji="1" lang="en-US" altLang="zh-TW" dirty="0" smtClean="0"/>
              <a:t>Processing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 smtClean="0"/>
              <a:t>Sum</a:t>
            </a:r>
          </a:p>
          <a:p>
            <a:pPr lvl="1"/>
            <a:r>
              <a:rPr lang="en-US" altLang="zh-TW" dirty="0"/>
              <a:t>A</a:t>
            </a:r>
            <a:r>
              <a:rPr lang="en-US" altLang="zh-TW" dirty="0" smtClean="0"/>
              <a:t>ccumulates </a:t>
            </a:r>
            <a:r>
              <a:rPr lang="en-US" altLang="zh-TW" dirty="0"/>
              <a:t>all values in a certain </a:t>
            </a:r>
            <a:r>
              <a:rPr lang="en-US" altLang="zh-TW" dirty="0" smtClean="0"/>
              <a:t>column.</a:t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>
                <a:latin typeface="Courier" charset="0"/>
                <a:ea typeface="Courier" charset="0"/>
                <a:cs typeface="Courier" charset="0"/>
              </a:rPr>
              <a:t>/sum( /repo/employee, ‘Wage’ </a:t>
            </a:r>
            <a:r>
              <a:rPr lang="en-US" altLang="zh-TW" dirty="0" smtClean="0">
                <a:latin typeface="Courier" charset="0"/>
                <a:ea typeface="Courier" charset="0"/>
                <a:cs typeface="Courier" charset="0"/>
              </a:rPr>
              <a:t>)</a:t>
            </a:r>
            <a:endParaRPr lang="en-US" altLang="zh-TW" dirty="0">
              <a:latin typeface="Courier" charset="0"/>
              <a:ea typeface="Courier" charset="0"/>
              <a:cs typeface="Courier" charset="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635" y="3731170"/>
            <a:ext cx="3579148" cy="2217245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2392383" y="6081067"/>
            <a:ext cx="2751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Courier" charset="0"/>
                <a:ea typeface="Courier" charset="0"/>
                <a:cs typeface="Courier" charset="0"/>
              </a:rPr>
              <a:t>/repo/employee</a:t>
            </a: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5173" y="4096843"/>
            <a:ext cx="1625600" cy="148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09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General-Purpose </a:t>
            </a:r>
            <a:r>
              <a:rPr kumimoji="1" lang="en-US" altLang="zh-TW" dirty="0" smtClean="0"/>
              <a:t>Processing </a:t>
            </a:r>
            <a:r>
              <a:rPr kumimoji="1" lang="mr-IN" altLang="zh-TW" dirty="0" smtClean="0"/>
              <a:t>–</a:t>
            </a:r>
            <a:r>
              <a:rPr kumimoji="1" lang="en-US" altLang="zh-TW" dirty="0" smtClean="0"/>
              <a:t> Cont.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 smtClean="0"/>
              <a:t>Max</a:t>
            </a:r>
          </a:p>
          <a:p>
            <a:pPr lvl="1"/>
            <a:r>
              <a:rPr lang="en-US" altLang="zh-TW" dirty="0"/>
              <a:t>E</a:t>
            </a:r>
            <a:r>
              <a:rPr lang="en-US" altLang="zh-TW" dirty="0" smtClean="0"/>
              <a:t>xtracts </a:t>
            </a:r>
            <a:r>
              <a:rPr lang="en-US" altLang="zh-TW" dirty="0"/>
              <a:t>the tuple(s) with the highest value in </a:t>
            </a:r>
            <a:r>
              <a:rPr lang="en-US" altLang="zh-TW" dirty="0" smtClean="0"/>
              <a:t>a certain </a:t>
            </a:r>
            <a:r>
              <a:rPr lang="en-US" altLang="zh-TW" dirty="0"/>
              <a:t>column</a:t>
            </a:r>
            <a:r>
              <a:rPr lang="en-US" altLang="zh-TW" dirty="0" smtClean="0"/>
              <a:t>.</a:t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>
                <a:latin typeface="Courier" charset="0"/>
                <a:ea typeface="Courier" charset="0"/>
                <a:cs typeface="Courier" charset="0"/>
              </a:rPr>
              <a:t>/max( /repo/employee, ‘Wage’ )</a:t>
            </a:r>
          </a:p>
          <a:p>
            <a:pPr lvl="1"/>
            <a:endParaRPr lang="en-US" altLang="zh-TW" dirty="0"/>
          </a:p>
          <a:p>
            <a:pPr lvl="1"/>
            <a:endParaRPr kumimoji="1"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635" y="3731170"/>
            <a:ext cx="3579148" cy="2217245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2392383" y="6081067"/>
            <a:ext cx="2751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Courier" charset="0"/>
                <a:ea typeface="Courier" charset="0"/>
                <a:cs typeface="Courier" charset="0"/>
              </a:rPr>
              <a:t>/repo/employee</a:t>
            </a: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391" y="4109542"/>
            <a:ext cx="3098800" cy="146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02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General-Purpose Processing </a:t>
            </a:r>
            <a:r>
              <a:rPr kumimoji="1" lang="mr-IN" altLang="zh-TW" dirty="0"/>
              <a:t>–</a:t>
            </a:r>
            <a:r>
              <a:rPr kumimoji="1" lang="en-US" altLang="zh-TW" dirty="0"/>
              <a:t> Cont.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 smtClean="0"/>
              <a:t>Count</a:t>
            </a:r>
          </a:p>
          <a:p>
            <a:pPr lvl="1"/>
            <a:r>
              <a:rPr lang="en-US" altLang="zh-TW" dirty="0" smtClean="0"/>
              <a:t>Identifies </a:t>
            </a:r>
            <a:r>
              <a:rPr lang="en-US" altLang="zh-TW" dirty="0"/>
              <a:t>how many times the values in </a:t>
            </a:r>
            <a:r>
              <a:rPr lang="en-US" altLang="zh-TW" dirty="0" smtClean="0"/>
              <a:t>a certain </a:t>
            </a:r>
            <a:r>
              <a:rPr lang="en-US" altLang="zh-TW" dirty="0"/>
              <a:t>column occur</a:t>
            </a:r>
            <a:r>
              <a:rPr lang="en-US" altLang="zh-TW" dirty="0" smtClean="0"/>
              <a:t>.</a:t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>
                <a:latin typeface="Courier" charset="0"/>
                <a:ea typeface="Courier" charset="0"/>
                <a:cs typeface="Courier" charset="0"/>
              </a:rPr>
              <a:t>/count( /repo/employee, ‘Wage’ )</a:t>
            </a:r>
          </a:p>
          <a:p>
            <a:pPr lvl="1"/>
            <a:endParaRPr lang="en-US" altLang="zh-TW" dirty="0"/>
          </a:p>
          <a:p>
            <a:pPr lvl="1"/>
            <a:endParaRPr kumimoji="1"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635" y="3731170"/>
            <a:ext cx="3579148" cy="2217245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2392383" y="6081067"/>
            <a:ext cx="2751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>
                <a:latin typeface="Courier" charset="0"/>
                <a:ea typeface="Courier" charset="0"/>
                <a:cs typeface="Courier" charset="0"/>
              </a:rPr>
              <a:t>/repo/employee</a:t>
            </a:r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241" y="3842842"/>
            <a:ext cx="1943100" cy="199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16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Meta-Data For Derived </a:t>
            </a:r>
            <a:r>
              <a:rPr kumimoji="1" lang="en-US" altLang="zh-TW" dirty="0" smtClean="0"/>
              <a:t>Relations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Primary and derived named relations must be described by a relation type </a:t>
            </a:r>
            <a:r>
              <a:rPr lang="en-US" dirty="0" smtClean="0"/>
              <a:t>schema</a:t>
            </a:r>
            <a:r>
              <a:rPr lang="en-US" altLang="zh-TW" dirty="0" smtClean="0"/>
              <a:t>.</a:t>
            </a:r>
            <a:endParaRPr lang="zh-TW" altLang="en-US" dirty="0" smtClean="0"/>
          </a:p>
          <a:p>
            <a:pPr>
              <a:lnSpc>
                <a:spcPct val="150000"/>
              </a:lnSpc>
            </a:pPr>
            <a:r>
              <a:rPr lang="en-US" altLang="zh-TW" dirty="0" smtClean="0"/>
              <a:t>The</a:t>
            </a:r>
            <a:r>
              <a:rPr lang="zh-TW" altLang="en-US" dirty="0" smtClean="0"/>
              <a:t> </a:t>
            </a:r>
            <a:r>
              <a:rPr lang="en-US" altLang="zh-TW" dirty="0" smtClean="0"/>
              <a:t>derived</a:t>
            </a:r>
            <a:r>
              <a:rPr lang="zh-TW" altLang="en-US" dirty="0" smtClean="0"/>
              <a:t> </a:t>
            </a:r>
            <a:r>
              <a:rPr lang="en-US" altLang="zh-TW" dirty="0" smtClean="0"/>
              <a:t>relations</a:t>
            </a:r>
            <a:endParaRPr lang="zh-TW" altLang="en-US" dirty="0" smtClean="0"/>
          </a:p>
          <a:p>
            <a:pPr lvl="1">
              <a:lnSpc>
                <a:spcPct val="150000"/>
              </a:lnSpc>
            </a:pPr>
            <a:r>
              <a:rPr lang="en-US" dirty="0"/>
              <a:t>The RTS of a </a:t>
            </a:r>
            <a:r>
              <a:rPr lang="en-US" b="1" dirty="0"/>
              <a:t>join</a:t>
            </a:r>
            <a:r>
              <a:rPr lang="en-US" dirty="0"/>
              <a:t>'s output must union both input-RTS.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Input and output </a:t>
            </a:r>
            <a:r>
              <a:rPr lang="en-US" dirty="0" smtClean="0"/>
              <a:t>r</a:t>
            </a:r>
            <a:r>
              <a:rPr lang="en-US" altLang="zh-TW" dirty="0" smtClean="0"/>
              <a:t>e</a:t>
            </a:r>
            <a:r>
              <a:rPr lang="en-US" dirty="0" smtClean="0"/>
              <a:t>lation </a:t>
            </a:r>
            <a:r>
              <a:rPr lang="en-US" dirty="0"/>
              <a:t>of </a:t>
            </a:r>
            <a:r>
              <a:rPr lang="en-US" b="1" dirty="0"/>
              <a:t>restrict</a:t>
            </a:r>
            <a:r>
              <a:rPr lang="en-US" dirty="0"/>
              <a:t> are described by the same RTS.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The RTS which describe input and output of </a:t>
            </a:r>
            <a:r>
              <a:rPr lang="en-US" b="1" dirty="0"/>
              <a:t>project</a:t>
            </a:r>
            <a:r>
              <a:rPr lang="en-US" dirty="0"/>
              <a:t> are similar.</a:t>
            </a:r>
          </a:p>
          <a:p>
            <a:pPr>
              <a:lnSpc>
                <a:spcPct val="150000"/>
              </a:lnSpc>
            </a:pPr>
            <a:endParaRPr lang="zh-TW" altLang="en-US" dirty="0" smtClean="0"/>
          </a:p>
          <a:p>
            <a:pPr>
              <a:lnSpc>
                <a:spcPct val="150000"/>
              </a:lnSpc>
            </a:pPr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7502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Discussion and Future </a:t>
            </a:r>
            <a:r>
              <a:rPr kumimoji="1" lang="en-US" altLang="zh-TW" dirty="0" smtClean="0"/>
              <a:t>Work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CCN‘s </a:t>
            </a:r>
            <a:r>
              <a:rPr lang="en-US" sz="2000" dirty="0"/>
              <a:t>working assumption - The exterior information is sufficient to </a:t>
            </a:r>
            <a:r>
              <a:rPr lang="en-US" sz="2000" dirty="0" smtClean="0"/>
              <a:t>orchestrat</a:t>
            </a:r>
            <a:r>
              <a:rPr lang="en-US" altLang="zh-TW" sz="2000" dirty="0" smtClean="0"/>
              <a:t>e</a:t>
            </a:r>
            <a:r>
              <a:rPr lang="zh-TW" altLang="en-US" sz="2000" dirty="0" smtClean="0"/>
              <a:t> </a:t>
            </a:r>
            <a:r>
              <a:rPr lang="en-US" sz="2000" dirty="0" smtClean="0"/>
              <a:t>synchronization </a:t>
            </a:r>
            <a:r>
              <a:rPr lang="en-US" sz="2000" dirty="0"/>
              <a:t>between publisher and consumer. </a:t>
            </a:r>
          </a:p>
          <a:p>
            <a:r>
              <a:rPr lang="en-US" sz="2000" dirty="0"/>
              <a:t>The question</a:t>
            </a:r>
          </a:p>
          <a:p>
            <a:pPr lvl="1"/>
            <a:r>
              <a:rPr lang="en-US" sz="1800" dirty="0"/>
              <a:t>A hierarchical namespace is not well suited to structure highly linked and </a:t>
            </a:r>
            <a:r>
              <a:rPr lang="en-US" sz="1800" dirty="0" smtClean="0"/>
              <a:t>multifaceted </a:t>
            </a:r>
            <a:r>
              <a:rPr lang="en-US" sz="1800" dirty="0"/>
              <a:t>data.</a:t>
            </a:r>
          </a:p>
          <a:p>
            <a:r>
              <a:rPr lang="en-US" sz="2000" dirty="0"/>
              <a:t>The solution</a:t>
            </a:r>
          </a:p>
          <a:p>
            <a:pPr lvl="1"/>
            <a:r>
              <a:rPr lang="en-US" sz="1800" dirty="0"/>
              <a:t>Network entities which bridge the name surface with </a:t>
            </a:r>
            <a:r>
              <a:rPr lang="en-US" sz="1800" b="1" dirty="0"/>
              <a:t>interior knowledge</a:t>
            </a:r>
            <a:r>
              <a:rPr lang="en-US" sz="1800" dirty="0"/>
              <a:t>.</a:t>
            </a:r>
          </a:p>
          <a:p>
            <a:pPr lvl="2"/>
            <a:r>
              <a:rPr lang="en-US" sz="1600" dirty="0"/>
              <a:t>Content Objects</a:t>
            </a:r>
          </a:p>
          <a:p>
            <a:pPr lvl="2"/>
            <a:r>
              <a:rPr lang="en-US" sz="1600" dirty="0"/>
              <a:t>Considering meta-data</a:t>
            </a:r>
          </a:p>
          <a:p>
            <a:r>
              <a:rPr lang="en-US" sz="2000" dirty="0"/>
              <a:t>The primary content has no especially informative name, but consumers hold recipes to form à-la-carte names.</a:t>
            </a:r>
          </a:p>
          <a:p>
            <a:r>
              <a:rPr lang="en-US" sz="2000" dirty="0"/>
              <a:t>The recipes to </a:t>
            </a:r>
            <a:r>
              <a:rPr lang="en-US" sz="2000" dirty="0" smtClean="0"/>
              <a:t>qu</a:t>
            </a:r>
            <a:r>
              <a:rPr lang="en-US" altLang="zh-TW" sz="2000" dirty="0" smtClean="0"/>
              <a:t>ery</a:t>
            </a:r>
            <a:r>
              <a:rPr lang="en-US" sz="2000" dirty="0" smtClean="0"/>
              <a:t> </a:t>
            </a:r>
            <a:r>
              <a:rPr lang="en-US" sz="2000" dirty="0"/>
              <a:t>à-la-carte content is given by the query language and document type schemata.</a:t>
            </a:r>
          </a:p>
        </p:txBody>
      </p:sp>
    </p:spTree>
    <p:extLst>
      <p:ext uri="{BB962C8B-B14F-4D97-AF65-F5344CB8AC3E}">
        <p14:creationId xmlns:p14="http://schemas.microsoft.com/office/powerpoint/2010/main" val="163775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Discussion and Future </a:t>
            </a:r>
            <a:r>
              <a:rPr kumimoji="1" lang="en-US" altLang="zh-TW" dirty="0" smtClean="0"/>
              <a:t>Work </a:t>
            </a:r>
            <a:r>
              <a:rPr kumimoji="1" lang="mr-IN" altLang="zh-TW" dirty="0" smtClean="0"/>
              <a:t>–</a:t>
            </a:r>
            <a:r>
              <a:rPr kumimoji="1" lang="en-US" altLang="zh-TW" dirty="0" smtClean="0"/>
              <a:t> Cont.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825624"/>
            <a:ext cx="6442368" cy="494770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Naming &amp; </a:t>
            </a:r>
            <a:r>
              <a:rPr lang="en-US" dirty="0" smtClean="0"/>
              <a:t>look</a:t>
            </a:r>
            <a:r>
              <a:rPr lang="en-US" altLang="zh-TW" dirty="0" smtClean="0"/>
              <a:t>u</a:t>
            </a:r>
            <a:r>
              <a:rPr lang="en-US" dirty="0" smtClean="0"/>
              <a:t>p </a:t>
            </a:r>
            <a:r>
              <a:rPr lang="en-US" dirty="0" err="1"/>
              <a:t>sublayer</a:t>
            </a:r>
            <a:r>
              <a:rPr lang="en-US" dirty="0"/>
              <a:t> (common CCN)</a:t>
            </a:r>
          </a:p>
          <a:p>
            <a:pPr lvl="1"/>
            <a:r>
              <a:rPr lang="en-US" dirty="0"/>
              <a:t>comprises services</a:t>
            </a:r>
          </a:p>
          <a:p>
            <a:pPr lvl="1"/>
            <a:r>
              <a:rPr lang="en-US" dirty="0"/>
              <a:t>hierarchical content naming</a:t>
            </a:r>
          </a:p>
          <a:p>
            <a:pPr lvl="1"/>
            <a:r>
              <a:rPr lang="en-US" dirty="0"/>
              <a:t>pull-based content lookup</a:t>
            </a:r>
          </a:p>
          <a:p>
            <a:pPr lvl="1"/>
            <a:r>
              <a:rPr lang="en-US" dirty="0"/>
              <a:t>multicast/caching</a:t>
            </a:r>
          </a:p>
          <a:p>
            <a:pPr lvl="1"/>
            <a:r>
              <a:rPr lang="en-US" dirty="0"/>
              <a:t>forwarding/routing</a:t>
            </a:r>
          </a:p>
          <a:p>
            <a:pPr lvl="1"/>
            <a:r>
              <a:rPr lang="en-US" dirty="0"/>
              <a:t>congestion control</a:t>
            </a:r>
          </a:p>
          <a:p>
            <a:r>
              <a:rPr lang="en-US" dirty="0"/>
              <a:t>Computation </a:t>
            </a:r>
            <a:r>
              <a:rPr lang="en-US" dirty="0" err="1"/>
              <a:t>sublayer</a:t>
            </a:r>
            <a:endParaRPr lang="en-US" dirty="0"/>
          </a:p>
          <a:p>
            <a:pPr lvl="1"/>
            <a:r>
              <a:rPr lang="en-US" dirty="0"/>
              <a:t>The encoding of functional computation expressions into </a:t>
            </a:r>
            <a:r>
              <a:rPr lang="en-US" dirty="0" smtClean="0"/>
              <a:t>hierarchi</a:t>
            </a:r>
            <a:r>
              <a:rPr lang="en-US" altLang="zh-TW" dirty="0" smtClean="0"/>
              <a:t>c</a:t>
            </a:r>
            <a:r>
              <a:rPr lang="en-US" dirty="0" smtClean="0"/>
              <a:t>al CC</a:t>
            </a:r>
            <a:r>
              <a:rPr lang="en-US" altLang="zh-TW" dirty="0" smtClean="0"/>
              <a:t>N</a:t>
            </a:r>
            <a:r>
              <a:rPr lang="en-US" dirty="0" smtClean="0"/>
              <a:t> </a:t>
            </a:r>
            <a:r>
              <a:rPr lang="en-US" dirty="0"/>
              <a:t>names.</a:t>
            </a:r>
          </a:p>
          <a:p>
            <a:pPr lvl="1"/>
            <a:r>
              <a:rPr lang="en-US" dirty="0"/>
              <a:t>A computation expression (in computation </a:t>
            </a:r>
            <a:r>
              <a:rPr lang="en-US" dirty="0" err="1"/>
              <a:t>sublayer</a:t>
            </a:r>
            <a:r>
              <a:rPr lang="en-US" dirty="0"/>
              <a:t>) constitutes the name of the result (in naming &amp; lookup </a:t>
            </a:r>
            <a:r>
              <a:rPr lang="en-US" dirty="0" err="1"/>
              <a:t>sublayer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The system implement in computation </a:t>
            </a:r>
            <a:r>
              <a:rPr lang="en-US" dirty="0" err="1"/>
              <a:t>sublayer</a:t>
            </a:r>
            <a:r>
              <a:rPr lang="en-US" dirty="0"/>
              <a:t> is NFN-Scala. </a:t>
            </a:r>
          </a:p>
          <a:p>
            <a:r>
              <a:rPr lang="en-US" dirty="0"/>
              <a:t>Data modeling &amp; query </a:t>
            </a:r>
            <a:r>
              <a:rPr lang="en-US" dirty="0" err="1"/>
              <a:t>sublayer</a:t>
            </a:r>
            <a:endParaRPr lang="en-US" dirty="0"/>
          </a:p>
          <a:p>
            <a:pPr lvl="1"/>
            <a:r>
              <a:rPr lang="en-US" dirty="0"/>
              <a:t>Data </a:t>
            </a:r>
            <a:r>
              <a:rPr lang="en-US" dirty="0" err="1"/>
              <a:t>organiztion</a:t>
            </a:r>
            <a:endParaRPr lang="en-US" dirty="0"/>
          </a:p>
          <a:p>
            <a:pPr lvl="1"/>
            <a:r>
              <a:rPr lang="en-US" dirty="0"/>
              <a:t>Information query service to application layer</a:t>
            </a:r>
          </a:p>
          <a:p>
            <a:pPr lvl="1">
              <a:lnSpc>
                <a:spcPct val="150000"/>
              </a:lnSpc>
            </a:pPr>
            <a:endParaRPr kumimoji="1" lang="zh-TW" altLang="en-US" dirty="0" smtClean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0568" y="1825624"/>
            <a:ext cx="4550651" cy="4177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01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Outline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167312"/>
          </a:xfrm>
        </p:spPr>
        <p:txBody>
          <a:bodyPr>
            <a:normAutofit/>
          </a:bodyPr>
          <a:lstStyle/>
          <a:p>
            <a:r>
              <a:rPr kumimoji="1" lang="en-US" altLang="zh-TW" sz="3200" dirty="0" smtClean="0"/>
              <a:t>What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are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the</a:t>
            </a:r>
            <a:r>
              <a:rPr kumimoji="1" lang="zh-TW" altLang="en-US" sz="3200" dirty="0" smtClean="0"/>
              <a:t> </a:t>
            </a:r>
            <a:r>
              <a:rPr kumimoji="1" lang="en-US" altLang="zh-TW" sz="3200" dirty="0" smtClean="0"/>
              <a:t>problems?</a:t>
            </a:r>
            <a:endParaRPr kumimoji="1" lang="zh-TW" altLang="en-US" sz="3200" dirty="0" smtClean="0"/>
          </a:p>
          <a:p>
            <a:r>
              <a:rPr kumimoji="1" lang="en-US" altLang="zh-TW" sz="3200" dirty="0" smtClean="0"/>
              <a:t>Named Function Networking(NFN)</a:t>
            </a:r>
          </a:p>
          <a:p>
            <a:r>
              <a:rPr kumimoji="1" lang="en-US" altLang="zh-TW" sz="3200" dirty="0" smtClean="0"/>
              <a:t>Relational Named Data</a:t>
            </a:r>
          </a:p>
          <a:p>
            <a:r>
              <a:rPr kumimoji="1" lang="en-US" altLang="zh-TW" sz="3200" dirty="0" smtClean="0"/>
              <a:t>Query Language</a:t>
            </a:r>
          </a:p>
          <a:p>
            <a:r>
              <a:rPr kumimoji="1" lang="en-US" altLang="zh-TW" sz="3200" dirty="0" smtClean="0"/>
              <a:t>General-Purpose Processing</a:t>
            </a:r>
          </a:p>
          <a:p>
            <a:r>
              <a:rPr kumimoji="1" lang="en-US" altLang="zh-TW" sz="3200" dirty="0" smtClean="0"/>
              <a:t>Meta-Data For Derived Relations</a:t>
            </a:r>
          </a:p>
          <a:p>
            <a:r>
              <a:rPr kumimoji="1" lang="en-US" altLang="zh-TW" sz="3200" dirty="0" smtClean="0"/>
              <a:t>Discussion and Future Work</a:t>
            </a:r>
          </a:p>
          <a:p>
            <a:r>
              <a:rPr kumimoji="1" lang="en-US" altLang="zh-TW" sz="3200" dirty="0" smtClean="0"/>
              <a:t>Conclusion</a:t>
            </a:r>
          </a:p>
          <a:p>
            <a:r>
              <a:rPr kumimoji="1" lang="en-US" altLang="zh-TW" sz="3200" dirty="0" smtClean="0"/>
              <a:t>Jonathan’s First Idea</a:t>
            </a:r>
          </a:p>
        </p:txBody>
      </p:sp>
    </p:spTree>
    <p:extLst>
      <p:ext uri="{BB962C8B-B14F-4D97-AF65-F5344CB8AC3E}">
        <p14:creationId xmlns:p14="http://schemas.microsoft.com/office/powerpoint/2010/main" val="116678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Discussion and Future Work </a:t>
            </a:r>
            <a:r>
              <a:rPr kumimoji="1" lang="mr-IN" altLang="zh-TW" dirty="0"/>
              <a:t>–</a:t>
            </a:r>
            <a:r>
              <a:rPr kumimoji="1" lang="en-US" altLang="zh-TW" dirty="0"/>
              <a:t> Cont.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517031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altLang="zh-TW" sz="2600" dirty="0"/>
              <a:t>Trust</a:t>
            </a:r>
            <a:r>
              <a:rPr lang="zh-TW" altLang="en-US" sz="2600" dirty="0"/>
              <a:t> </a:t>
            </a:r>
            <a:r>
              <a:rPr lang="en-US" altLang="zh-TW" sz="2600" dirty="0"/>
              <a:t>model</a:t>
            </a:r>
            <a:endParaRPr lang="zh-TW" altLang="en-US" sz="2600" dirty="0"/>
          </a:p>
          <a:p>
            <a:pPr lvl="1"/>
            <a:r>
              <a:rPr lang="en-US" altLang="zh-TW" dirty="0"/>
              <a:t>Issuer</a:t>
            </a:r>
            <a:r>
              <a:rPr lang="en-US" dirty="0"/>
              <a:t> trusts the providers of all incorporated functions.</a:t>
            </a:r>
          </a:p>
          <a:p>
            <a:pPr lvl="1"/>
            <a:r>
              <a:rPr lang="en-US" altLang="zh-TW" dirty="0"/>
              <a:t>Issuer</a:t>
            </a:r>
            <a:r>
              <a:rPr lang="en-US" dirty="0"/>
              <a:t> trusts the provider of all processed named relations.</a:t>
            </a:r>
          </a:p>
          <a:p>
            <a:pPr lvl="1"/>
            <a:r>
              <a:rPr lang="en-US" altLang="zh-TW" dirty="0"/>
              <a:t>Issuer</a:t>
            </a:r>
            <a:r>
              <a:rPr lang="en-US" dirty="0"/>
              <a:t> trusts the computation node which immediately produces the final result.</a:t>
            </a:r>
            <a:endParaRPr lang="zh-TW" altLang="en-US" dirty="0"/>
          </a:p>
          <a:p>
            <a:pPr>
              <a:lnSpc>
                <a:spcPct val="150000"/>
              </a:lnSpc>
            </a:pPr>
            <a:r>
              <a:rPr lang="en-US" altLang="zh-TW" sz="2600" dirty="0" smtClean="0"/>
              <a:t>Access</a:t>
            </a:r>
            <a:r>
              <a:rPr lang="zh-TW" altLang="en-US" sz="2600" dirty="0" smtClean="0"/>
              <a:t> </a:t>
            </a:r>
            <a:r>
              <a:rPr lang="en-US" altLang="zh-TW" sz="2600" dirty="0" smtClean="0"/>
              <a:t>control</a:t>
            </a:r>
            <a:endParaRPr lang="zh-TW" altLang="en-US" sz="2600" dirty="0" smtClean="0"/>
          </a:p>
          <a:p>
            <a:pPr lvl="1">
              <a:lnSpc>
                <a:spcPct val="150000"/>
              </a:lnSpc>
            </a:pPr>
            <a:r>
              <a:rPr lang="en-US" sz="2000" dirty="0" smtClean="0"/>
              <a:t>Since </a:t>
            </a:r>
            <a:r>
              <a:rPr lang="en-US" sz="2000" dirty="0"/>
              <a:t>the query format is built into the CCN namespace, it gain highly descriptive content names</a:t>
            </a:r>
            <a:r>
              <a:rPr lang="en-US" sz="2000" dirty="0" smtClean="0"/>
              <a:t>.</a:t>
            </a:r>
            <a:endParaRPr lang="zh-TW" altLang="en-US" sz="2200" dirty="0"/>
          </a:p>
          <a:p>
            <a:pPr>
              <a:lnSpc>
                <a:spcPct val="150000"/>
              </a:lnSpc>
            </a:pPr>
            <a:r>
              <a:rPr lang="en-US" sz="2400" dirty="0" smtClean="0"/>
              <a:t>Schematized </a:t>
            </a:r>
            <a:r>
              <a:rPr lang="en-US" sz="2400" dirty="0"/>
              <a:t>access </a:t>
            </a:r>
            <a:r>
              <a:rPr lang="en-US" sz="2400" dirty="0" smtClean="0"/>
              <a:t>control</a:t>
            </a:r>
            <a:endParaRPr lang="zh-TW" altLang="en-US" sz="2400" dirty="0" smtClean="0"/>
          </a:p>
          <a:p>
            <a:pPr lvl="1">
              <a:lnSpc>
                <a:spcPct val="150000"/>
              </a:lnSpc>
            </a:pPr>
            <a:r>
              <a:rPr lang="en-US" altLang="zh-TW" sz="2000" dirty="0"/>
              <a:t>A</a:t>
            </a:r>
            <a:r>
              <a:rPr lang="en-US" sz="2000" dirty="0" smtClean="0"/>
              <a:t>ccess </a:t>
            </a:r>
            <a:r>
              <a:rPr lang="en-US" sz="2000" dirty="0"/>
              <a:t>for a content object is granted to a certain principal (e.g. a user or a group) </a:t>
            </a:r>
            <a:r>
              <a:rPr lang="en-US" sz="2000" dirty="0" smtClean="0"/>
              <a:t>i</a:t>
            </a:r>
            <a:r>
              <a:rPr lang="en-US" altLang="zh-TW" sz="2000" dirty="0" smtClean="0"/>
              <a:t>f</a:t>
            </a:r>
            <a:r>
              <a:rPr lang="en-US" sz="2000" dirty="0" smtClean="0"/>
              <a:t> </a:t>
            </a:r>
            <a:r>
              <a:rPr lang="en-US" sz="2000" dirty="0"/>
              <a:t>the content’s name is caught by a name-pattern matching rule in the principal’s capability </a:t>
            </a:r>
            <a:r>
              <a:rPr lang="en-US" sz="2000" dirty="0" smtClean="0"/>
              <a:t>schema</a:t>
            </a:r>
            <a:r>
              <a:rPr lang="en-US" altLang="zh-TW" sz="2000" dirty="0" smtClean="0"/>
              <a:t>.</a:t>
            </a:r>
            <a:r>
              <a:rPr lang="en-US" sz="2000" dirty="0" smtClean="0"/>
              <a:t> </a:t>
            </a:r>
            <a:endParaRPr lang="zh-TW" altLang="en-US" sz="2000" dirty="0" smtClean="0"/>
          </a:p>
          <a:p>
            <a:pPr>
              <a:lnSpc>
                <a:spcPct val="150000"/>
              </a:lnSpc>
            </a:pPr>
            <a:r>
              <a:rPr lang="en-US" altLang="zh-TW" sz="2400" dirty="0" smtClean="0"/>
              <a:t>Name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Privacy</a:t>
            </a:r>
            <a:endParaRPr lang="zh-TW" altLang="en-US" sz="2400" dirty="0" smtClean="0"/>
          </a:p>
          <a:p>
            <a:pPr lvl="1">
              <a:lnSpc>
                <a:spcPct val="150000"/>
              </a:lnSpc>
            </a:pPr>
            <a:r>
              <a:rPr lang="en-US" sz="2000" dirty="0"/>
              <a:t>Highly descriptive names are </a:t>
            </a:r>
            <a:r>
              <a:rPr lang="en-US" sz="2000" dirty="0" smtClean="0"/>
              <a:t>bene</a:t>
            </a:r>
            <a:r>
              <a:rPr lang="en-US" altLang="zh-TW" sz="2000" dirty="0" smtClean="0"/>
              <a:t>fi</a:t>
            </a:r>
            <a:r>
              <a:rPr lang="en-US" sz="2000" dirty="0" smtClean="0"/>
              <a:t>cial </a:t>
            </a:r>
            <a:r>
              <a:rPr lang="en-US" sz="2000" dirty="0"/>
              <a:t>for name- based/schematized access control </a:t>
            </a:r>
            <a:r>
              <a:rPr lang="en-US" sz="2000" dirty="0" smtClean="0"/>
              <a:t>but </a:t>
            </a:r>
            <a:r>
              <a:rPr lang="en-US" sz="2000" dirty="0"/>
              <a:t>also rise name privacy concerns. </a:t>
            </a:r>
            <a:endParaRPr lang="zh-TW" altLang="en-US" sz="2200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>
              <a:lnSpc>
                <a:spcPct val="150000"/>
              </a:lnSpc>
            </a:pPr>
            <a:endParaRPr lang="en-US" altLang="zh-TW" sz="2200" dirty="0"/>
          </a:p>
        </p:txBody>
      </p:sp>
    </p:spTree>
    <p:extLst>
      <p:ext uri="{BB962C8B-B14F-4D97-AF65-F5344CB8AC3E}">
        <p14:creationId xmlns:p14="http://schemas.microsoft.com/office/powerpoint/2010/main" val="181368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Conclusion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984199"/>
            <a:ext cx="10515600" cy="3793066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kumimoji="1" lang="en-US" altLang="zh-TW" dirty="0" smtClean="0"/>
              <a:t>An</a:t>
            </a:r>
            <a:r>
              <a:rPr kumimoji="1" lang="zh-TW" altLang="en-US" dirty="0" smtClean="0"/>
              <a:t> </a:t>
            </a:r>
            <a:r>
              <a:rPr lang="en-US" altLang="zh-TW" dirty="0" smtClean="0"/>
              <a:t>information-centric network which can manage structured, annotated and interlinked information is the right approach to build such a “global” integration point.</a:t>
            </a:r>
            <a:endParaRPr lang="zh-TW" altLang="en-US" dirty="0" smtClean="0"/>
          </a:p>
          <a:p>
            <a:pPr>
              <a:lnSpc>
                <a:spcPct val="150000"/>
              </a:lnSpc>
            </a:pPr>
            <a:r>
              <a:rPr lang="en-US" altLang="zh-TW" dirty="0" smtClean="0"/>
              <a:t>Although</a:t>
            </a:r>
            <a:r>
              <a:rPr lang="zh-TW" altLang="en-US" dirty="0" smtClean="0"/>
              <a:t> </a:t>
            </a:r>
            <a:r>
              <a:rPr lang="en-US" altLang="zh-TW" dirty="0" smtClean="0"/>
              <a:t>this</a:t>
            </a:r>
            <a:r>
              <a:rPr lang="zh-TW" altLang="en-US" dirty="0" smtClean="0"/>
              <a:t> </a:t>
            </a:r>
            <a:r>
              <a:rPr lang="en-US" altLang="zh-TW" dirty="0" smtClean="0"/>
              <a:t>paper</a:t>
            </a:r>
            <a:r>
              <a:rPr lang="zh-TW" altLang="en-US" dirty="0" smtClean="0"/>
              <a:t> </a:t>
            </a:r>
            <a:r>
              <a:rPr lang="en-US" dirty="0"/>
              <a:t>exemplarily illustrated by means of the relational data </a:t>
            </a:r>
            <a:r>
              <a:rPr lang="en-US" dirty="0" smtClean="0"/>
              <a:t>model</a:t>
            </a:r>
            <a:r>
              <a:rPr lang="en-US" altLang="zh-TW" dirty="0" smtClean="0"/>
              <a:t>,</a:t>
            </a:r>
            <a:r>
              <a:rPr lang="zh-TW" altLang="en-US" dirty="0" smtClean="0"/>
              <a:t> </a:t>
            </a:r>
            <a:r>
              <a:rPr lang="en-US" altLang="zh-TW" dirty="0" smtClean="0"/>
              <a:t>it</a:t>
            </a:r>
            <a:r>
              <a:rPr lang="zh-TW" altLang="en-US" dirty="0" smtClean="0"/>
              <a:t> </a:t>
            </a:r>
            <a:r>
              <a:rPr lang="en-US" altLang="zh-TW" dirty="0" smtClean="0"/>
              <a:t>doesn’t</a:t>
            </a:r>
            <a:r>
              <a:rPr lang="zh-TW" altLang="en-US" dirty="0"/>
              <a:t> </a:t>
            </a:r>
            <a:r>
              <a:rPr lang="en-US" altLang="zh-TW" dirty="0" smtClean="0"/>
              <a:t>provide</a:t>
            </a:r>
            <a:r>
              <a:rPr lang="zh-TW" altLang="en-US" dirty="0" smtClean="0"/>
              <a:t> </a:t>
            </a:r>
            <a:r>
              <a:rPr lang="en-US" altLang="zh-TW" dirty="0" smtClean="0"/>
              <a:t>if</a:t>
            </a:r>
            <a:r>
              <a:rPr lang="zh-TW" altLang="en-US" dirty="0" smtClean="0"/>
              <a:t> </a:t>
            </a:r>
            <a:r>
              <a:rPr lang="en-US" altLang="zh-TW" dirty="0" smtClean="0"/>
              <a:t>we</a:t>
            </a:r>
            <a:r>
              <a:rPr lang="zh-TW" altLang="en-US" dirty="0" smtClean="0"/>
              <a:t> </a:t>
            </a:r>
            <a:r>
              <a:rPr lang="en-US" altLang="zh-TW" dirty="0" smtClean="0"/>
              <a:t>use</a:t>
            </a:r>
            <a:r>
              <a:rPr lang="zh-TW" altLang="en-US" dirty="0" smtClean="0"/>
              <a:t> </a:t>
            </a:r>
            <a:r>
              <a:rPr lang="en-US" altLang="zh-TW" dirty="0" smtClean="0"/>
              <a:t>this</a:t>
            </a:r>
            <a:r>
              <a:rPr lang="zh-TW" altLang="en-US" dirty="0" smtClean="0"/>
              <a:t> </a:t>
            </a:r>
            <a:r>
              <a:rPr lang="en-US" altLang="zh-TW" dirty="0" smtClean="0"/>
              <a:t>model</a:t>
            </a:r>
            <a:r>
              <a:rPr lang="zh-TW" altLang="en-US" dirty="0" smtClean="0"/>
              <a:t> </a:t>
            </a:r>
            <a:r>
              <a:rPr lang="en-US" altLang="zh-TW" dirty="0" smtClean="0"/>
              <a:t>that</a:t>
            </a:r>
            <a:r>
              <a:rPr lang="zh-TW" altLang="en-US" dirty="0" smtClean="0"/>
              <a:t> </a:t>
            </a:r>
            <a:r>
              <a:rPr lang="en-US" altLang="zh-TW" dirty="0" smtClean="0"/>
              <a:t>we</a:t>
            </a:r>
            <a:r>
              <a:rPr lang="zh-TW" altLang="en-US" dirty="0" smtClean="0"/>
              <a:t> </a:t>
            </a:r>
            <a:r>
              <a:rPr lang="en-US" altLang="zh-TW" dirty="0" smtClean="0"/>
              <a:t>can</a:t>
            </a:r>
            <a:r>
              <a:rPr lang="zh-TW" altLang="en-US" dirty="0" smtClean="0"/>
              <a:t> </a:t>
            </a:r>
            <a:r>
              <a:rPr lang="en-US" altLang="zh-TW" dirty="0" smtClean="0"/>
              <a:t>get</a:t>
            </a:r>
            <a:r>
              <a:rPr lang="zh-TW" altLang="en-US" dirty="0" smtClean="0"/>
              <a:t> </a:t>
            </a:r>
            <a:r>
              <a:rPr lang="en-US" altLang="zh-TW" dirty="0" smtClean="0"/>
              <a:t>what</a:t>
            </a:r>
            <a:r>
              <a:rPr lang="zh-TW" altLang="en-US" dirty="0" smtClean="0"/>
              <a:t> </a:t>
            </a:r>
            <a:r>
              <a:rPr lang="en-US" altLang="zh-TW" dirty="0" smtClean="0"/>
              <a:t>kind</a:t>
            </a:r>
            <a:r>
              <a:rPr lang="zh-TW" altLang="en-US" dirty="0" smtClean="0"/>
              <a:t> </a:t>
            </a:r>
            <a:r>
              <a:rPr lang="en-US" altLang="zh-TW" dirty="0" smtClean="0"/>
              <a:t>the</a:t>
            </a:r>
            <a:r>
              <a:rPr lang="zh-TW" altLang="en-US" dirty="0" smtClean="0"/>
              <a:t> </a:t>
            </a:r>
            <a:r>
              <a:rPr lang="en-US" altLang="zh-TW" dirty="0" smtClean="0"/>
              <a:t>performance</a:t>
            </a:r>
            <a:r>
              <a:rPr lang="zh-TW" altLang="en-US" dirty="0" smtClean="0"/>
              <a:t> </a:t>
            </a:r>
            <a:r>
              <a:rPr lang="en-US" altLang="zh-TW" dirty="0" smtClean="0"/>
              <a:t>compare</a:t>
            </a:r>
            <a:r>
              <a:rPr lang="zh-TW" altLang="en-US" dirty="0" smtClean="0"/>
              <a:t> </a:t>
            </a:r>
            <a:r>
              <a:rPr lang="en-US" altLang="zh-TW" dirty="0" smtClean="0"/>
              <a:t>to</a:t>
            </a:r>
            <a:r>
              <a:rPr lang="zh-TW" altLang="en-US" dirty="0" smtClean="0"/>
              <a:t> </a:t>
            </a:r>
            <a:r>
              <a:rPr lang="en-US" altLang="zh-TW" dirty="0" smtClean="0"/>
              <a:t>origin.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04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zh-TW" sz="4800" dirty="0" smtClean="0"/>
              <a:t>Jonathan’s First Idea</a:t>
            </a:r>
            <a:endParaRPr kumimoji="1" lang="zh-TW" altLang="en-US" sz="4800" dirty="0"/>
          </a:p>
        </p:txBody>
      </p:sp>
      <p:pic>
        <p:nvPicPr>
          <p:cNvPr id="4" name="圖片 3" descr="../../../../../Desktop/螢幕快照%202017-11-07%20下午2.26.21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479" y="1690688"/>
            <a:ext cx="3759804" cy="400191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文字方塊 4"/>
          <p:cNvSpPr txBox="1"/>
          <p:nvPr/>
        </p:nvSpPr>
        <p:spPr>
          <a:xfrm>
            <a:off x="591479" y="5829235"/>
            <a:ext cx="4422501" cy="883920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zh-TW" kern="100" smtClean="0">
                <a:effectLst/>
                <a:latin typeface="BiauKai" charset="-120"/>
                <a:ea typeface="BiauKai" charset="-120"/>
                <a:cs typeface="BiauKai" charset="-120"/>
              </a:rPr>
              <a:t>傳統</a:t>
            </a:r>
            <a:r>
              <a:rPr lang="en-US" kern="100" dirty="0">
                <a:effectLst/>
                <a:latin typeface="BiauKai" charset="-120"/>
                <a:ea typeface="BiauKai" charset="-120"/>
                <a:cs typeface="BiauKai" charset="-120"/>
              </a:rPr>
              <a:t>NDN</a:t>
            </a:r>
            <a:r>
              <a:rPr lang="zh-TW" kern="100" dirty="0">
                <a:effectLst/>
                <a:latin typeface="BiauKai" charset="-120"/>
                <a:ea typeface="BiauKai" charset="-120"/>
                <a:cs typeface="BiauKai" charset="-120"/>
              </a:rPr>
              <a:t>架構下</a:t>
            </a:r>
            <a:r>
              <a:rPr lang="en-US" kern="100" dirty="0">
                <a:effectLst/>
                <a:latin typeface="BiauKai" charset="-120"/>
                <a:ea typeface="BiauKai" charset="-120"/>
                <a:cs typeface="BiauKai" charset="-120"/>
              </a:rPr>
              <a:t>Professor</a:t>
            </a:r>
            <a:r>
              <a:rPr lang="zh-TW" kern="100" dirty="0">
                <a:effectLst/>
                <a:latin typeface="BiauKai" charset="-120"/>
                <a:ea typeface="BiauKai" charset="-120"/>
                <a:cs typeface="BiauKai" charset="-120"/>
              </a:rPr>
              <a:t>和</a:t>
            </a:r>
            <a:r>
              <a:rPr lang="en-US" kern="100" dirty="0">
                <a:effectLst/>
                <a:latin typeface="BiauKai" charset="-120"/>
                <a:ea typeface="BiauKai" charset="-120"/>
                <a:cs typeface="BiauKai" charset="-120"/>
              </a:rPr>
              <a:t>Student</a:t>
            </a:r>
            <a:r>
              <a:rPr lang="zh-TW" kern="100" dirty="0">
                <a:effectLst/>
                <a:latin typeface="BiauKai" charset="-120"/>
                <a:ea typeface="BiauKai" charset="-120"/>
                <a:cs typeface="BiauKai" charset="-120"/>
              </a:rPr>
              <a:t>的範例</a:t>
            </a:r>
          </a:p>
        </p:txBody>
      </p:sp>
      <p:pic>
        <p:nvPicPr>
          <p:cNvPr id="6" name="圖片 5" descr="../../../../../Desktop/螢幕快照%202017-11-07%20下午2.39.21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0701" y="1920021"/>
            <a:ext cx="6731603" cy="311443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文字方塊 6"/>
          <p:cNvSpPr txBox="1"/>
          <p:nvPr/>
        </p:nvSpPr>
        <p:spPr>
          <a:xfrm>
            <a:off x="6235399" y="5207415"/>
            <a:ext cx="4782206" cy="485185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zh-TW" kern="100" smtClean="0">
                <a:effectLst/>
                <a:latin typeface="BiauKai" charset="-120"/>
                <a:ea typeface="BiauKai" charset="-120"/>
                <a:cs typeface="BiauKai" charset="-120"/>
              </a:rPr>
              <a:t>加入</a:t>
            </a:r>
            <a:r>
              <a:rPr lang="en-US" kern="100" dirty="0">
                <a:effectLst/>
                <a:latin typeface="BiauKai" charset="-120"/>
                <a:ea typeface="BiauKai" charset="-120"/>
                <a:cs typeface="BiauKai" charset="-120"/>
              </a:rPr>
              <a:t>Student 1</a:t>
            </a:r>
            <a:r>
              <a:rPr lang="zh-TW" kern="100" dirty="0">
                <a:effectLst/>
                <a:latin typeface="BiauKai" charset="-120"/>
                <a:ea typeface="BiauKai" charset="-120"/>
                <a:cs typeface="BiauKai" charset="-120"/>
              </a:rPr>
              <a:t>和</a:t>
            </a:r>
            <a:r>
              <a:rPr lang="en-US" kern="100" dirty="0">
                <a:effectLst/>
                <a:latin typeface="BiauKai" charset="-120"/>
                <a:ea typeface="BiauKai" charset="-120"/>
                <a:cs typeface="BiauKai" charset="-120"/>
              </a:rPr>
              <a:t>Professor</a:t>
            </a:r>
            <a:r>
              <a:rPr lang="zh-TW" kern="100" dirty="0">
                <a:effectLst/>
                <a:latin typeface="BiauKai" charset="-120"/>
                <a:ea typeface="BiauKai" charset="-120"/>
                <a:cs typeface="BiauKai" charset="-120"/>
              </a:rPr>
              <a:t>的會議紀錄後的架構</a:t>
            </a:r>
          </a:p>
        </p:txBody>
      </p:sp>
    </p:spTree>
    <p:extLst>
      <p:ext uri="{BB962C8B-B14F-4D97-AF65-F5344CB8AC3E}">
        <p14:creationId xmlns:p14="http://schemas.microsoft.com/office/powerpoint/2010/main" val="80743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Jonathan’s First Idea </a:t>
            </a:r>
            <a:r>
              <a:rPr kumimoji="1" lang="mr-IN" altLang="zh-TW" dirty="0" smtClean="0"/>
              <a:t>–</a:t>
            </a:r>
            <a:r>
              <a:rPr kumimoji="1" lang="en-US" altLang="zh-TW" dirty="0" smtClean="0"/>
              <a:t> Cont.</a:t>
            </a:r>
            <a:endParaRPr kumimoji="1" lang="zh-TW" altLang="en-US" dirty="0"/>
          </a:p>
        </p:txBody>
      </p:sp>
      <p:pic>
        <p:nvPicPr>
          <p:cNvPr id="4" name="圖片 3" descr="../../../../../Desktop/螢幕快照%202017-11-07%20下午3.26.21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1281" y="1448614"/>
            <a:ext cx="6453977" cy="474584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圖片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799" y="1591888"/>
            <a:ext cx="4347023" cy="4514621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1990034" y="6194463"/>
            <a:ext cx="1472551" cy="380365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zh-TW" kern="100" smtClean="0">
                <a:effectLst/>
                <a:latin typeface="BiauKai" charset="-120"/>
                <a:ea typeface="BiauKai" charset="-120"/>
                <a:cs typeface="BiauKai" charset="-120"/>
              </a:rPr>
              <a:t>傳統</a:t>
            </a:r>
            <a:r>
              <a:rPr lang="zh-TW" kern="100" dirty="0">
                <a:effectLst/>
                <a:latin typeface="BiauKai" charset="-120"/>
                <a:ea typeface="BiauKai" charset="-120"/>
                <a:cs typeface="BiauKai" charset="-120"/>
              </a:rPr>
              <a:t>的</a:t>
            </a:r>
            <a:r>
              <a:rPr lang="en-US" kern="100" dirty="0">
                <a:effectLst/>
                <a:latin typeface="BiauKai" charset="-120"/>
                <a:ea typeface="BiauKai" charset="-120"/>
                <a:cs typeface="BiauKai" charset="-120"/>
              </a:rPr>
              <a:t>PTT</a:t>
            </a:r>
            <a:endParaRPr lang="zh-TW" kern="100" dirty="0">
              <a:effectLst/>
              <a:latin typeface="BiauKai" charset="-120"/>
              <a:ea typeface="BiauKai" charset="-120"/>
              <a:cs typeface="BiauKai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7410378" y="6353386"/>
            <a:ext cx="2675781" cy="442884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zh-TW" kern="100" smtClean="0">
                <a:effectLst/>
                <a:latin typeface="BiauKai" charset="-120"/>
                <a:ea typeface="BiauKai" charset="-120"/>
                <a:cs typeface="BiauKai" charset="-120"/>
              </a:rPr>
              <a:t>假設</a:t>
            </a:r>
            <a:r>
              <a:rPr lang="en-US" kern="100" dirty="0">
                <a:effectLst/>
                <a:latin typeface="BiauKai" charset="-120"/>
                <a:ea typeface="BiauKai" charset="-120"/>
                <a:cs typeface="BiauKai" charset="-120"/>
              </a:rPr>
              <a:t>PTT</a:t>
            </a:r>
            <a:r>
              <a:rPr lang="zh-TW" kern="100" dirty="0">
                <a:effectLst/>
                <a:latin typeface="BiauKai" charset="-120"/>
                <a:ea typeface="BiauKai" charset="-120"/>
                <a:cs typeface="BiauKai" charset="-120"/>
              </a:rPr>
              <a:t>正常運作在</a:t>
            </a:r>
            <a:r>
              <a:rPr lang="en-US" kern="100" dirty="0">
                <a:effectLst/>
                <a:latin typeface="BiauKai" charset="-120"/>
                <a:ea typeface="BiauKai" charset="-120"/>
                <a:cs typeface="BiauKai" charset="-120"/>
              </a:rPr>
              <a:t>NDN</a:t>
            </a:r>
            <a:endParaRPr lang="zh-TW" kern="100" dirty="0">
              <a:effectLst/>
              <a:latin typeface="BiauKai" charset="-120"/>
              <a:ea typeface="BiauKai" charset="-120"/>
              <a:cs typeface="BiauKai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4660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Jonathan’s First Idea </a:t>
            </a:r>
            <a:r>
              <a:rPr kumimoji="1" lang="mr-IN" altLang="zh-TW" dirty="0" smtClean="0"/>
              <a:t>–</a:t>
            </a:r>
            <a:r>
              <a:rPr kumimoji="1" lang="en-US" altLang="zh-TW" dirty="0" smtClean="0"/>
              <a:t> Cont.</a:t>
            </a:r>
            <a:endParaRPr kumimoji="1" lang="zh-TW" altLang="en-US" dirty="0"/>
          </a:p>
        </p:txBody>
      </p:sp>
      <p:pic>
        <p:nvPicPr>
          <p:cNvPr id="4" name="圖片 3" descr="../../../../../Desktop/螢幕快照%202017-11-07%20下午5.06.52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467" y="1995488"/>
            <a:ext cx="9165383" cy="31335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文字方塊 4"/>
          <p:cNvSpPr txBox="1"/>
          <p:nvPr/>
        </p:nvSpPr>
        <p:spPr>
          <a:xfrm>
            <a:off x="2580399" y="5698239"/>
            <a:ext cx="7057768" cy="418782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zh-TW" kern="100" dirty="0" smtClean="0">
                <a:effectLst/>
                <a:latin typeface="BiauKai" charset="-120"/>
                <a:ea typeface="BiauKai" charset="-120"/>
                <a:cs typeface="BiauKai" charset="-120"/>
              </a:rPr>
              <a:t>將</a:t>
            </a:r>
            <a:r>
              <a:rPr lang="en-US" kern="100" dirty="0">
                <a:effectLst/>
                <a:latin typeface="BiauKai" charset="-120"/>
                <a:ea typeface="BiauKai" charset="-120"/>
                <a:cs typeface="BiauKai" charset="-120"/>
              </a:rPr>
              <a:t>Professor</a:t>
            </a:r>
            <a:r>
              <a:rPr lang="zh-TW" kern="100" dirty="0">
                <a:effectLst/>
                <a:latin typeface="BiauKai" charset="-120"/>
                <a:ea typeface="BiauKai" charset="-120"/>
                <a:cs typeface="BiauKai" charset="-120"/>
              </a:rPr>
              <a:t>和</a:t>
            </a:r>
            <a:r>
              <a:rPr lang="en-US" kern="100" dirty="0">
                <a:effectLst/>
                <a:latin typeface="BiauKai" charset="-120"/>
                <a:ea typeface="BiauKai" charset="-120"/>
                <a:cs typeface="BiauKai" charset="-120"/>
              </a:rPr>
              <a:t>Student</a:t>
            </a:r>
            <a:r>
              <a:rPr lang="zh-TW" kern="100" dirty="0">
                <a:effectLst/>
                <a:latin typeface="BiauKai" charset="-120"/>
                <a:ea typeface="BiauKai" charset="-120"/>
                <a:cs typeface="BiauKai" charset="-120"/>
              </a:rPr>
              <a:t>例子建立</a:t>
            </a:r>
            <a:r>
              <a:rPr lang="en-US" kern="100" dirty="0">
                <a:effectLst/>
                <a:latin typeface="BiauKai" charset="-120"/>
                <a:ea typeface="BiauKai" charset="-120"/>
                <a:cs typeface="BiauKai" charset="-120"/>
              </a:rPr>
              <a:t>Object </a:t>
            </a:r>
            <a:r>
              <a:rPr lang="en-US" kern="100" dirty="0" smtClean="0">
                <a:effectLst/>
                <a:latin typeface="BiauKai" charset="-120"/>
                <a:ea typeface="BiauKai" charset="-120"/>
                <a:cs typeface="BiauKai" charset="-120"/>
              </a:rPr>
              <a:t>Relationship</a:t>
            </a:r>
            <a:endParaRPr lang="zh-TW" kern="100" dirty="0">
              <a:effectLst/>
              <a:latin typeface="BiauKai" charset="-120"/>
              <a:ea typeface="BiauKai" charset="-120"/>
              <a:cs typeface="BiauKai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664488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Jonathan’s First Idea </a:t>
            </a:r>
            <a:r>
              <a:rPr kumimoji="1" lang="mr-IN" altLang="zh-TW" dirty="0" smtClean="0"/>
              <a:t>–</a:t>
            </a:r>
            <a:r>
              <a:rPr kumimoji="1" lang="en-US" altLang="zh-TW" dirty="0" smtClean="0"/>
              <a:t> Cont.</a:t>
            </a:r>
            <a:endParaRPr kumimoji="1" lang="zh-TW" altLang="en-US" dirty="0"/>
          </a:p>
        </p:txBody>
      </p:sp>
      <p:pic>
        <p:nvPicPr>
          <p:cNvPr id="5" name="圖片 4" descr="../../../../../Desktop/螢幕快照%202017-11-07%20下午8.08.59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884" y="1690688"/>
            <a:ext cx="10090916" cy="3942857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文字方塊 5"/>
          <p:cNvSpPr txBox="1"/>
          <p:nvPr/>
        </p:nvSpPr>
        <p:spPr>
          <a:xfrm>
            <a:off x="2834508" y="5888376"/>
            <a:ext cx="5983671" cy="428341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zh-TW" kern="100" dirty="0" smtClean="0">
                <a:effectLst/>
                <a:latin typeface="BiauKai" charset="-120"/>
                <a:ea typeface="BiauKai" charset="-120"/>
                <a:cs typeface="BiauKai" charset="-120"/>
              </a:rPr>
              <a:t>將</a:t>
            </a:r>
            <a:r>
              <a:rPr lang="zh-TW" kern="100" dirty="0">
                <a:effectLst/>
                <a:latin typeface="BiauKai" charset="-120"/>
                <a:ea typeface="BiauKai" charset="-120"/>
                <a:cs typeface="BiauKai" charset="-120"/>
              </a:rPr>
              <a:t>電子布告欄例子建立</a:t>
            </a:r>
            <a:r>
              <a:rPr lang="en-US" kern="100" dirty="0">
                <a:effectLst/>
                <a:latin typeface="BiauKai" charset="-120"/>
                <a:ea typeface="BiauKai" charset="-120"/>
                <a:cs typeface="BiauKai" charset="-120"/>
              </a:rPr>
              <a:t>Object </a:t>
            </a:r>
            <a:r>
              <a:rPr lang="en-US" kern="100" dirty="0" err="1">
                <a:effectLst/>
                <a:latin typeface="BiauKai" charset="-120"/>
                <a:ea typeface="BiauKai" charset="-120"/>
                <a:cs typeface="BiauKai" charset="-120"/>
              </a:rPr>
              <a:t>Relastionship</a:t>
            </a:r>
            <a:endParaRPr lang="zh-TW" kern="100" dirty="0">
              <a:effectLst/>
              <a:latin typeface="BiauKai" charset="-120"/>
              <a:ea typeface="BiauKai" charset="-120"/>
              <a:cs typeface="BiauKai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47599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What</a:t>
            </a:r>
            <a:r>
              <a:rPr lang="zh-TW" altLang="en-US" dirty="0" smtClean="0"/>
              <a:t> </a:t>
            </a:r>
            <a:r>
              <a:rPr lang="en-US" altLang="zh-TW" dirty="0" smtClean="0"/>
              <a:t>are</a:t>
            </a:r>
            <a:r>
              <a:rPr lang="zh-TW" altLang="en-US" dirty="0" smtClean="0"/>
              <a:t> </a:t>
            </a:r>
            <a:r>
              <a:rPr lang="en-US" altLang="zh-TW" dirty="0" smtClean="0"/>
              <a:t>the</a:t>
            </a:r>
            <a:r>
              <a:rPr lang="zh-TW" altLang="en-US" dirty="0" smtClean="0"/>
              <a:t> </a:t>
            </a:r>
            <a:r>
              <a:rPr lang="en-US" altLang="zh-TW" dirty="0" smtClean="0"/>
              <a:t>problems?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Joe</a:t>
            </a:r>
            <a:r>
              <a:rPr lang="zh-TW" altLang="en-US" dirty="0" smtClean="0"/>
              <a:t> </a:t>
            </a:r>
            <a:r>
              <a:rPr lang="en-US" altLang="zh-TW" dirty="0" smtClean="0"/>
              <a:t>wants</a:t>
            </a:r>
            <a:r>
              <a:rPr lang="zh-TW" altLang="en-US" dirty="0" smtClean="0"/>
              <a:t> </a:t>
            </a:r>
            <a:r>
              <a:rPr lang="en-US" altLang="zh-TW" dirty="0" smtClean="0"/>
              <a:t>to</a:t>
            </a:r>
            <a:r>
              <a:rPr lang="zh-TW" altLang="en-US" dirty="0" smtClean="0"/>
              <a:t> </a:t>
            </a:r>
            <a:r>
              <a:rPr lang="en-US" altLang="zh-TW" dirty="0" smtClean="0"/>
              <a:t>publish</a:t>
            </a:r>
            <a:r>
              <a:rPr lang="zh-TW" altLang="en-US" dirty="0" smtClean="0"/>
              <a:t> </a:t>
            </a:r>
            <a:r>
              <a:rPr lang="en-US" altLang="zh-TW" dirty="0" smtClean="0"/>
              <a:t>a</a:t>
            </a:r>
            <a:r>
              <a:rPr lang="zh-TW" altLang="en-US" dirty="0" smtClean="0"/>
              <a:t> </a:t>
            </a:r>
            <a:r>
              <a:rPr lang="en-US" altLang="zh-TW" dirty="0" smtClean="0"/>
              <a:t>document</a:t>
            </a:r>
            <a:r>
              <a:rPr lang="zh-TW" altLang="en-US" dirty="0" smtClean="0"/>
              <a:t> </a:t>
            </a:r>
            <a:r>
              <a:rPr lang="en-US" altLang="zh-TW" dirty="0" smtClean="0"/>
              <a:t>about</a:t>
            </a:r>
            <a:r>
              <a:rPr lang="zh-TW" altLang="en-US" dirty="0" smtClean="0"/>
              <a:t> </a:t>
            </a:r>
            <a:r>
              <a:rPr lang="en-US" altLang="zh-TW" dirty="0" smtClean="0"/>
              <a:t>his</a:t>
            </a:r>
            <a:r>
              <a:rPr lang="zh-TW" altLang="en-US" dirty="0" smtClean="0"/>
              <a:t> </a:t>
            </a:r>
            <a:r>
              <a:rPr lang="en-US" altLang="zh-TW" dirty="0" err="1" smtClean="0"/>
              <a:t>NYmarathon</a:t>
            </a:r>
            <a:r>
              <a:rPr lang="zh-TW" altLang="en-US" dirty="0" smtClean="0"/>
              <a:t> </a:t>
            </a:r>
            <a:r>
              <a:rPr lang="en-US" altLang="zh-TW" dirty="0" smtClean="0"/>
              <a:t>in</a:t>
            </a:r>
            <a:r>
              <a:rPr lang="zh-TW" altLang="en-US" dirty="0" smtClean="0"/>
              <a:t> </a:t>
            </a:r>
            <a:r>
              <a:rPr lang="en-US" altLang="zh-TW" dirty="0" smtClean="0"/>
              <a:t>2017.</a:t>
            </a:r>
            <a:endParaRPr lang="zh-TW" altLang="en-US" dirty="0" smtClean="0"/>
          </a:p>
          <a:p>
            <a:r>
              <a:rPr lang="en-US" altLang="zh-TW" dirty="0"/>
              <a:t>Here</a:t>
            </a:r>
            <a:r>
              <a:rPr lang="zh-TW" altLang="en-US" dirty="0"/>
              <a:t> </a:t>
            </a:r>
            <a:r>
              <a:rPr lang="en-US" altLang="zh-TW" dirty="0"/>
              <a:t>is</a:t>
            </a:r>
            <a:r>
              <a:rPr lang="zh-TW" altLang="en-US" dirty="0"/>
              <a:t> </a:t>
            </a:r>
            <a:r>
              <a:rPr lang="en-US" altLang="zh-TW" dirty="0"/>
              <a:t>the</a:t>
            </a:r>
            <a:r>
              <a:rPr lang="zh-TW" altLang="en-US" dirty="0"/>
              <a:t> </a:t>
            </a:r>
            <a:r>
              <a:rPr lang="en-US" altLang="zh-TW" dirty="0" smtClean="0"/>
              <a:t>prefixes</a:t>
            </a:r>
            <a:r>
              <a:rPr lang="zh-TW" altLang="en-US" dirty="0" smtClean="0"/>
              <a:t> </a:t>
            </a:r>
            <a:r>
              <a:rPr lang="en-US" altLang="zh-TW" dirty="0"/>
              <a:t>he</a:t>
            </a:r>
            <a:r>
              <a:rPr lang="zh-TW" altLang="en-US" dirty="0"/>
              <a:t> </a:t>
            </a:r>
            <a:r>
              <a:rPr lang="en-US" altLang="zh-TW" dirty="0"/>
              <a:t>can</a:t>
            </a:r>
            <a:r>
              <a:rPr lang="zh-TW" altLang="en-US" dirty="0"/>
              <a:t> </a:t>
            </a:r>
            <a:r>
              <a:rPr lang="en-US" altLang="zh-TW" dirty="0"/>
              <a:t>choose.</a:t>
            </a:r>
            <a:endParaRPr lang="zh-TW" altLang="en-US" dirty="0"/>
          </a:p>
          <a:p>
            <a:pPr lvl="1"/>
            <a:r>
              <a:rPr lang="en-US" altLang="zh-TW" dirty="0"/>
              <a:t>/personal/joe/2017/events/</a:t>
            </a:r>
            <a:r>
              <a:rPr lang="mr-IN" altLang="zh-TW" dirty="0"/>
              <a:t>…</a:t>
            </a:r>
            <a:endParaRPr lang="zh-TW" altLang="en-US" dirty="0"/>
          </a:p>
          <a:p>
            <a:pPr lvl="1"/>
            <a:r>
              <a:rPr lang="en-US" altLang="zh-TW" dirty="0"/>
              <a:t>/personal/joe/marathons/</a:t>
            </a:r>
            <a:r>
              <a:rPr lang="mr-IN" altLang="zh-TW" dirty="0"/>
              <a:t>…</a:t>
            </a:r>
            <a:endParaRPr lang="zh-TW" altLang="en-US" dirty="0"/>
          </a:p>
          <a:p>
            <a:pPr lvl="1"/>
            <a:r>
              <a:rPr lang="en-US" altLang="zh-TW" dirty="0"/>
              <a:t>/organizer/</a:t>
            </a:r>
            <a:r>
              <a:rPr lang="en-US" altLang="zh-TW" dirty="0" err="1"/>
              <a:t>NYmarathon</a:t>
            </a:r>
            <a:r>
              <a:rPr lang="en-US" altLang="zh-TW" dirty="0"/>
              <a:t>/2017/ranking/1/</a:t>
            </a:r>
            <a:r>
              <a:rPr lang="mr-IN" altLang="zh-TW" dirty="0"/>
              <a:t>…</a:t>
            </a:r>
            <a:endParaRPr lang="zh-TW" altLang="en-US" dirty="0"/>
          </a:p>
          <a:p>
            <a:pPr lvl="1"/>
            <a:r>
              <a:rPr lang="en-US" altLang="zh-TW" dirty="0"/>
              <a:t>/organizer/</a:t>
            </a:r>
            <a:r>
              <a:rPr lang="en-US" altLang="zh-TW" dirty="0" err="1"/>
              <a:t>Nymarathon</a:t>
            </a:r>
            <a:r>
              <a:rPr lang="en-US" altLang="zh-TW" dirty="0"/>
              <a:t>/2017/joe/</a:t>
            </a:r>
            <a:r>
              <a:rPr lang="mr-IN" altLang="zh-TW" dirty="0"/>
              <a:t>…</a:t>
            </a:r>
            <a:endParaRPr lang="zh-TW" altLang="en-US" dirty="0"/>
          </a:p>
          <a:p>
            <a:pPr marL="0" indent="0">
              <a:buNone/>
            </a:pPr>
            <a:r>
              <a:rPr lang="en-US" altLang="zh-TW" sz="2400" dirty="0" smtClean="0"/>
              <a:t>But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not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all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of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them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could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be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made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visible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on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CCN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name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level.</a:t>
            </a:r>
            <a:r>
              <a:rPr lang="zh-TW" altLang="en-US" sz="2400" dirty="0"/>
              <a:t> </a:t>
            </a:r>
            <a:r>
              <a:rPr lang="en-US" altLang="zh-TW" sz="2400" dirty="0" smtClean="0"/>
              <a:t>And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there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may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be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some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implicit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information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which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is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relevant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but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can’t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be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part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of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the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name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surface.</a:t>
            </a:r>
            <a:endParaRPr lang="zh-TW" altLang="en-US" sz="2400" dirty="0" smtClean="0"/>
          </a:p>
          <a:p>
            <a:pPr marL="0" indent="0">
              <a:buNone/>
            </a:pPr>
            <a:r>
              <a:rPr lang="en-US" altLang="zh-TW" sz="2400" dirty="0" smtClean="0"/>
              <a:t>(e.g.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time-location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track,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length,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average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speed</a:t>
            </a:r>
            <a:r>
              <a:rPr lang="mr-IN" altLang="zh-TW" sz="2400" dirty="0" smtClean="0"/>
              <a:t>…</a:t>
            </a:r>
            <a:r>
              <a:rPr lang="en-US" altLang="zh-TW" sz="2400" dirty="0" smtClean="0"/>
              <a:t>)</a:t>
            </a:r>
            <a:endParaRPr lang="zh-TW" altLang="en-US" sz="2400" dirty="0" smtClean="0"/>
          </a:p>
          <a:p>
            <a:pPr marL="0" indent="0">
              <a:buNone/>
            </a:pPr>
            <a:endParaRPr lang="zh-TW" altLang="en-US" dirty="0" smtClean="0"/>
          </a:p>
          <a:p>
            <a:endParaRPr lang="zh-TW" alt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7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/>
              <a:t>Introduction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690689"/>
            <a:ext cx="10515600" cy="466495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zh-TW" sz="2000" dirty="0"/>
              <a:t>A single document could be a</a:t>
            </a:r>
            <a:r>
              <a:rPr lang="zh-TW" altLang="en-US" sz="2000" dirty="0"/>
              <a:t> </a:t>
            </a:r>
            <a:r>
              <a:rPr lang="en-US" altLang="zh-TW" sz="2000" dirty="0"/>
              <a:t>part of several data collections.</a:t>
            </a:r>
          </a:p>
          <a:p>
            <a:pPr>
              <a:lnSpc>
                <a:spcPct val="150000"/>
              </a:lnSpc>
            </a:pPr>
            <a:r>
              <a:rPr lang="en-US" altLang="zh-TW" sz="2000" dirty="0"/>
              <a:t>A Content-Centric Network is a database.</a:t>
            </a:r>
          </a:p>
          <a:p>
            <a:pPr lvl="1">
              <a:lnSpc>
                <a:spcPct val="150000"/>
              </a:lnSpc>
            </a:pPr>
            <a:r>
              <a:rPr lang="en-US" altLang="zh-TW" sz="2000" dirty="0"/>
              <a:t>Data chunks are base elements.</a:t>
            </a:r>
          </a:p>
          <a:p>
            <a:pPr>
              <a:lnSpc>
                <a:spcPct val="150000"/>
              </a:lnSpc>
            </a:pPr>
            <a:r>
              <a:rPr lang="en-US" altLang="zh-TW" sz="2000" dirty="0"/>
              <a:t>Granting such rights for a document which</a:t>
            </a:r>
            <a:r>
              <a:rPr lang="zh-TW" altLang="en-US" sz="2000" dirty="0"/>
              <a:t> </a:t>
            </a:r>
            <a:r>
              <a:rPr lang="en-US" altLang="zh-TW" sz="2000" dirty="0"/>
              <a:t>could be available under multiple prefixes.</a:t>
            </a:r>
          </a:p>
          <a:p>
            <a:pPr>
              <a:lnSpc>
                <a:spcPct val="150000"/>
              </a:lnSpc>
            </a:pPr>
            <a:r>
              <a:rPr lang="en-US" altLang="zh-TW" sz="2000" dirty="0"/>
              <a:t>In CCN, content names are organized in a hierarchical namespace.</a:t>
            </a:r>
          </a:p>
          <a:p>
            <a:pPr>
              <a:lnSpc>
                <a:spcPct val="150000"/>
              </a:lnSpc>
            </a:pPr>
            <a:r>
              <a:rPr lang="en-US" altLang="zh-TW" sz="2000" dirty="0"/>
              <a:t>Content objects are essentially a unique and unchangeable binding of certain payload to a name</a:t>
            </a:r>
            <a:r>
              <a:rPr lang="en-US" altLang="zh-TW" sz="2000" dirty="0" smtClean="0"/>
              <a:t>.</a:t>
            </a:r>
            <a:endParaRPr lang="en-US" altLang="zh-TW" sz="2000" dirty="0"/>
          </a:p>
          <a:p>
            <a:pPr>
              <a:lnSpc>
                <a:spcPct val="150000"/>
              </a:lnSpc>
            </a:pPr>
            <a:endParaRPr lang="en-US" altLang="zh-TW" sz="2000" dirty="0" smtClean="0"/>
          </a:p>
          <a:p>
            <a:pPr>
              <a:lnSpc>
                <a:spcPct val="150000"/>
              </a:lnSpc>
            </a:pPr>
            <a:endParaRPr lang="en-US" altLang="zh-TW" sz="2000" dirty="0"/>
          </a:p>
          <a:p>
            <a:pPr>
              <a:lnSpc>
                <a:spcPct val="150000"/>
              </a:lnSpc>
            </a:pPr>
            <a:endParaRPr lang="en-US" altLang="zh-TW" sz="2000" dirty="0" smtClean="0"/>
          </a:p>
        </p:txBody>
      </p:sp>
    </p:spTree>
    <p:extLst>
      <p:ext uri="{BB962C8B-B14F-4D97-AF65-F5344CB8AC3E}">
        <p14:creationId xmlns:p14="http://schemas.microsoft.com/office/powerpoint/2010/main" val="19235209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Named Function Networking(NFN</a:t>
            </a:r>
            <a:r>
              <a:rPr kumimoji="1" lang="en-US" altLang="zh-TW" dirty="0" smtClean="0"/>
              <a:t>)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16731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altLang="zh-TW" dirty="0"/>
              <a:t>Named Function </a:t>
            </a:r>
            <a:r>
              <a:rPr lang="en-US" altLang="zh-TW" dirty="0" smtClean="0"/>
              <a:t>Networking </a:t>
            </a:r>
            <a:r>
              <a:rPr lang="en-US" altLang="zh-TW" dirty="0"/>
              <a:t>augments CCN with an </a:t>
            </a:r>
            <a:r>
              <a:rPr lang="en-US" altLang="zh-TW" dirty="0" smtClean="0"/>
              <a:t>in-network</a:t>
            </a:r>
            <a:r>
              <a:rPr lang="en-US" altLang="zh-TW" dirty="0"/>
              <a:t> </a:t>
            </a:r>
            <a:r>
              <a:rPr lang="en-US" altLang="zh-TW" dirty="0" smtClean="0"/>
              <a:t>content </a:t>
            </a:r>
            <a:r>
              <a:rPr lang="en-US" altLang="zh-TW" dirty="0"/>
              <a:t>derivation </a:t>
            </a:r>
            <a:r>
              <a:rPr lang="en-US" altLang="zh-TW" dirty="0" smtClean="0"/>
              <a:t>machinery.</a:t>
            </a:r>
          </a:p>
          <a:p>
            <a:pPr>
              <a:lnSpc>
                <a:spcPct val="150000"/>
              </a:lnSpc>
            </a:pPr>
            <a:r>
              <a:rPr lang="en-US" altLang="zh-TW" dirty="0"/>
              <a:t>Names are </a:t>
            </a:r>
            <a:r>
              <a:rPr lang="en-US" altLang="zh-TW" dirty="0" smtClean="0"/>
              <a:t>computation</a:t>
            </a:r>
            <a:r>
              <a:rPr lang="zh-TW" altLang="en-US" dirty="0" smtClean="0"/>
              <a:t> </a:t>
            </a:r>
            <a:r>
              <a:rPr lang="en-US" altLang="zh-TW" dirty="0" smtClean="0"/>
              <a:t>expressions </a:t>
            </a:r>
            <a:r>
              <a:rPr lang="en-US" altLang="zh-TW" dirty="0"/>
              <a:t>which include data and function names</a:t>
            </a:r>
            <a:r>
              <a:rPr lang="en-US" altLang="zh-TW" dirty="0" smtClean="0"/>
              <a:t>.</a:t>
            </a:r>
            <a:br>
              <a:rPr lang="en-US" altLang="zh-TW" dirty="0" smtClean="0"/>
            </a:br>
            <a:r>
              <a:rPr lang="en-US" altLang="zh-TW" sz="2400" dirty="0" smtClean="0">
                <a:latin typeface="Courier" charset="0"/>
                <a:ea typeface="Courier" charset="0"/>
                <a:cs typeface="Courier" charset="0"/>
              </a:rPr>
              <a:t>/</a:t>
            </a:r>
            <a:r>
              <a:rPr lang="en-US" altLang="zh-TW" sz="2400" dirty="0" err="1">
                <a:latin typeface="Courier" charset="0"/>
                <a:ea typeface="Courier" charset="0"/>
                <a:cs typeface="Courier" charset="0"/>
              </a:rPr>
              <a:t>fct</a:t>
            </a:r>
            <a:r>
              <a:rPr lang="en-US" altLang="zh-TW" sz="2400" dirty="0">
                <a:latin typeface="Courier" charset="0"/>
                <a:ea typeface="Courier" charset="0"/>
                <a:cs typeface="Courier" charset="0"/>
              </a:rPr>
              <a:t>/provider/</a:t>
            </a:r>
            <a:r>
              <a:rPr lang="en-US" altLang="zh-TW" sz="2400" dirty="0" err="1">
                <a:latin typeface="Courier" charset="0"/>
                <a:ea typeface="Courier" charset="0"/>
                <a:cs typeface="Courier" charset="0"/>
              </a:rPr>
              <a:t>wordcount</a:t>
            </a:r>
            <a:r>
              <a:rPr lang="en-US" altLang="zh-TW" sz="2400" dirty="0" smtClean="0">
                <a:latin typeface="Courier" charset="0"/>
                <a:ea typeface="Courier" charset="0"/>
                <a:cs typeface="Courier" charset="0"/>
              </a:rPr>
              <a:t>(/a/nice/</a:t>
            </a:r>
            <a:r>
              <a:rPr lang="en-US" altLang="zh-TW" sz="2400" dirty="0" err="1" smtClean="0">
                <a:latin typeface="Courier" charset="0"/>
                <a:ea typeface="Courier" charset="0"/>
                <a:cs typeface="Courier" charset="0"/>
              </a:rPr>
              <a:t>poem.txt</a:t>
            </a:r>
            <a:r>
              <a:rPr lang="en-US" altLang="zh-TW" sz="2400" dirty="0" smtClean="0">
                <a:latin typeface="Courier" charset="0"/>
                <a:ea typeface="Courier" charset="0"/>
                <a:cs typeface="Courier" charset="0"/>
              </a:rPr>
              <a:t>)</a:t>
            </a:r>
            <a:br>
              <a:rPr lang="en-US" altLang="zh-TW" sz="2400" dirty="0" smtClean="0">
                <a:latin typeface="Courier" charset="0"/>
                <a:ea typeface="Courier" charset="0"/>
                <a:cs typeface="Courier" charset="0"/>
              </a:rPr>
            </a:br>
            <a:r>
              <a:rPr lang="en-US" altLang="zh-TW" sz="2400" dirty="0" smtClean="0">
                <a:latin typeface="Courier" charset="0"/>
                <a:ea typeface="Courier" charset="0"/>
                <a:cs typeface="Courier" charset="0"/>
              </a:rPr>
              <a:t>/</a:t>
            </a:r>
            <a:r>
              <a:rPr lang="en-US" altLang="zh-TW" sz="2400" dirty="0" err="1" smtClean="0">
                <a:latin typeface="Courier" charset="0"/>
                <a:ea typeface="Courier" charset="0"/>
                <a:cs typeface="Courier" charset="0"/>
              </a:rPr>
              <a:t>fct</a:t>
            </a:r>
            <a:r>
              <a:rPr lang="en-US" altLang="zh-TW" sz="2400" dirty="0" smtClean="0">
                <a:latin typeface="Courier" charset="0"/>
                <a:ea typeface="Courier" charset="0"/>
                <a:cs typeface="Courier" charset="0"/>
              </a:rPr>
              <a:t>/provider/named function(content object)</a:t>
            </a:r>
            <a:endParaRPr lang="en-US" altLang="zh-TW" sz="2400" dirty="0">
              <a:latin typeface="Courier" charset="0"/>
              <a:ea typeface="Courier" charset="0"/>
              <a:cs typeface="Courier" charset="0"/>
            </a:endParaRPr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53724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Named Function Networking(NFN</a:t>
            </a:r>
            <a:r>
              <a:rPr kumimoji="1" lang="en-US" altLang="zh-TW" dirty="0" smtClean="0"/>
              <a:t>)</a:t>
            </a:r>
            <a:r>
              <a:rPr kumimoji="1" lang="zh-TW" altLang="en-US" dirty="0" smtClean="0"/>
              <a:t> </a:t>
            </a:r>
            <a:r>
              <a:rPr kumimoji="1" lang="mr-IN" altLang="zh-TW" dirty="0" smtClean="0"/>
              <a:t>–</a:t>
            </a:r>
            <a:r>
              <a:rPr kumimoji="1" lang="en-US" altLang="zh-TW" dirty="0" smtClean="0"/>
              <a:t> Cont.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A function call can also be the argument</a:t>
            </a:r>
            <a:r>
              <a:rPr lang="zh-TW" altLang="en-US" dirty="0"/>
              <a:t> </a:t>
            </a:r>
            <a:r>
              <a:rPr lang="en-US" altLang="zh-TW" dirty="0"/>
              <a:t>to another function call (function chaining</a:t>
            </a:r>
            <a:r>
              <a:rPr lang="en-US" altLang="zh-TW" dirty="0" smtClean="0"/>
              <a:t>)</a:t>
            </a:r>
            <a:br>
              <a:rPr lang="en-US" altLang="zh-TW" dirty="0" smtClean="0"/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sz="2400" dirty="0">
                <a:latin typeface="Courier" charset="0"/>
                <a:ea typeface="Courier" charset="0"/>
                <a:cs typeface="Courier" charset="0"/>
              </a:rPr>
              <a:t>/</a:t>
            </a:r>
            <a:r>
              <a:rPr lang="en-US" altLang="zh-TW" sz="2400" dirty="0" err="1">
                <a:latin typeface="Courier" charset="0"/>
                <a:ea typeface="Courier" charset="0"/>
                <a:cs typeface="Courier" charset="0"/>
              </a:rPr>
              <a:t>fct</a:t>
            </a:r>
            <a:r>
              <a:rPr lang="en-US" altLang="zh-TW" sz="2400" dirty="0">
                <a:latin typeface="Courier" charset="0"/>
                <a:ea typeface="Courier" charset="0"/>
                <a:cs typeface="Courier" charset="0"/>
              </a:rPr>
              <a:t>/</a:t>
            </a:r>
            <a:r>
              <a:rPr lang="en-US" altLang="zh-TW" sz="2400" dirty="0" err="1">
                <a:latin typeface="Courier" charset="0"/>
                <a:ea typeface="Courier" charset="0"/>
                <a:cs typeface="Courier" charset="0"/>
              </a:rPr>
              <a:t>prvdr</a:t>
            </a:r>
            <a:r>
              <a:rPr lang="en-US" altLang="zh-TW" sz="2400" dirty="0">
                <a:latin typeface="Courier" charset="0"/>
                <a:ea typeface="Courier" charset="0"/>
                <a:cs typeface="Courier" charset="0"/>
              </a:rPr>
              <a:t>/</a:t>
            </a:r>
            <a:r>
              <a:rPr lang="en-US" altLang="zh-TW" sz="2400" dirty="0" err="1">
                <a:latin typeface="Courier" charset="0"/>
                <a:ea typeface="Courier" charset="0"/>
                <a:cs typeface="Courier" charset="0"/>
              </a:rPr>
              <a:t>wordcount</a:t>
            </a:r>
            <a:r>
              <a:rPr lang="en-US" altLang="zh-TW" sz="2400" dirty="0">
                <a:latin typeface="Courier" charset="0"/>
                <a:ea typeface="Courier" charset="0"/>
                <a:cs typeface="Courier" charset="0"/>
              </a:rPr>
              <a:t>(/first/verse(/a/nice/</a:t>
            </a:r>
            <a:r>
              <a:rPr lang="en-US" altLang="zh-TW" sz="2400" dirty="0" err="1">
                <a:latin typeface="Courier" charset="0"/>
                <a:ea typeface="Courier" charset="0"/>
                <a:cs typeface="Courier" charset="0"/>
              </a:rPr>
              <a:t>poem.txt</a:t>
            </a:r>
            <a:r>
              <a:rPr lang="en-US" altLang="zh-TW" sz="2400" dirty="0">
                <a:latin typeface="Courier" charset="0"/>
                <a:ea typeface="Courier" charset="0"/>
                <a:cs typeface="Courier" charset="0"/>
              </a:rPr>
              <a:t>))</a:t>
            </a:r>
          </a:p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4567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Relational Named </a:t>
            </a:r>
            <a:r>
              <a:rPr kumimoji="1" lang="en-US" altLang="zh-TW" dirty="0" smtClean="0"/>
              <a:t>Data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Named Relations</a:t>
            </a:r>
          </a:p>
          <a:p>
            <a:pPr lvl="1"/>
            <a:r>
              <a:rPr lang="en-US" altLang="zh-TW" dirty="0" smtClean="0"/>
              <a:t>A named relation is a set of special tuples which are carried by a content object.</a:t>
            </a:r>
            <a:endParaRPr kumimoji="1"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304" y="3917211"/>
            <a:ext cx="4419600" cy="166370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933" y="3383811"/>
            <a:ext cx="5524500" cy="2197100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1954924" y="5850235"/>
            <a:ext cx="23963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2400" dirty="0" smtClean="0">
                <a:latin typeface="Courier" charset="0"/>
                <a:ea typeface="Courier" charset="0"/>
                <a:cs typeface="Courier" charset="0"/>
              </a:rPr>
              <a:t>/repo/people</a:t>
            </a:r>
            <a:endParaRPr kumimoji="1" lang="zh-TW" altLang="en-US" sz="2400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7530004" y="5850235"/>
            <a:ext cx="23963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2400" dirty="0" smtClean="0">
                <a:latin typeface="Courier" charset="0"/>
                <a:ea typeface="Courier" charset="0"/>
                <a:cs typeface="Courier" charset="0"/>
              </a:rPr>
              <a:t>/repo/events</a:t>
            </a:r>
            <a:endParaRPr kumimoji="1" lang="zh-TW" altLang="en-US" sz="2400" dirty="0">
              <a:latin typeface="Courier" charset="0"/>
              <a:ea typeface="Courier" charset="0"/>
              <a:cs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7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Relational Named </a:t>
            </a:r>
            <a:r>
              <a:rPr kumimoji="1" lang="en-US" altLang="zh-TW" dirty="0" smtClean="0"/>
              <a:t>Data </a:t>
            </a:r>
            <a:r>
              <a:rPr kumimoji="1" lang="mr-IN" altLang="zh-TW" dirty="0" smtClean="0"/>
              <a:t>–</a:t>
            </a:r>
            <a:r>
              <a:rPr kumimoji="1" lang="en-US" altLang="zh-TW" dirty="0" smtClean="0"/>
              <a:t> Cont.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Relation Schemata</a:t>
            </a:r>
          </a:p>
          <a:p>
            <a:pPr lvl="1"/>
            <a:r>
              <a:rPr lang="en-US" altLang="zh-TW" dirty="0"/>
              <a:t>The comprehensive description of a named relation is published </a:t>
            </a:r>
            <a:r>
              <a:rPr lang="en-US" altLang="zh-TW" dirty="0" smtClean="0"/>
              <a:t>as</a:t>
            </a:r>
            <a:r>
              <a:rPr lang="zh-TW" altLang="en-US" dirty="0" smtClean="0"/>
              <a:t> </a:t>
            </a:r>
            <a:r>
              <a:rPr lang="en-US" altLang="zh-TW" dirty="0" smtClean="0"/>
              <a:t>a </a:t>
            </a:r>
            <a:r>
              <a:rPr lang="en-US" altLang="zh-TW" dirty="0"/>
              <a:t>separate </a:t>
            </a:r>
            <a:r>
              <a:rPr lang="en-US" altLang="zh-TW" dirty="0" smtClean="0"/>
              <a:t>document.</a:t>
            </a:r>
            <a:endParaRPr lang="en-US" altLang="zh-TW" dirty="0"/>
          </a:p>
          <a:p>
            <a:pPr lvl="1"/>
            <a:endParaRPr kumimoji="1"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965" y="3805617"/>
            <a:ext cx="3529137" cy="1491597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5668" y="3805617"/>
            <a:ext cx="7732754" cy="1491597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580840" y="5506256"/>
            <a:ext cx="33133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2400" dirty="0" smtClean="0">
                <a:latin typeface="Courier" charset="0"/>
                <a:ea typeface="Courier" charset="0"/>
                <a:cs typeface="Courier" charset="0"/>
              </a:rPr>
              <a:t>/</a:t>
            </a:r>
            <a:r>
              <a:rPr kumimoji="1" lang="en-US" altLang="zh-TW" sz="2400" dirty="0" err="1" smtClean="0">
                <a:latin typeface="Courier" charset="0"/>
                <a:ea typeface="Courier" charset="0"/>
                <a:cs typeface="Courier" charset="0"/>
              </a:rPr>
              <a:t>ietf</a:t>
            </a:r>
            <a:r>
              <a:rPr kumimoji="1" lang="en-US" altLang="zh-TW" sz="2400" dirty="0" smtClean="0">
                <a:latin typeface="Courier" charset="0"/>
                <a:ea typeface="Courier" charset="0"/>
                <a:cs typeface="Courier" charset="0"/>
              </a:rPr>
              <a:t>/relations/</a:t>
            </a:r>
            <a:br>
              <a:rPr kumimoji="1" lang="en-US" altLang="zh-TW" sz="2400" dirty="0" smtClean="0">
                <a:latin typeface="Courier" charset="0"/>
                <a:ea typeface="Courier" charset="0"/>
                <a:cs typeface="Courier" charset="0"/>
              </a:rPr>
            </a:br>
            <a:r>
              <a:rPr kumimoji="1" lang="en-US" altLang="zh-TW" sz="2400" dirty="0" smtClean="0">
                <a:latin typeface="Courier" charset="0"/>
                <a:ea typeface="Courier" charset="0"/>
                <a:cs typeface="Courier" charset="0"/>
              </a:rPr>
              <a:t>people</a:t>
            </a:r>
            <a:endParaRPr kumimoji="1" lang="zh-TW" altLang="en-US" sz="2400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5967320" y="5506255"/>
            <a:ext cx="42697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2400" smtClean="0">
                <a:latin typeface="Courier" charset="0"/>
                <a:ea typeface="Courier" charset="0"/>
                <a:cs typeface="Courier" charset="0"/>
              </a:rPr>
              <a:t>/</a:t>
            </a:r>
            <a:r>
              <a:rPr kumimoji="1" lang="en-US" altLang="zh-TW" sz="2400" dirty="0" err="1" smtClean="0">
                <a:latin typeface="Courier" charset="0"/>
                <a:ea typeface="Courier" charset="0"/>
                <a:cs typeface="Courier" charset="0"/>
              </a:rPr>
              <a:t>ietf</a:t>
            </a:r>
            <a:r>
              <a:rPr kumimoji="1" lang="en-US" altLang="zh-TW" sz="2400" dirty="0" smtClean="0">
                <a:latin typeface="Courier" charset="0"/>
                <a:ea typeface="Courier" charset="0"/>
                <a:cs typeface="Courier" charset="0"/>
              </a:rPr>
              <a:t>/relations/events</a:t>
            </a:r>
            <a:endParaRPr kumimoji="1" lang="zh-TW" altLang="en-US" sz="2400" dirty="0">
              <a:latin typeface="Courier" charset="0"/>
              <a:ea typeface="Courier" charset="0"/>
              <a:cs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21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/>
              <a:t>Relational Named Data </a:t>
            </a:r>
            <a:r>
              <a:rPr kumimoji="1" lang="mr-IN" altLang="zh-TW" dirty="0"/>
              <a:t>–</a:t>
            </a:r>
            <a:r>
              <a:rPr kumimoji="1" lang="en-US" altLang="zh-TW" dirty="0"/>
              <a:t> Cont.</a:t>
            </a:r>
            <a:endParaRPr kumimoji="1"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Relation Type </a:t>
            </a:r>
            <a:r>
              <a:rPr lang="en-US" altLang="zh-TW" dirty="0" smtClean="0"/>
              <a:t>Schemata(RTS)</a:t>
            </a:r>
          </a:p>
          <a:p>
            <a:pPr lvl="1"/>
            <a:r>
              <a:rPr lang="en-US" altLang="zh-TW" dirty="0"/>
              <a:t>Per publisher of named relations there exists a relation type </a:t>
            </a:r>
            <a:r>
              <a:rPr lang="en-US" altLang="zh-TW" dirty="0" smtClean="0"/>
              <a:t>schema.</a:t>
            </a:r>
          </a:p>
          <a:p>
            <a:pPr lvl="1"/>
            <a:r>
              <a:rPr lang="en-US" altLang="zh-TW" dirty="0" smtClean="0"/>
              <a:t>RTS assigns </a:t>
            </a:r>
            <a:r>
              <a:rPr lang="en-US" altLang="zh-TW" dirty="0"/>
              <a:t>a relation schema to each named relation.</a:t>
            </a:r>
          </a:p>
          <a:p>
            <a:pPr lvl="1"/>
            <a:endParaRPr lang="en-US" altLang="zh-TW" dirty="0"/>
          </a:p>
          <a:p>
            <a:pPr lvl="1"/>
            <a:endParaRPr lang="en-US" altLang="zh-TW" dirty="0"/>
          </a:p>
          <a:p>
            <a:endParaRPr kumimoji="1"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889" y="3418255"/>
            <a:ext cx="10892221" cy="2090917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5170449" y="5715298"/>
            <a:ext cx="1851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sz="2400" dirty="0" smtClean="0">
                <a:latin typeface="Courier" charset="0"/>
                <a:ea typeface="Courier" charset="0"/>
                <a:cs typeface="Courier" charset="0"/>
              </a:rPr>
              <a:t>/repo/</a:t>
            </a:r>
            <a:r>
              <a:rPr kumimoji="1" lang="en-US" altLang="zh-TW" sz="2400" dirty="0" err="1" smtClean="0">
                <a:latin typeface="Courier" charset="0"/>
                <a:ea typeface="Courier" charset="0"/>
                <a:cs typeface="Courier" charset="0"/>
              </a:rPr>
              <a:t>rts</a:t>
            </a:r>
            <a:endParaRPr kumimoji="1" lang="zh-TW" altLang="en-US" sz="2400" dirty="0">
              <a:latin typeface="Courier" charset="0"/>
              <a:ea typeface="Courier" charset="0"/>
              <a:cs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9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920</Words>
  <Application>Microsoft Macintosh PowerPoint</Application>
  <PresentationFormat>Widescreen</PresentationFormat>
  <Paragraphs>143</Paragraphs>
  <Slides>25</Slides>
  <Notes>3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BiauKai</vt:lpstr>
      <vt:lpstr>Calibri</vt:lpstr>
      <vt:lpstr>Calibri Light</vt:lpstr>
      <vt:lpstr>Courier</vt:lpstr>
      <vt:lpstr>Mangal</vt:lpstr>
      <vt:lpstr>新細明體</vt:lpstr>
      <vt:lpstr>Arial</vt:lpstr>
      <vt:lpstr>Office 佈景主題</vt:lpstr>
      <vt:lpstr>Improved Content Addressability Through Relational Data Modeling and In-Network Processing Elements</vt:lpstr>
      <vt:lpstr>Outline</vt:lpstr>
      <vt:lpstr>What are the problems?</vt:lpstr>
      <vt:lpstr>Introduction</vt:lpstr>
      <vt:lpstr>Named Function Networking(NFN)</vt:lpstr>
      <vt:lpstr>Named Function Networking(NFN) – Cont.</vt:lpstr>
      <vt:lpstr>Relational Named Data</vt:lpstr>
      <vt:lpstr>Relational Named Data – Cont.</vt:lpstr>
      <vt:lpstr>Relational Named Data – Cont.</vt:lpstr>
      <vt:lpstr>Query Language</vt:lpstr>
      <vt:lpstr>Query Language – Cont.</vt:lpstr>
      <vt:lpstr>Query Language – Cont.</vt:lpstr>
      <vt:lpstr>Query Language – Cont.</vt:lpstr>
      <vt:lpstr>General-Purpose Processing</vt:lpstr>
      <vt:lpstr>General-Purpose Processing – Cont.</vt:lpstr>
      <vt:lpstr>General-Purpose Processing – Cont.</vt:lpstr>
      <vt:lpstr>Meta-Data For Derived Relations</vt:lpstr>
      <vt:lpstr>Discussion and Future Work</vt:lpstr>
      <vt:lpstr>Discussion and Future Work – Cont.</vt:lpstr>
      <vt:lpstr>Discussion and Future Work – Cont.</vt:lpstr>
      <vt:lpstr>Conclusion</vt:lpstr>
      <vt:lpstr>Jonathan’s First Idea</vt:lpstr>
      <vt:lpstr>Jonathan’s First Idea – Cont.</vt:lpstr>
      <vt:lpstr>Jonathan’s First Idea – Cont.</vt:lpstr>
      <vt:lpstr>Jonathan’s First Idea – Cont.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Improved Content Addressability Through Relational Data Modeling and In-Network Processing Elements </dc:title>
  <dc:creator>Microsoft Office 使用者</dc:creator>
  <cp:lastModifiedBy>Microsoft Office User</cp:lastModifiedBy>
  <cp:revision>164</cp:revision>
  <dcterms:created xsi:type="dcterms:W3CDTF">2017-11-26T12:22:15Z</dcterms:created>
  <dcterms:modified xsi:type="dcterms:W3CDTF">2017-11-28T05:42:04Z</dcterms:modified>
</cp:coreProperties>
</file>