
<file path=[Content_Types].xml><?xml version="1.0" encoding="utf-8"?>
<Types xmlns="http://schemas.openxmlformats.org/package/2006/content-types">
  <Default Extension="tmp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7" r:id="rId4"/>
    <p:sldId id="263" r:id="rId5"/>
    <p:sldId id="265" r:id="rId6"/>
    <p:sldId id="258" r:id="rId7"/>
    <p:sldId id="268" r:id="rId8"/>
    <p:sldId id="269" r:id="rId9"/>
    <p:sldId id="274" r:id="rId10"/>
    <p:sldId id="275" r:id="rId11"/>
    <p:sldId id="276" r:id="rId12"/>
    <p:sldId id="273" r:id="rId13"/>
    <p:sldId id="260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A66BD3"/>
    <a:srgbClr val="975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38" y="66"/>
      </p:cViewPr>
      <p:guideLst>
        <p:guide orient="horz" pos="213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A5C41-3796-4412-8E47-487444EA2BD2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5FE2A-CEE0-4153-993A-A06F36FE83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00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5FE2A-CEE0-4153-993A-A06F36FE83A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3636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5FE2A-CEE0-4153-993A-A06F36FE83AF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029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5FE2A-CEE0-4153-993A-A06F36FE83A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37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26E2-5727-4E4C-A5D8-47D29697AE0F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79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D98-BFC6-496D-A499-849C5BB53BD3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71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BFF0-1161-4270-A10E-2F4D2754E77E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61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EDD5-1DCE-43E1-BD9A-D4562EA10464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44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66C6D-0A2F-4FD8-B625-9211ECEE0C29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98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F4218-A348-405C-BE1B-61D2CC99766E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20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AD5C-2C42-42D3-87B6-175F2839E754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962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EBE61-4162-4426-925D-95DAD492EDF2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48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623-F22E-42D1-8497-B62C6538B26F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882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C314-C719-4CEF-8FFD-CBF4153851A9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699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389C0-3027-4E14-B3F6-C4504FC60C7B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312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76818-23A8-4C42-AAD2-1F688AD2F62C}" type="datetime1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12C28-0DC3-45CE-8111-27C99F9270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94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nferences2.sigcomm.org/acm-icn/2015/proceedings/p177-yu.pdf" TargetMode="External"/><Relationship Id="rId2" Type="http://schemas.openxmlformats.org/officeDocument/2006/relationships/hyperlink" Target="http://conferences2.sigcomm.org/acm-icn/2016/slides/ShortPaperSession2/zhan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RieskDNApsw" TargetMode="External"/><Relationship Id="rId4" Type="http://schemas.openxmlformats.org/officeDocument/2006/relationships/hyperlink" Target="http://www.openmhealth.org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ieskDNApsw" TargetMode="Externa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/>
              <a:t>Sharing </a:t>
            </a:r>
            <a:r>
              <a:rPr lang="en-US" altLang="zh-TW" b="1" dirty="0" err="1"/>
              <a:t>mHealth</a:t>
            </a:r>
            <a:r>
              <a:rPr lang="en-US" altLang="zh-TW" b="1" dirty="0"/>
              <a:t> Data via Named Data Networking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078555"/>
            <a:ext cx="9144000" cy="1807089"/>
          </a:xfrm>
        </p:spPr>
        <p:txBody>
          <a:bodyPr numCol="1">
            <a:normAutofit/>
          </a:bodyPr>
          <a:lstStyle/>
          <a:p>
            <a:r>
              <a:rPr lang="en-US" altLang="zh-TW" dirty="0" err="1" smtClean="0"/>
              <a:t>Haitao</a:t>
            </a:r>
            <a:r>
              <a:rPr lang="en-US" altLang="zh-TW" dirty="0" smtClean="0"/>
              <a:t> Zhang</a:t>
            </a:r>
            <a:r>
              <a:rPr lang="en-US" altLang="zh-TW" baseline="30000" dirty="0" smtClean="0"/>
              <a:t>1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Zhehao</a:t>
            </a:r>
            <a:r>
              <a:rPr lang="en-US" altLang="zh-TW" dirty="0" smtClean="0"/>
              <a:t> Wang</a:t>
            </a:r>
            <a:r>
              <a:rPr lang="en-US" altLang="zh-TW" baseline="30000" dirty="0"/>
              <a:t>1</a:t>
            </a:r>
            <a:r>
              <a:rPr lang="en-US" altLang="zh-TW" dirty="0" smtClean="0"/>
              <a:t>, Christopher Scherb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, Claudio Marxer</a:t>
            </a:r>
            <a:r>
              <a:rPr lang="en-US" altLang="zh-TW" baseline="30000" dirty="0"/>
              <a:t>2 </a:t>
            </a:r>
            <a:r>
              <a:rPr lang="en-US" altLang="zh-TW" dirty="0" smtClean="0"/>
              <a:t>, Jeff Burke</a:t>
            </a:r>
            <a:r>
              <a:rPr lang="en-US" altLang="zh-TW" baseline="30000" dirty="0"/>
              <a:t>1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Lixia</a:t>
            </a:r>
            <a:r>
              <a:rPr lang="en-US" altLang="zh-TW" dirty="0" smtClean="0"/>
              <a:t> Zhang</a:t>
            </a:r>
            <a:r>
              <a:rPr lang="en-US" altLang="zh-TW" baseline="30000" dirty="0"/>
              <a:t>1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sz="1800" dirty="0" smtClean="0"/>
              <a:t>1. </a:t>
            </a:r>
            <a:r>
              <a:rPr lang="en-US" altLang="zh-TW" sz="1800" dirty="0"/>
              <a:t>University of California, Los Angeles</a:t>
            </a:r>
            <a:r>
              <a:rPr lang="en-US" altLang="zh-TW" sz="1800" dirty="0" smtClean="0"/>
              <a:t>   2</a:t>
            </a:r>
            <a:r>
              <a:rPr lang="en-US" altLang="zh-TW" sz="1800" dirty="0"/>
              <a:t>. </a:t>
            </a:r>
            <a:r>
              <a:rPr lang="en-US" altLang="zh-TW" sz="1800" dirty="0" smtClean="0"/>
              <a:t>University </a:t>
            </a:r>
            <a:r>
              <a:rPr lang="en-US" altLang="zh-TW" sz="1800" dirty="0"/>
              <a:t>of Basel</a:t>
            </a: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140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en-US" dirty="0" smtClean="0"/>
              <a:t>NDN Access Control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9"/>
          <a:stretch/>
        </p:blipFill>
        <p:spPr>
          <a:xfrm>
            <a:off x="675234" y="793513"/>
            <a:ext cx="9377112" cy="5876320"/>
          </a:xfrm>
        </p:spPr>
      </p:pic>
      <p:sp>
        <p:nvSpPr>
          <p:cNvPr id="5" name="Rectangle 4"/>
          <p:cNvSpPr/>
          <p:nvPr/>
        </p:nvSpPr>
        <p:spPr>
          <a:xfrm>
            <a:off x="9253214" y="6314323"/>
            <a:ext cx="401052" cy="22458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19733" y="352021"/>
            <a:ext cx="39911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KEK – Key-encrypt Key</a:t>
            </a:r>
          </a:p>
          <a:p>
            <a:r>
              <a:rPr lang="en-US" dirty="0" smtClean="0"/>
              <a:t>KDK – Key-decrypt Key</a:t>
            </a:r>
          </a:p>
          <a:p>
            <a:r>
              <a:rPr lang="en-US" dirty="0" smtClean="0"/>
              <a:t>C-KEY – Content Key</a:t>
            </a:r>
          </a:p>
          <a:p>
            <a:r>
              <a:rPr lang="en-US" dirty="0" smtClean="0"/>
              <a:t>Data MAU – Data Minimum Access Units</a:t>
            </a:r>
            <a:endParaRPr 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9" name="Oval 8"/>
          <p:cNvSpPr/>
          <p:nvPr/>
        </p:nvSpPr>
        <p:spPr>
          <a:xfrm>
            <a:off x="4817624" y="1946380"/>
            <a:ext cx="546166" cy="54616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424291" y="3126069"/>
            <a:ext cx="546166" cy="54616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3424291" y="4839803"/>
            <a:ext cx="546166" cy="54616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152891" y="2917224"/>
            <a:ext cx="546166" cy="54616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152891" y="4839803"/>
            <a:ext cx="546166" cy="54616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1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/>
              <a:t>Names have significant power in NDN </a:t>
            </a:r>
          </a:p>
          <a:p>
            <a:pPr lvl="1"/>
            <a:r>
              <a:rPr lang="en-US" altLang="zh-TW" sz="2800" dirty="0" smtClean="0"/>
              <a:t>Organize data access, identity and trust management</a:t>
            </a:r>
          </a:p>
          <a:p>
            <a:pPr lvl="1"/>
            <a:endParaRPr lang="en-US" altLang="zh-TW" sz="2800" dirty="0" smtClean="0"/>
          </a:p>
          <a:p>
            <a:r>
              <a:rPr lang="en-US" altLang="zh-TW" sz="3200" dirty="0" smtClean="0"/>
              <a:t>Named data simplifies protocols in data-centric ecosystem</a:t>
            </a:r>
          </a:p>
          <a:p>
            <a:pPr lvl="1"/>
            <a:r>
              <a:rPr lang="en-US" sz="2800" dirty="0"/>
              <a:t>Name-based access control mechanism</a:t>
            </a:r>
            <a:endParaRPr lang="en-US" altLang="zh-TW" sz="2800" dirty="0"/>
          </a:p>
          <a:p>
            <a:pPr lvl="1"/>
            <a:r>
              <a:rPr lang="en-US" altLang="zh-TW" sz="2800" dirty="0" smtClean="0"/>
              <a:t>Two type of data transport protocol</a:t>
            </a:r>
          </a:p>
          <a:p>
            <a:pPr lvl="1"/>
            <a:endParaRPr lang="en-US" altLang="zh-TW" sz="2800" dirty="0" smtClean="0"/>
          </a:p>
          <a:p>
            <a:r>
              <a:rPr lang="en-US" altLang="zh-TW" sz="3200" dirty="0" smtClean="0"/>
              <a:t>Named data simplifies security in data-centric ecosystem</a:t>
            </a:r>
          </a:p>
          <a:p>
            <a:pPr lvl="1"/>
            <a:r>
              <a:rPr lang="en-US" altLang="zh-TW" sz="2800" dirty="0" smtClean="0"/>
              <a:t>Hierarchy trust mode</a:t>
            </a:r>
            <a:r>
              <a:rPr lang="en-US" altLang="zh-TW" sz="2800" dirty="0"/>
              <a:t>l</a:t>
            </a:r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9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>
                <a:hlinkClick r:id="rId2"/>
              </a:rPr>
              <a:t>[1]</a:t>
            </a:r>
            <a:r>
              <a:rPr lang="en-US" dirty="0" smtClean="0"/>
              <a:t> </a:t>
            </a:r>
            <a:r>
              <a:rPr lang="en-US" altLang="zh-TW" dirty="0"/>
              <a:t>Sharing </a:t>
            </a:r>
            <a:r>
              <a:rPr lang="en-US" altLang="zh-TW" dirty="0" err="1" smtClean="0"/>
              <a:t>mHealth</a:t>
            </a:r>
            <a:r>
              <a:rPr lang="en-US" altLang="zh-TW" dirty="0" smtClean="0"/>
              <a:t> Data via Named </a:t>
            </a:r>
            <a:r>
              <a:rPr lang="en-US" altLang="zh-TW" dirty="0"/>
              <a:t>Data </a:t>
            </a:r>
            <a:r>
              <a:rPr lang="en-US" altLang="zh-TW" dirty="0" smtClean="0"/>
              <a:t>Networking</a:t>
            </a:r>
          </a:p>
          <a:p>
            <a:pPr>
              <a:spcAft>
                <a:spcPts val="1200"/>
              </a:spcAft>
            </a:pPr>
            <a:r>
              <a:rPr lang="en-US" altLang="zh-TW" dirty="0" smtClean="0">
                <a:hlinkClick r:id="rId3"/>
              </a:rPr>
              <a:t>[2]</a:t>
            </a:r>
            <a:r>
              <a:rPr lang="en-US" altLang="zh-TW" dirty="0" smtClean="0"/>
              <a:t> </a:t>
            </a:r>
            <a:r>
              <a:rPr lang="en-US" altLang="zh-TW" dirty="0"/>
              <a:t>Y. Yu, A. </a:t>
            </a:r>
            <a:r>
              <a:rPr lang="en-US" altLang="zh-TW" dirty="0" err="1"/>
              <a:t>Afanasyev</a:t>
            </a:r>
            <a:r>
              <a:rPr lang="en-US" altLang="zh-TW" dirty="0"/>
              <a:t>, D. Clark, V. Jacobson</a:t>
            </a:r>
            <a:r>
              <a:rPr lang="en-US" altLang="zh-TW" dirty="0" smtClean="0"/>
              <a:t>, L</a:t>
            </a:r>
            <a:r>
              <a:rPr lang="en-US" altLang="zh-TW" dirty="0"/>
              <a:t>. Zhang, et al. Schematizing</a:t>
            </a:r>
            <a:r>
              <a:rPr lang="en-US" altLang="zh-TW" dirty="0" smtClean="0"/>
              <a:t> </a:t>
            </a:r>
            <a:r>
              <a:rPr lang="en-US" altLang="zh-TW" dirty="0"/>
              <a:t>Trust in Named </a:t>
            </a:r>
            <a:r>
              <a:rPr lang="en-US" altLang="zh-TW" dirty="0" smtClean="0"/>
              <a:t>Data Networking</a:t>
            </a:r>
            <a:r>
              <a:rPr lang="en-US" altLang="zh-TW" dirty="0"/>
              <a:t>. In Proceedings of the 2nd Conference </a:t>
            </a:r>
            <a:r>
              <a:rPr lang="en-US" altLang="zh-TW" dirty="0" smtClean="0"/>
              <a:t>on Information-Centric </a:t>
            </a:r>
            <a:r>
              <a:rPr lang="en-US" altLang="zh-TW" dirty="0"/>
              <a:t>Networking. ACM, </a:t>
            </a:r>
            <a:r>
              <a:rPr lang="en-US" altLang="zh-TW" dirty="0" smtClean="0"/>
              <a:t>2015</a:t>
            </a:r>
          </a:p>
          <a:p>
            <a:pPr>
              <a:spcAft>
                <a:spcPts val="1200"/>
              </a:spcAft>
            </a:pPr>
            <a:r>
              <a:rPr lang="en-US" altLang="zh-TW" dirty="0" smtClean="0">
                <a:hlinkClick r:id="rId4"/>
              </a:rPr>
              <a:t>[3]</a:t>
            </a:r>
            <a:r>
              <a:rPr lang="en-US" altLang="zh-TW" dirty="0"/>
              <a:t> </a:t>
            </a:r>
            <a:r>
              <a:rPr lang="en-US" altLang="zh-TW" dirty="0" smtClean="0"/>
              <a:t>The official website of </a:t>
            </a:r>
            <a:r>
              <a:rPr lang="en-US" altLang="zh-TW" dirty="0"/>
              <a:t>Open </a:t>
            </a:r>
            <a:r>
              <a:rPr lang="en-US" altLang="zh-TW" dirty="0" err="1" smtClean="0"/>
              <a:t>mHealth</a:t>
            </a:r>
            <a:r>
              <a:rPr lang="en-US" altLang="zh-TW" dirty="0" smtClean="0"/>
              <a:t> </a:t>
            </a:r>
          </a:p>
          <a:p>
            <a:pPr>
              <a:spcAft>
                <a:spcPts val="1200"/>
              </a:spcAft>
            </a:pPr>
            <a:r>
              <a:rPr lang="en-US" altLang="zh-TW" dirty="0">
                <a:hlinkClick r:id="rId5"/>
              </a:rPr>
              <a:t>[4</a:t>
            </a:r>
            <a:r>
              <a:rPr lang="en-US" altLang="zh-TW" dirty="0" smtClean="0">
                <a:hlinkClick r:id="rId5"/>
              </a:rPr>
              <a:t>]</a:t>
            </a:r>
            <a:r>
              <a:rPr lang="en-US" altLang="zh-TW" dirty="0" smtClean="0"/>
              <a:t> An </a:t>
            </a:r>
            <a:r>
              <a:rPr lang="en-US" altLang="zh-TW" dirty="0"/>
              <a:t>intro to Open </a:t>
            </a:r>
            <a:r>
              <a:rPr lang="en-US" altLang="zh-TW" dirty="0" err="1" smtClean="0"/>
              <a:t>mHealth</a:t>
            </a:r>
            <a:r>
              <a:rPr lang="en-US" altLang="zh-TW" dirty="0" smtClean="0"/>
              <a:t> - </a:t>
            </a:r>
            <a:r>
              <a:rPr lang="en-US" altLang="zh-TW" dirty="0" err="1" smtClean="0"/>
              <a:t>Youtube</a:t>
            </a:r>
            <a:endParaRPr lang="en-US" altLang="zh-TW" b="1" dirty="0" smtClean="0"/>
          </a:p>
          <a:p>
            <a:pPr>
              <a:spcAft>
                <a:spcPts val="1200"/>
              </a:spcAft>
            </a:pPr>
            <a:endParaRPr lang="en-US" altLang="zh-TW" dirty="0" smtClean="0"/>
          </a:p>
          <a:p>
            <a:pPr>
              <a:spcAft>
                <a:spcPts val="1200"/>
              </a:spcAft>
            </a:pPr>
            <a:endParaRPr lang="en-US" altLang="zh-TW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68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215684" y="2921168"/>
            <a:ext cx="37606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 smtClean="0"/>
              <a:t>Q &amp; A</a:t>
            </a:r>
            <a:endParaRPr lang="zh-TW" altLang="en-US" sz="6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27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29556"/>
            <a:ext cx="10515600" cy="492679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Motivation</a:t>
            </a:r>
          </a:p>
          <a:p>
            <a:pPr>
              <a:lnSpc>
                <a:spcPct val="150000"/>
              </a:lnSpc>
            </a:pPr>
            <a:r>
              <a:rPr lang="en-US" altLang="zh-TW" dirty="0" err="1" smtClean="0"/>
              <a:t>NDNFit</a:t>
            </a:r>
            <a:r>
              <a:rPr lang="en-US" altLang="zh-TW" dirty="0" smtClean="0"/>
              <a:t> Component and </a:t>
            </a:r>
            <a:r>
              <a:rPr lang="en-US" altLang="zh-TW" dirty="0"/>
              <a:t>Architecture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Namespace Design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Trust Management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Data Transport Protocol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NDN </a:t>
            </a:r>
            <a:r>
              <a:rPr lang="en-US" altLang="zh-TW" dirty="0"/>
              <a:t>Access </a:t>
            </a:r>
            <a:r>
              <a:rPr lang="en-US" altLang="zh-TW" dirty="0" smtClean="0"/>
              <a:t>Control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155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789" y="1193442"/>
            <a:ext cx="4881211" cy="503555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71348"/>
            <a:ext cx="6872785" cy="463162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What is Open </a:t>
            </a:r>
            <a:r>
              <a:rPr lang="en-US" altLang="zh-TW" dirty="0" err="1" smtClean="0"/>
              <a:t>mHealth</a:t>
            </a:r>
            <a:r>
              <a:rPr lang="en-US" altLang="zh-TW" dirty="0" smtClean="0"/>
              <a:t>?</a:t>
            </a:r>
          </a:p>
          <a:p>
            <a:pPr marL="685800" lvl="2">
              <a:spcBef>
                <a:spcPts val="1000"/>
              </a:spcBef>
            </a:pPr>
            <a:r>
              <a:rPr lang="en-US" altLang="zh-TW" sz="2400" dirty="0"/>
              <a:t>an ecosystem for health data </a:t>
            </a:r>
            <a:r>
              <a:rPr lang="en-US" altLang="zh-TW" sz="2400" dirty="0" smtClean="0"/>
              <a:t>sharing</a:t>
            </a:r>
          </a:p>
          <a:p>
            <a:pPr marL="228600" lvl="1">
              <a:spcBef>
                <a:spcPts val="1000"/>
              </a:spcBef>
            </a:pPr>
            <a:endParaRPr lang="en-US" altLang="zh-CN" dirty="0"/>
          </a:p>
          <a:p>
            <a:r>
              <a:rPr lang="en-US" altLang="zh-TW" dirty="0" smtClean="0"/>
              <a:t>What is </a:t>
            </a:r>
            <a:r>
              <a:rPr lang="en-US" altLang="zh-TW" dirty="0" err="1" smtClean="0"/>
              <a:t>NDNFit</a:t>
            </a:r>
            <a:r>
              <a:rPr lang="en-US" altLang="zh-TW" dirty="0" smtClean="0"/>
              <a:t>?</a:t>
            </a:r>
            <a:endParaRPr lang="en-US" altLang="zh-TW" dirty="0"/>
          </a:p>
          <a:p>
            <a:pPr lvl="1"/>
            <a:r>
              <a:rPr lang="en-US" altLang="zh-TW" dirty="0" smtClean="0">
                <a:solidFill>
                  <a:prstClr val="black"/>
                </a:solidFill>
              </a:rPr>
              <a:t>A distributed </a:t>
            </a:r>
            <a:r>
              <a:rPr lang="en-US" altLang="zh-TW" dirty="0" err="1" smtClean="0">
                <a:solidFill>
                  <a:prstClr val="black"/>
                </a:solidFill>
              </a:rPr>
              <a:t>mHealth</a:t>
            </a:r>
            <a:r>
              <a:rPr lang="en-US" altLang="zh-TW" dirty="0" smtClean="0">
                <a:solidFill>
                  <a:prstClr val="black"/>
                </a:solidFill>
              </a:rPr>
              <a:t> application used NDN</a:t>
            </a:r>
            <a:r>
              <a:rPr lang="zh-TW" altLang="en-US" dirty="0" smtClean="0">
                <a:solidFill>
                  <a:prstClr val="black"/>
                </a:solidFill>
              </a:rPr>
              <a:t> </a:t>
            </a:r>
            <a:r>
              <a:rPr lang="en-US" altLang="zh-TW" dirty="0" smtClean="0">
                <a:solidFill>
                  <a:prstClr val="black"/>
                </a:solidFill>
              </a:rPr>
              <a:t>architecture instead of TCP/IP</a:t>
            </a:r>
          </a:p>
          <a:p>
            <a:pPr lvl="1"/>
            <a:endParaRPr lang="en-US" altLang="zh-TW" dirty="0" smtClean="0"/>
          </a:p>
          <a:p>
            <a:r>
              <a:rPr lang="en-US" altLang="zh-TW" dirty="0"/>
              <a:t>Why use NDN for </a:t>
            </a:r>
            <a:r>
              <a:rPr lang="en-US" altLang="zh-TW" dirty="0" smtClean="0"/>
              <a:t>Open </a:t>
            </a:r>
            <a:r>
              <a:rPr lang="en-US" altLang="zh-TW" dirty="0" err="1" smtClean="0"/>
              <a:t>mHealth</a:t>
            </a:r>
            <a:r>
              <a:rPr lang="en-US" altLang="zh-TW" dirty="0" smtClean="0"/>
              <a:t>?</a:t>
            </a:r>
          </a:p>
          <a:p>
            <a:pPr lvl="1"/>
            <a:r>
              <a:rPr lang="en-US" altLang="zh-TW" dirty="0"/>
              <a:t>NDN </a:t>
            </a:r>
            <a:r>
              <a:rPr lang="en-US" altLang="zh-TW" dirty="0" smtClean="0"/>
              <a:t>and </a:t>
            </a:r>
            <a:r>
              <a:rPr lang="en-US" altLang="zh-TW" dirty="0"/>
              <a:t>Open </a:t>
            </a:r>
            <a:r>
              <a:rPr lang="en-US" altLang="zh-TW" dirty="0" err="1" smtClean="0"/>
              <a:t>mHealth</a:t>
            </a:r>
            <a:r>
              <a:rPr lang="en-US" altLang="zh-TW" dirty="0" smtClean="0"/>
              <a:t> share </a:t>
            </a:r>
            <a:r>
              <a:rPr lang="en-US" altLang="zh-TW" dirty="0"/>
              <a:t>data </a:t>
            </a:r>
            <a:r>
              <a:rPr lang="en-US" altLang="zh-TW" dirty="0" smtClean="0"/>
              <a:t>exchange </a:t>
            </a:r>
            <a:r>
              <a:rPr lang="en-US" altLang="zh-TW" dirty="0"/>
              <a:t>as the </a:t>
            </a:r>
            <a:r>
              <a:rPr lang="en-US" altLang="zh-TW" dirty="0" smtClean="0"/>
              <a:t>“</a:t>
            </a:r>
            <a:r>
              <a:rPr lang="en-US" altLang="zh-TW" dirty="0"/>
              <a:t>thin </a:t>
            </a:r>
            <a:r>
              <a:rPr lang="en-US" altLang="zh-TW" dirty="0" smtClean="0"/>
              <a:t>waist”</a:t>
            </a: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822933" y="6326114"/>
            <a:ext cx="697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Introduction Video : </a:t>
            </a:r>
            <a:r>
              <a:rPr lang="en-US" altLang="zh-TW" dirty="0" smtClean="0">
                <a:hlinkClick r:id="rId3"/>
              </a:rPr>
              <a:t>An </a:t>
            </a:r>
            <a:r>
              <a:rPr lang="en-US" altLang="zh-TW" dirty="0">
                <a:hlinkClick r:id="rId3"/>
              </a:rPr>
              <a:t>intro to Open </a:t>
            </a:r>
            <a:r>
              <a:rPr lang="en-US" altLang="zh-TW" dirty="0" err="1">
                <a:hlinkClick r:id="rId3"/>
              </a:rPr>
              <a:t>mHealth</a:t>
            </a:r>
            <a:r>
              <a:rPr lang="en-US" altLang="zh-TW" dirty="0">
                <a:hlinkClick r:id="rId3"/>
              </a:rPr>
              <a:t> 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28999"/>
            <a:ext cx="2429578" cy="56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NDNFit</a:t>
            </a:r>
            <a:r>
              <a:rPr lang="en-US" dirty="0" smtClean="0"/>
              <a:t>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964"/>
            <a:ext cx="10515600" cy="4823385"/>
          </a:xfrm>
        </p:spPr>
        <p:txBody>
          <a:bodyPr>
            <a:normAutofit/>
          </a:bodyPr>
          <a:lstStyle/>
          <a:p>
            <a:r>
              <a:rPr lang="en-US" dirty="0"/>
              <a:t>Capture </a:t>
            </a:r>
            <a:r>
              <a:rPr lang="en-US" dirty="0" smtClean="0"/>
              <a:t>Apps</a:t>
            </a:r>
          </a:p>
          <a:p>
            <a:pPr lvl="1"/>
            <a:r>
              <a:rPr lang="en-US" dirty="0" smtClean="0"/>
              <a:t>Collect user’s health data</a:t>
            </a:r>
          </a:p>
          <a:p>
            <a:pPr lvl="1"/>
            <a:endParaRPr lang="en-US" dirty="0"/>
          </a:p>
          <a:p>
            <a:r>
              <a:rPr lang="en-US" dirty="0"/>
              <a:t>Data Storage Unit (DSU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Repository for user’s health data</a:t>
            </a:r>
          </a:p>
          <a:p>
            <a:pPr lvl="1"/>
            <a:endParaRPr lang="en-US" dirty="0"/>
          </a:p>
          <a:p>
            <a:r>
              <a:rPr lang="en-US" dirty="0"/>
              <a:t>Data </a:t>
            </a:r>
            <a:r>
              <a:rPr lang="en-US" dirty="0" smtClean="0"/>
              <a:t>Processing </a:t>
            </a:r>
            <a:r>
              <a:rPr lang="en-US" dirty="0"/>
              <a:t>Unit (DPU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Produce derived data</a:t>
            </a:r>
          </a:p>
          <a:p>
            <a:pPr lvl="1"/>
            <a:endParaRPr lang="en-US" dirty="0"/>
          </a:p>
          <a:p>
            <a:r>
              <a:rPr lang="en-US" dirty="0"/>
              <a:t>Data Visualization Unit (DVU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Enable user to visualize and interact with their 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00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NDNFit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9322" y="1442136"/>
            <a:ext cx="7484873" cy="5198657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859540" y="3924080"/>
            <a:ext cx="3236359" cy="123289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859540" y="5609041"/>
            <a:ext cx="3236359" cy="821933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6907558" y="5085059"/>
            <a:ext cx="2815119" cy="955497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725361" y="4220817"/>
            <a:ext cx="80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olidFill>
                  <a:schemeClr val="accent5">
                    <a:lumMod val="75000"/>
                  </a:schemeClr>
                </a:solidFill>
              </a:rPr>
              <a:t>DSU</a:t>
            </a:r>
            <a:endParaRPr lang="zh-TW" alt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25361" y="5824152"/>
            <a:ext cx="822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olidFill>
                  <a:srgbClr val="7030A0"/>
                </a:solidFill>
              </a:rPr>
              <a:t>DPU</a:t>
            </a:r>
            <a:endParaRPr lang="zh-TW" altLang="en-US" sz="2800" dirty="0">
              <a:solidFill>
                <a:srgbClr val="7030A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0036103" y="5301197"/>
            <a:ext cx="836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olidFill>
                  <a:srgbClr val="92D050"/>
                </a:solidFill>
              </a:rPr>
              <a:t>DVU</a:t>
            </a:r>
            <a:endParaRPr lang="zh-TW" altLang="en-US" sz="2800" dirty="0">
              <a:solidFill>
                <a:srgbClr val="92D050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268" y="1984108"/>
            <a:ext cx="817754" cy="145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7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Namespace 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371961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Goals : </a:t>
            </a:r>
          </a:p>
          <a:p>
            <a:pPr lvl="1"/>
            <a:r>
              <a:rPr lang="en-US" altLang="zh-TW" sz="2800" dirty="0"/>
              <a:t>N</a:t>
            </a:r>
            <a:r>
              <a:rPr lang="en-US" altLang="zh-TW" sz="2800" dirty="0" smtClean="0"/>
              <a:t>ame the </a:t>
            </a:r>
            <a:r>
              <a:rPr lang="en-US" altLang="zh-TW" sz="2800" dirty="0"/>
              <a:t>data from an application </a:t>
            </a:r>
            <a:r>
              <a:rPr lang="en-US" altLang="zh-TW" sz="2800" dirty="0" smtClean="0"/>
              <a:t>perspective</a:t>
            </a:r>
          </a:p>
          <a:p>
            <a:pPr lvl="1"/>
            <a:r>
              <a:rPr lang="en-US" altLang="zh-TW" sz="2800" dirty="0" smtClean="0"/>
              <a:t>Use </a:t>
            </a:r>
            <a:r>
              <a:rPr lang="en-US" altLang="zh-TW" sz="2800" dirty="0"/>
              <a:t>only Interest-Data </a:t>
            </a:r>
            <a:r>
              <a:rPr lang="en-US" altLang="zh-TW" sz="2800" dirty="0" smtClean="0"/>
              <a:t>exchange</a:t>
            </a:r>
          </a:p>
          <a:p>
            <a:pPr lvl="1"/>
            <a:r>
              <a:rPr lang="en-US" altLang="zh-TW" sz="2800" dirty="0"/>
              <a:t>R</a:t>
            </a:r>
            <a:r>
              <a:rPr lang="en-US" altLang="zh-TW" sz="2800" dirty="0" smtClean="0"/>
              <a:t>eflect </a:t>
            </a:r>
            <a:r>
              <a:rPr lang="en-US" altLang="zh-TW" sz="2800" dirty="0"/>
              <a:t>the trust </a:t>
            </a:r>
            <a:r>
              <a:rPr lang="en-US" altLang="zh-TW" sz="2800" dirty="0" smtClean="0"/>
              <a:t>relationships </a:t>
            </a:r>
            <a:r>
              <a:rPr lang="en-US" altLang="zh-TW" sz="2800" dirty="0"/>
              <a:t>between </a:t>
            </a:r>
            <a:r>
              <a:rPr lang="en-US" altLang="zh-TW" sz="2800" dirty="0" smtClean="0"/>
              <a:t>different </a:t>
            </a:r>
            <a:r>
              <a:rPr lang="en-US" altLang="zh-TW" sz="2800" dirty="0"/>
              <a:t>system </a:t>
            </a:r>
            <a:r>
              <a:rPr lang="en-US" altLang="zh-TW" sz="2800" dirty="0" smtClean="0"/>
              <a:t>elements</a:t>
            </a:r>
          </a:p>
          <a:p>
            <a:pPr lvl="1"/>
            <a:r>
              <a:rPr lang="en-US" altLang="zh-TW" sz="2800" dirty="0"/>
              <a:t>E</a:t>
            </a:r>
            <a:r>
              <a:rPr lang="en-US" altLang="zh-TW" sz="2800" dirty="0" smtClean="0"/>
              <a:t>nable </a:t>
            </a:r>
            <a:r>
              <a:rPr lang="en-US" altLang="zh-TW" sz="2800" dirty="0"/>
              <a:t>name-based access </a:t>
            </a:r>
            <a:r>
              <a:rPr lang="en-US" altLang="zh-TW" sz="2800" dirty="0" smtClean="0"/>
              <a:t>control</a:t>
            </a:r>
          </a:p>
          <a:p>
            <a:pPr lvl="1"/>
            <a:endParaRPr lang="en-US" altLang="zh-TW" dirty="0"/>
          </a:p>
          <a:p>
            <a:r>
              <a:rPr lang="en-US" altLang="zh-TW" sz="3200" dirty="0"/>
              <a:t>Four children of user namespace</a:t>
            </a:r>
            <a:r>
              <a:rPr lang="zh-TW" altLang="en-US" sz="3200" dirty="0"/>
              <a:t> </a:t>
            </a:r>
            <a:r>
              <a:rPr lang="en-US" altLang="zh-TW" sz="3200" dirty="0"/>
              <a:t>:</a:t>
            </a:r>
            <a:r>
              <a:rPr lang="zh-TW" altLang="en-US" sz="3200" dirty="0"/>
              <a:t> </a:t>
            </a:r>
            <a:endParaRPr lang="en-US" altLang="zh-TW" sz="3200" dirty="0" smtClean="0"/>
          </a:p>
          <a:p>
            <a:pPr marL="0" indent="0">
              <a:buNone/>
            </a:pPr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302327" y="5197585"/>
            <a:ext cx="7308273" cy="95410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800" dirty="0" smtClean="0"/>
              <a:t>Key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800" dirty="0" smtClean="0"/>
              <a:t>Devices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800" dirty="0" smtClean="0"/>
              <a:t>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800" smtClean="0"/>
              <a:t>Read</a:t>
            </a: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353132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5141890" y="95616"/>
            <a:ext cx="1908220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/org/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openmhealth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429250" y="554205"/>
            <a:ext cx="1333500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&lt;user-id&gt;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785548" y="551034"/>
            <a:ext cx="2317125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&lt;service-id&gt;(DPU, DVU)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276331" y="554205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64737" y="996626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&lt;version&gt;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728232" y="1001749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devices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379049" y="1002420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33647" y="1001749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626542" y="1455398"/>
            <a:ext cx="1333500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&lt;device-id&gt;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728232" y="1907827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728232" y="2346603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&lt;version&gt;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19" name="直線接點 18"/>
          <p:cNvCxnSpPr>
            <a:stCxn id="6" idx="2"/>
            <a:endCxn id="7" idx="0"/>
          </p:cNvCxnSpPr>
          <p:nvPr/>
        </p:nvCxnSpPr>
        <p:spPr>
          <a:xfrm>
            <a:off x="6096000" y="353193"/>
            <a:ext cx="0" cy="2010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直線接點 20"/>
          <p:cNvCxnSpPr>
            <a:endCxn id="9" idx="0"/>
          </p:cNvCxnSpPr>
          <p:nvPr/>
        </p:nvCxnSpPr>
        <p:spPr>
          <a:xfrm flipH="1">
            <a:off x="3841392" y="348614"/>
            <a:ext cx="1696794" cy="205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endCxn id="8" idx="0"/>
          </p:cNvCxnSpPr>
          <p:nvPr/>
        </p:nvCxnSpPr>
        <p:spPr>
          <a:xfrm>
            <a:off x="6653814" y="348614"/>
            <a:ext cx="2290297" cy="2024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7" idx="2"/>
            <a:endCxn id="13" idx="0"/>
          </p:cNvCxnSpPr>
          <p:nvPr/>
        </p:nvCxnSpPr>
        <p:spPr>
          <a:xfrm>
            <a:off x="6096000" y="811782"/>
            <a:ext cx="802708" cy="1899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7" idx="2"/>
            <a:endCxn id="11" idx="0"/>
          </p:cNvCxnSpPr>
          <p:nvPr/>
        </p:nvCxnSpPr>
        <p:spPr>
          <a:xfrm flipH="1">
            <a:off x="5293293" y="811782"/>
            <a:ext cx="802707" cy="1899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8" idx="2"/>
            <a:endCxn id="12" idx="0"/>
          </p:cNvCxnSpPr>
          <p:nvPr/>
        </p:nvCxnSpPr>
        <p:spPr>
          <a:xfrm flipH="1">
            <a:off x="8944110" y="808611"/>
            <a:ext cx="1" cy="1938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9" idx="2"/>
            <a:endCxn id="10" idx="0"/>
          </p:cNvCxnSpPr>
          <p:nvPr/>
        </p:nvCxnSpPr>
        <p:spPr>
          <a:xfrm flipH="1">
            <a:off x="3829798" y="811782"/>
            <a:ext cx="11594" cy="184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7" idx="2"/>
          </p:cNvCxnSpPr>
          <p:nvPr/>
        </p:nvCxnSpPr>
        <p:spPr>
          <a:xfrm>
            <a:off x="6096000" y="811782"/>
            <a:ext cx="0" cy="1871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8842548" y="2769245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Data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136370" y="2753854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read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42" name="肘形接點 41"/>
          <p:cNvCxnSpPr>
            <a:stCxn id="40" idx="0"/>
            <a:endCxn id="39" idx="0"/>
          </p:cNvCxnSpPr>
          <p:nvPr/>
        </p:nvCxnSpPr>
        <p:spPr>
          <a:xfrm rot="16200000" flipH="1">
            <a:off x="6546824" y="-91540"/>
            <a:ext cx="15391" cy="5706178"/>
          </a:xfrm>
          <a:prstGeom prst="bentConnector3">
            <a:avLst>
              <a:gd name="adj1" fmla="val -44067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8842548" y="3133691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fitness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577106" y="3564941"/>
            <a:ext cx="1661003" cy="262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err="1" smtClean="0">
                <a:solidFill>
                  <a:schemeClr val="tx1"/>
                </a:solidFill>
              </a:rPr>
              <a:t>Physical_activity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833002" y="3962269"/>
            <a:ext cx="1661003" cy="262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err="1">
                <a:solidFill>
                  <a:schemeClr val="tx1"/>
                </a:solidFill>
              </a:rPr>
              <a:t>t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ime_location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10643336" y="3971154"/>
            <a:ext cx="974847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bout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6324122" y="4391657"/>
            <a:ext cx="1352257" cy="265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&lt;timestamp&gt;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9972669" y="4403678"/>
            <a:ext cx="803241" cy="2730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C-KEY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8077998" y="4409769"/>
            <a:ext cx="803241" cy="2730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catalog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6249825" y="4824247"/>
            <a:ext cx="1500852" cy="2431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&lt;segment&gt;(opt.)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106" name="直線接點 105"/>
          <p:cNvCxnSpPr>
            <a:stCxn id="39" idx="2"/>
            <a:endCxn id="51" idx="0"/>
          </p:cNvCxnSpPr>
          <p:nvPr/>
        </p:nvCxnSpPr>
        <p:spPr>
          <a:xfrm>
            <a:off x="9407609" y="3026822"/>
            <a:ext cx="0" cy="106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接點 108"/>
          <p:cNvCxnSpPr>
            <a:stCxn id="51" idx="2"/>
            <a:endCxn id="52" idx="0"/>
          </p:cNvCxnSpPr>
          <p:nvPr/>
        </p:nvCxnSpPr>
        <p:spPr>
          <a:xfrm flipH="1">
            <a:off x="9407608" y="3391268"/>
            <a:ext cx="1" cy="1736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接點 111"/>
          <p:cNvCxnSpPr>
            <a:stCxn id="52" idx="2"/>
            <a:endCxn id="53" idx="0"/>
          </p:cNvCxnSpPr>
          <p:nvPr/>
        </p:nvCxnSpPr>
        <p:spPr>
          <a:xfrm flipH="1">
            <a:off x="8663504" y="3827074"/>
            <a:ext cx="744104" cy="1351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接點 113"/>
          <p:cNvCxnSpPr>
            <a:stCxn id="52" idx="2"/>
            <a:endCxn id="54" idx="0"/>
          </p:cNvCxnSpPr>
          <p:nvPr/>
        </p:nvCxnSpPr>
        <p:spPr>
          <a:xfrm>
            <a:off x="9407608" y="3827074"/>
            <a:ext cx="1723152" cy="144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接點 115"/>
          <p:cNvCxnSpPr>
            <a:stCxn id="53" idx="2"/>
            <a:endCxn id="100" idx="0"/>
          </p:cNvCxnSpPr>
          <p:nvPr/>
        </p:nvCxnSpPr>
        <p:spPr>
          <a:xfrm flipH="1">
            <a:off x="8479619" y="4224402"/>
            <a:ext cx="183885" cy="1853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接點 117"/>
          <p:cNvCxnSpPr>
            <a:stCxn id="53" idx="2"/>
            <a:endCxn id="99" idx="0"/>
          </p:cNvCxnSpPr>
          <p:nvPr/>
        </p:nvCxnSpPr>
        <p:spPr>
          <a:xfrm>
            <a:off x="8663504" y="4224402"/>
            <a:ext cx="1710786" cy="179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接點 119"/>
          <p:cNvCxnSpPr>
            <a:stCxn id="53" idx="2"/>
            <a:endCxn id="98" idx="0"/>
          </p:cNvCxnSpPr>
          <p:nvPr/>
        </p:nvCxnSpPr>
        <p:spPr>
          <a:xfrm flipH="1">
            <a:off x="7000251" y="4224402"/>
            <a:ext cx="1663253" cy="167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摺角紙張 125"/>
          <p:cNvSpPr/>
          <p:nvPr/>
        </p:nvSpPr>
        <p:spPr>
          <a:xfrm rot="16200000">
            <a:off x="6798950" y="4760506"/>
            <a:ext cx="402601" cy="147887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DATA OBJECT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9215725" y="4805557"/>
            <a:ext cx="2317125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start_timestamp_hour</a:t>
            </a:r>
            <a:r>
              <a:rPr lang="en-US" altLang="zh-TW" sz="1600" dirty="0" smtClean="0">
                <a:solidFill>
                  <a:schemeClr val="tx1"/>
                </a:solidFill>
              </a:rPr>
              <a:t>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30" name="矩形 129"/>
          <p:cNvSpPr/>
          <p:nvPr/>
        </p:nvSpPr>
        <p:spPr>
          <a:xfrm>
            <a:off x="9215725" y="5186554"/>
            <a:ext cx="2317125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end_timestamp_hour</a:t>
            </a:r>
            <a:r>
              <a:rPr lang="en-US" altLang="zh-TW" sz="1600" dirty="0" smtClean="0">
                <a:solidFill>
                  <a:schemeClr val="tx1"/>
                </a:solidFill>
              </a:rPr>
              <a:t>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9972664" y="5558705"/>
            <a:ext cx="803241" cy="2730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FOR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9543782" y="5963005"/>
            <a:ext cx="1661003" cy="262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&lt;E-KEY name&gt;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33" name="摺角紙張 132"/>
          <p:cNvSpPr/>
          <p:nvPr/>
        </p:nvSpPr>
        <p:spPr>
          <a:xfrm rot="16200000">
            <a:off x="10172985" y="5818214"/>
            <a:ext cx="402601" cy="147887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SYM KEY</a:t>
            </a:r>
          </a:p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ENCRYPTED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135" name="直線接點 134"/>
          <p:cNvCxnSpPr>
            <a:stCxn id="99" idx="2"/>
            <a:endCxn id="128" idx="0"/>
          </p:cNvCxnSpPr>
          <p:nvPr/>
        </p:nvCxnSpPr>
        <p:spPr>
          <a:xfrm flipH="1">
            <a:off x="10374288" y="4676769"/>
            <a:ext cx="2" cy="12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接點 138"/>
          <p:cNvCxnSpPr>
            <a:stCxn id="128" idx="2"/>
            <a:endCxn id="130" idx="0"/>
          </p:cNvCxnSpPr>
          <p:nvPr/>
        </p:nvCxnSpPr>
        <p:spPr>
          <a:xfrm>
            <a:off x="10374288" y="5063134"/>
            <a:ext cx="0" cy="1234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接點 146"/>
          <p:cNvCxnSpPr>
            <a:stCxn id="131" idx="2"/>
            <a:endCxn id="132" idx="0"/>
          </p:cNvCxnSpPr>
          <p:nvPr/>
        </p:nvCxnSpPr>
        <p:spPr>
          <a:xfrm flipH="1">
            <a:off x="10374284" y="5831796"/>
            <a:ext cx="1" cy="131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接點 148"/>
          <p:cNvCxnSpPr>
            <a:stCxn id="130" idx="2"/>
            <a:endCxn id="131" idx="0"/>
          </p:cNvCxnSpPr>
          <p:nvPr/>
        </p:nvCxnSpPr>
        <p:spPr>
          <a:xfrm flipH="1">
            <a:off x="10374285" y="5444131"/>
            <a:ext cx="3" cy="1145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>
            <a:stCxn id="132" idx="2"/>
            <a:endCxn id="133" idx="3"/>
          </p:cNvCxnSpPr>
          <p:nvPr/>
        </p:nvCxnSpPr>
        <p:spPr>
          <a:xfrm>
            <a:off x="10374284" y="6225138"/>
            <a:ext cx="2" cy="1312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矩形 156"/>
          <p:cNvSpPr/>
          <p:nvPr/>
        </p:nvSpPr>
        <p:spPr>
          <a:xfrm>
            <a:off x="7828056" y="4824247"/>
            <a:ext cx="1310290" cy="2469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&lt;timestamp&gt;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90" name="矩形 189"/>
          <p:cNvSpPr/>
          <p:nvPr/>
        </p:nvSpPr>
        <p:spPr>
          <a:xfrm>
            <a:off x="7926864" y="5243841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&lt;version&gt;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91" name="摺角紙張 190"/>
          <p:cNvSpPr/>
          <p:nvPr/>
        </p:nvSpPr>
        <p:spPr>
          <a:xfrm rot="16200000">
            <a:off x="8298859" y="5203681"/>
            <a:ext cx="402601" cy="147887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DATA OBJECT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193" name="直線接點 192"/>
          <p:cNvCxnSpPr>
            <a:stCxn id="100" idx="2"/>
            <a:endCxn id="157" idx="0"/>
          </p:cNvCxnSpPr>
          <p:nvPr/>
        </p:nvCxnSpPr>
        <p:spPr>
          <a:xfrm>
            <a:off x="8479619" y="4682860"/>
            <a:ext cx="3582" cy="141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/>
          <p:cNvCxnSpPr>
            <a:stCxn id="157" idx="2"/>
            <a:endCxn id="190" idx="0"/>
          </p:cNvCxnSpPr>
          <p:nvPr/>
        </p:nvCxnSpPr>
        <p:spPr>
          <a:xfrm>
            <a:off x="8483201" y="5071198"/>
            <a:ext cx="8724" cy="172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/>
          <p:cNvCxnSpPr>
            <a:stCxn id="190" idx="2"/>
            <a:endCxn id="191" idx="3"/>
          </p:cNvCxnSpPr>
          <p:nvPr/>
        </p:nvCxnSpPr>
        <p:spPr>
          <a:xfrm>
            <a:off x="8491925" y="5501418"/>
            <a:ext cx="8235" cy="2403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>
            <a:stCxn id="98" idx="2"/>
            <a:endCxn id="102" idx="0"/>
          </p:cNvCxnSpPr>
          <p:nvPr/>
        </p:nvCxnSpPr>
        <p:spPr>
          <a:xfrm>
            <a:off x="7000251" y="4656992"/>
            <a:ext cx="0" cy="167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>
            <a:stCxn id="102" idx="2"/>
            <a:endCxn id="126" idx="3"/>
          </p:cNvCxnSpPr>
          <p:nvPr/>
        </p:nvCxnSpPr>
        <p:spPr>
          <a:xfrm>
            <a:off x="7000251" y="5067352"/>
            <a:ext cx="0" cy="2312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矩形 210"/>
          <p:cNvSpPr/>
          <p:nvPr/>
        </p:nvSpPr>
        <p:spPr>
          <a:xfrm>
            <a:off x="4508478" y="3124288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D</a:t>
            </a:r>
            <a:r>
              <a:rPr lang="en-US" altLang="zh-TW" sz="1600" dirty="0" smtClean="0">
                <a:solidFill>
                  <a:schemeClr val="tx1"/>
                </a:solidFill>
              </a:rPr>
              <a:t>-KEY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12" name="矩形 211"/>
          <p:cNvSpPr/>
          <p:nvPr/>
        </p:nvSpPr>
        <p:spPr>
          <a:xfrm>
            <a:off x="6005192" y="3128606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E-KEY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13" name="矩形 212"/>
          <p:cNvSpPr/>
          <p:nvPr/>
        </p:nvSpPr>
        <p:spPr>
          <a:xfrm>
            <a:off x="2343861" y="3124288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fitness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215" name="直線接點 214"/>
          <p:cNvCxnSpPr>
            <a:endCxn id="213" idx="0"/>
          </p:cNvCxnSpPr>
          <p:nvPr/>
        </p:nvCxnSpPr>
        <p:spPr>
          <a:xfrm flipH="1">
            <a:off x="2908922" y="3014995"/>
            <a:ext cx="861358" cy="1092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接點 216"/>
          <p:cNvCxnSpPr>
            <a:endCxn id="211" idx="0"/>
          </p:cNvCxnSpPr>
          <p:nvPr/>
        </p:nvCxnSpPr>
        <p:spPr>
          <a:xfrm>
            <a:off x="3972765" y="3025552"/>
            <a:ext cx="1100774" cy="987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直線接點 218"/>
          <p:cNvCxnSpPr>
            <a:endCxn id="212" idx="0"/>
          </p:cNvCxnSpPr>
          <p:nvPr/>
        </p:nvCxnSpPr>
        <p:spPr>
          <a:xfrm>
            <a:off x="4243411" y="2997798"/>
            <a:ext cx="2326842" cy="1308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矩形 225"/>
          <p:cNvSpPr/>
          <p:nvPr/>
        </p:nvSpPr>
        <p:spPr>
          <a:xfrm>
            <a:off x="3769893" y="3534323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D</a:t>
            </a:r>
            <a:r>
              <a:rPr lang="en-US" altLang="zh-TW" sz="1600" dirty="0" smtClean="0">
                <a:solidFill>
                  <a:schemeClr val="tx1"/>
                </a:solidFill>
              </a:rPr>
              <a:t>-KEY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27" name="矩形 226"/>
          <p:cNvSpPr/>
          <p:nvPr/>
        </p:nvSpPr>
        <p:spPr>
          <a:xfrm>
            <a:off x="5268320" y="3536659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E-KEY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29" name="矩形 228"/>
          <p:cNvSpPr/>
          <p:nvPr/>
        </p:nvSpPr>
        <p:spPr>
          <a:xfrm>
            <a:off x="3097709" y="3946693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D</a:t>
            </a:r>
            <a:r>
              <a:rPr lang="en-US" altLang="zh-TW" sz="1600" dirty="0" smtClean="0">
                <a:solidFill>
                  <a:schemeClr val="tx1"/>
                </a:solidFill>
              </a:rPr>
              <a:t>-KEY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30" name="矩形 229"/>
          <p:cNvSpPr/>
          <p:nvPr/>
        </p:nvSpPr>
        <p:spPr>
          <a:xfrm>
            <a:off x="4450072" y="3946694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E-KEY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232" name="直線接點 231"/>
          <p:cNvCxnSpPr>
            <a:stCxn id="213" idx="2"/>
            <a:endCxn id="226" idx="0"/>
          </p:cNvCxnSpPr>
          <p:nvPr/>
        </p:nvCxnSpPr>
        <p:spPr>
          <a:xfrm>
            <a:off x="2908922" y="3381865"/>
            <a:ext cx="1426032" cy="152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接點 233"/>
          <p:cNvCxnSpPr>
            <a:endCxn id="227" idx="0"/>
          </p:cNvCxnSpPr>
          <p:nvPr/>
        </p:nvCxnSpPr>
        <p:spPr>
          <a:xfrm>
            <a:off x="3473982" y="3380645"/>
            <a:ext cx="2359399" cy="156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矩形 234"/>
          <p:cNvSpPr/>
          <p:nvPr/>
        </p:nvSpPr>
        <p:spPr>
          <a:xfrm>
            <a:off x="1376418" y="3554317"/>
            <a:ext cx="1661003" cy="262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err="1" smtClean="0">
                <a:solidFill>
                  <a:schemeClr val="tx1"/>
                </a:solidFill>
              </a:rPr>
              <a:t>Physical_activity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237" name="直線接點 236"/>
          <p:cNvCxnSpPr>
            <a:endCxn id="235" idx="0"/>
          </p:cNvCxnSpPr>
          <p:nvPr/>
        </p:nvCxnSpPr>
        <p:spPr>
          <a:xfrm flipH="1">
            <a:off x="2206920" y="3380645"/>
            <a:ext cx="352144" cy="173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矩形 237"/>
          <p:cNvSpPr/>
          <p:nvPr/>
        </p:nvSpPr>
        <p:spPr>
          <a:xfrm>
            <a:off x="871884" y="3973143"/>
            <a:ext cx="1661003" cy="262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err="1">
                <a:solidFill>
                  <a:schemeClr val="tx1"/>
                </a:solidFill>
              </a:rPr>
              <a:t>t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ime_location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243" name="直線接點 242"/>
          <p:cNvCxnSpPr>
            <a:endCxn id="230" idx="0"/>
          </p:cNvCxnSpPr>
          <p:nvPr/>
        </p:nvCxnSpPr>
        <p:spPr>
          <a:xfrm>
            <a:off x="3037421" y="3802565"/>
            <a:ext cx="1977712" cy="144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接點 245"/>
          <p:cNvCxnSpPr>
            <a:endCxn id="229" idx="0"/>
          </p:cNvCxnSpPr>
          <p:nvPr/>
        </p:nvCxnSpPr>
        <p:spPr>
          <a:xfrm>
            <a:off x="2559064" y="3808847"/>
            <a:ext cx="1103706" cy="137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接點 247"/>
          <p:cNvCxnSpPr>
            <a:stCxn id="235" idx="2"/>
            <a:endCxn id="238" idx="0"/>
          </p:cNvCxnSpPr>
          <p:nvPr/>
        </p:nvCxnSpPr>
        <p:spPr>
          <a:xfrm flipH="1">
            <a:off x="1702386" y="3816450"/>
            <a:ext cx="504534" cy="156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矩形 248"/>
          <p:cNvSpPr/>
          <p:nvPr/>
        </p:nvSpPr>
        <p:spPr>
          <a:xfrm>
            <a:off x="656634" y="4391657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D</a:t>
            </a:r>
            <a:r>
              <a:rPr lang="en-US" altLang="zh-TW" sz="1600" dirty="0" smtClean="0">
                <a:solidFill>
                  <a:schemeClr val="tx1"/>
                </a:solidFill>
              </a:rPr>
              <a:t>-KEY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50" name="矩形 249"/>
          <p:cNvSpPr/>
          <p:nvPr/>
        </p:nvSpPr>
        <p:spPr>
          <a:xfrm>
            <a:off x="3166828" y="4385470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E-KEY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51" name="矩形 250"/>
          <p:cNvSpPr/>
          <p:nvPr/>
        </p:nvSpPr>
        <p:spPr>
          <a:xfrm>
            <a:off x="2573327" y="4824247"/>
            <a:ext cx="2317125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start_timestamp_hour</a:t>
            </a:r>
            <a:r>
              <a:rPr lang="en-US" altLang="zh-TW" sz="1600" dirty="0" smtClean="0">
                <a:solidFill>
                  <a:schemeClr val="tx1"/>
                </a:solidFill>
              </a:rPr>
              <a:t>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52" name="矩形 251"/>
          <p:cNvSpPr/>
          <p:nvPr/>
        </p:nvSpPr>
        <p:spPr>
          <a:xfrm>
            <a:off x="63130" y="4782123"/>
            <a:ext cx="2317125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start_timestamp_hour</a:t>
            </a:r>
            <a:r>
              <a:rPr lang="en-US" altLang="zh-TW" sz="1600" dirty="0" smtClean="0">
                <a:solidFill>
                  <a:schemeClr val="tx1"/>
                </a:solidFill>
              </a:rPr>
              <a:t>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53" name="矩形 252"/>
          <p:cNvSpPr/>
          <p:nvPr/>
        </p:nvSpPr>
        <p:spPr>
          <a:xfrm>
            <a:off x="2575341" y="5263023"/>
            <a:ext cx="2317125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end_timestamp_hour</a:t>
            </a:r>
            <a:r>
              <a:rPr lang="en-US" altLang="zh-TW" sz="1600" dirty="0" smtClean="0">
                <a:solidFill>
                  <a:schemeClr val="tx1"/>
                </a:solidFill>
              </a:rPr>
              <a:t>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54" name="矩形 253"/>
          <p:cNvSpPr/>
          <p:nvPr/>
        </p:nvSpPr>
        <p:spPr>
          <a:xfrm>
            <a:off x="61073" y="5191345"/>
            <a:ext cx="2317125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end_timestamp_hour</a:t>
            </a:r>
            <a:r>
              <a:rPr lang="en-US" altLang="zh-TW" sz="1600" dirty="0" smtClean="0">
                <a:solidFill>
                  <a:schemeClr val="tx1"/>
                </a:solidFill>
              </a:rPr>
              <a:t>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258" name="直線接點 257"/>
          <p:cNvCxnSpPr>
            <a:stCxn id="238" idx="2"/>
            <a:endCxn id="249" idx="0"/>
          </p:cNvCxnSpPr>
          <p:nvPr/>
        </p:nvCxnSpPr>
        <p:spPr>
          <a:xfrm flipH="1">
            <a:off x="1221695" y="4235276"/>
            <a:ext cx="480691" cy="156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直線接點 259"/>
          <p:cNvCxnSpPr>
            <a:endCxn id="250" idx="0"/>
          </p:cNvCxnSpPr>
          <p:nvPr/>
        </p:nvCxnSpPr>
        <p:spPr>
          <a:xfrm>
            <a:off x="2080009" y="4224402"/>
            <a:ext cx="1651880" cy="1610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直線接點 261"/>
          <p:cNvCxnSpPr>
            <a:stCxn id="249" idx="2"/>
            <a:endCxn id="252" idx="0"/>
          </p:cNvCxnSpPr>
          <p:nvPr/>
        </p:nvCxnSpPr>
        <p:spPr>
          <a:xfrm flipH="1">
            <a:off x="1221693" y="4649234"/>
            <a:ext cx="2" cy="132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接點 265"/>
          <p:cNvCxnSpPr>
            <a:stCxn id="251" idx="2"/>
            <a:endCxn id="253" idx="0"/>
          </p:cNvCxnSpPr>
          <p:nvPr/>
        </p:nvCxnSpPr>
        <p:spPr>
          <a:xfrm>
            <a:off x="3731890" y="5081824"/>
            <a:ext cx="2014" cy="181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線接點 267"/>
          <p:cNvCxnSpPr>
            <a:stCxn id="252" idx="2"/>
            <a:endCxn id="254" idx="0"/>
          </p:cNvCxnSpPr>
          <p:nvPr/>
        </p:nvCxnSpPr>
        <p:spPr>
          <a:xfrm flipH="1">
            <a:off x="1219636" y="5039700"/>
            <a:ext cx="2057" cy="1516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矩形 274"/>
          <p:cNvSpPr/>
          <p:nvPr/>
        </p:nvSpPr>
        <p:spPr>
          <a:xfrm>
            <a:off x="820069" y="5569299"/>
            <a:ext cx="803241" cy="2730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FOR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76" name="矩形 275"/>
          <p:cNvSpPr/>
          <p:nvPr/>
        </p:nvSpPr>
        <p:spPr>
          <a:xfrm>
            <a:off x="391189" y="5963004"/>
            <a:ext cx="1661003" cy="262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&lt;consumer-id&gt;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77" name="摺角紙張 276"/>
          <p:cNvSpPr/>
          <p:nvPr/>
        </p:nvSpPr>
        <p:spPr>
          <a:xfrm rot="16200000">
            <a:off x="1020392" y="5818213"/>
            <a:ext cx="402601" cy="147887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ENCRYPTED </a:t>
            </a:r>
          </a:p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PRIVATE KEY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278" name="直線接點 277"/>
          <p:cNvCxnSpPr>
            <a:stCxn id="275" idx="2"/>
            <a:endCxn id="276" idx="0"/>
          </p:cNvCxnSpPr>
          <p:nvPr/>
        </p:nvCxnSpPr>
        <p:spPr>
          <a:xfrm>
            <a:off x="1221690" y="5842390"/>
            <a:ext cx="1" cy="1206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接點 278"/>
          <p:cNvCxnSpPr>
            <a:stCxn id="276" idx="2"/>
            <a:endCxn id="277" idx="3"/>
          </p:cNvCxnSpPr>
          <p:nvPr/>
        </p:nvCxnSpPr>
        <p:spPr>
          <a:xfrm>
            <a:off x="1221691" y="6225137"/>
            <a:ext cx="2" cy="1312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摺角紙張 285"/>
          <p:cNvSpPr/>
          <p:nvPr/>
        </p:nvSpPr>
        <p:spPr>
          <a:xfrm rot="16200000">
            <a:off x="3530588" y="5219941"/>
            <a:ext cx="402601" cy="147887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PUBLIC KEY</a:t>
            </a:r>
          </a:p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DATA OBJECT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289" name="直線接點 288"/>
          <p:cNvCxnSpPr>
            <a:stCxn id="253" idx="2"/>
            <a:endCxn id="286" idx="3"/>
          </p:cNvCxnSpPr>
          <p:nvPr/>
        </p:nvCxnSpPr>
        <p:spPr>
          <a:xfrm flipH="1">
            <a:off x="3731889" y="5520600"/>
            <a:ext cx="2015" cy="237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直線接點 290"/>
          <p:cNvCxnSpPr>
            <a:stCxn id="254" idx="2"/>
            <a:endCxn id="275" idx="0"/>
          </p:cNvCxnSpPr>
          <p:nvPr/>
        </p:nvCxnSpPr>
        <p:spPr>
          <a:xfrm>
            <a:off x="1219636" y="5448922"/>
            <a:ext cx="2054" cy="1203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直線接點 296"/>
          <p:cNvCxnSpPr>
            <a:stCxn id="211" idx="2"/>
          </p:cNvCxnSpPr>
          <p:nvPr/>
        </p:nvCxnSpPr>
        <p:spPr>
          <a:xfrm flipH="1">
            <a:off x="5073538" y="3381865"/>
            <a:ext cx="1" cy="76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直線接點 299"/>
          <p:cNvCxnSpPr>
            <a:stCxn id="227" idx="2"/>
          </p:cNvCxnSpPr>
          <p:nvPr/>
        </p:nvCxnSpPr>
        <p:spPr>
          <a:xfrm flipH="1">
            <a:off x="5833380" y="3794236"/>
            <a:ext cx="1" cy="803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直線接點 302"/>
          <p:cNvCxnSpPr>
            <a:stCxn id="212" idx="2"/>
          </p:cNvCxnSpPr>
          <p:nvPr/>
        </p:nvCxnSpPr>
        <p:spPr>
          <a:xfrm flipH="1">
            <a:off x="6570252" y="3386183"/>
            <a:ext cx="1" cy="886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直線接點 305"/>
          <p:cNvCxnSpPr>
            <a:stCxn id="230" idx="2"/>
          </p:cNvCxnSpPr>
          <p:nvPr/>
        </p:nvCxnSpPr>
        <p:spPr>
          <a:xfrm flipH="1">
            <a:off x="5008726" y="4204271"/>
            <a:ext cx="6407" cy="887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直線接點 307"/>
          <p:cNvCxnSpPr>
            <a:stCxn id="229" idx="2"/>
          </p:cNvCxnSpPr>
          <p:nvPr/>
        </p:nvCxnSpPr>
        <p:spPr>
          <a:xfrm flipH="1">
            <a:off x="3661100" y="4204270"/>
            <a:ext cx="1670" cy="7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直線接點 309"/>
          <p:cNvCxnSpPr>
            <a:stCxn id="226" idx="2"/>
          </p:cNvCxnSpPr>
          <p:nvPr/>
        </p:nvCxnSpPr>
        <p:spPr>
          <a:xfrm flipH="1">
            <a:off x="4334613" y="3791900"/>
            <a:ext cx="341" cy="1026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直線接點 312"/>
          <p:cNvCxnSpPr>
            <a:stCxn id="250" idx="2"/>
            <a:endCxn id="251" idx="0"/>
          </p:cNvCxnSpPr>
          <p:nvPr/>
        </p:nvCxnSpPr>
        <p:spPr>
          <a:xfrm>
            <a:off x="3731889" y="4643047"/>
            <a:ext cx="1" cy="181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直線接點 318"/>
          <p:cNvCxnSpPr>
            <a:stCxn id="16" idx="2"/>
            <a:endCxn id="17" idx="0"/>
          </p:cNvCxnSpPr>
          <p:nvPr/>
        </p:nvCxnSpPr>
        <p:spPr>
          <a:xfrm>
            <a:off x="5293293" y="2165404"/>
            <a:ext cx="0" cy="181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直線接點 320"/>
          <p:cNvCxnSpPr>
            <a:stCxn id="14" idx="2"/>
            <a:endCxn id="16" idx="0"/>
          </p:cNvCxnSpPr>
          <p:nvPr/>
        </p:nvCxnSpPr>
        <p:spPr>
          <a:xfrm>
            <a:off x="5293292" y="1712975"/>
            <a:ext cx="1" cy="194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直線接點 322"/>
          <p:cNvCxnSpPr>
            <a:stCxn id="11" idx="2"/>
            <a:endCxn id="14" idx="0"/>
          </p:cNvCxnSpPr>
          <p:nvPr/>
        </p:nvCxnSpPr>
        <p:spPr>
          <a:xfrm flipH="1">
            <a:off x="5293292" y="1259326"/>
            <a:ext cx="1" cy="196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矩形 326"/>
          <p:cNvSpPr/>
          <p:nvPr/>
        </p:nvSpPr>
        <p:spPr>
          <a:xfrm>
            <a:off x="6333647" y="1458529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&lt;version&gt;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328" name="直線接點 327"/>
          <p:cNvCxnSpPr>
            <a:stCxn id="13" idx="2"/>
            <a:endCxn id="327" idx="0"/>
          </p:cNvCxnSpPr>
          <p:nvPr/>
        </p:nvCxnSpPr>
        <p:spPr>
          <a:xfrm>
            <a:off x="6898708" y="1259326"/>
            <a:ext cx="0" cy="199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矩形 328"/>
          <p:cNvSpPr/>
          <p:nvPr/>
        </p:nvSpPr>
        <p:spPr>
          <a:xfrm>
            <a:off x="8388776" y="1458529"/>
            <a:ext cx="1130121" cy="2575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>
                <a:solidFill>
                  <a:schemeClr val="tx1"/>
                </a:solidFill>
              </a:rPr>
              <a:t>&lt;version&gt;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330" name="直線接點 329"/>
          <p:cNvCxnSpPr>
            <a:stCxn id="12" idx="2"/>
            <a:endCxn id="329" idx="0"/>
          </p:cNvCxnSpPr>
          <p:nvPr/>
        </p:nvCxnSpPr>
        <p:spPr>
          <a:xfrm>
            <a:off x="8944110" y="1259997"/>
            <a:ext cx="9727" cy="1985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直線接點 336"/>
          <p:cNvCxnSpPr/>
          <p:nvPr/>
        </p:nvCxnSpPr>
        <p:spPr>
          <a:xfrm flipH="1">
            <a:off x="11134654" y="4233287"/>
            <a:ext cx="1" cy="886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文字方塊 337"/>
          <p:cNvSpPr txBox="1"/>
          <p:nvPr/>
        </p:nvSpPr>
        <p:spPr>
          <a:xfrm>
            <a:off x="10959077" y="423328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39" name="文字方塊 338"/>
          <p:cNvSpPr txBox="1"/>
          <p:nvPr/>
        </p:nvSpPr>
        <p:spPr>
          <a:xfrm>
            <a:off x="6398664" y="332972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40" name="文字方塊 339"/>
          <p:cNvSpPr txBox="1"/>
          <p:nvPr/>
        </p:nvSpPr>
        <p:spPr>
          <a:xfrm>
            <a:off x="5661828" y="373841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41" name="文字方塊 340"/>
          <p:cNvSpPr txBox="1"/>
          <p:nvPr/>
        </p:nvSpPr>
        <p:spPr>
          <a:xfrm>
            <a:off x="4846705" y="416373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42" name="文字方塊 341"/>
          <p:cNvSpPr txBox="1"/>
          <p:nvPr/>
        </p:nvSpPr>
        <p:spPr>
          <a:xfrm>
            <a:off x="4916918" y="331215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43" name="文字方塊 342"/>
          <p:cNvSpPr txBox="1"/>
          <p:nvPr/>
        </p:nvSpPr>
        <p:spPr>
          <a:xfrm>
            <a:off x="3497393" y="408364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45" name="文字方塊 344"/>
          <p:cNvSpPr txBox="1"/>
          <p:nvPr/>
        </p:nvSpPr>
        <p:spPr>
          <a:xfrm>
            <a:off x="4174548" y="374893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46" name="橢圓 345"/>
          <p:cNvSpPr/>
          <p:nvPr/>
        </p:nvSpPr>
        <p:spPr>
          <a:xfrm rot="3953219">
            <a:off x="1869842" y="1274773"/>
            <a:ext cx="3154571" cy="682463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>
              <a:solidFill>
                <a:srgbClr val="0070C0"/>
              </a:solidFill>
            </a:endParaRPr>
          </a:p>
        </p:txBody>
      </p:sp>
      <p:sp>
        <p:nvSpPr>
          <p:cNvPr id="347" name="橢圓 346"/>
          <p:cNvSpPr/>
          <p:nvPr/>
        </p:nvSpPr>
        <p:spPr>
          <a:xfrm>
            <a:off x="9282857" y="4394793"/>
            <a:ext cx="2249993" cy="236415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``	</a:t>
            </a:r>
            <a:endParaRPr lang="zh-TW" altLang="en-US" dirty="0"/>
          </a:p>
        </p:txBody>
      </p:sp>
      <p:sp>
        <p:nvSpPr>
          <p:cNvPr id="348" name="文字方塊 347"/>
          <p:cNvSpPr txBox="1"/>
          <p:nvPr/>
        </p:nvSpPr>
        <p:spPr>
          <a:xfrm>
            <a:off x="3725730" y="6293346"/>
            <a:ext cx="1971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0070C0"/>
                </a:solidFill>
              </a:rPr>
              <a:t>Access control</a:t>
            </a:r>
            <a:endParaRPr lang="zh-TW" altLang="en-US" sz="2400" dirty="0">
              <a:solidFill>
                <a:srgbClr val="0070C0"/>
              </a:solidFill>
            </a:endParaRPr>
          </a:p>
        </p:txBody>
      </p:sp>
      <p:cxnSp>
        <p:nvCxnSpPr>
          <p:cNvPr id="354" name="直線單箭頭接點 353"/>
          <p:cNvCxnSpPr>
            <a:endCxn id="348" idx="1"/>
          </p:cNvCxnSpPr>
          <p:nvPr/>
        </p:nvCxnSpPr>
        <p:spPr>
          <a:xfrm>
            <a:off x="3298480" y="6412726"/>
            <a:ext cx="427250" cy="11145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直線單箭頭接點 354"/>
          <p:cNvCxnSpPr>
            <a:stCxn id="347" idx="3"/>
            <a:endCxn id="348" idx="3"/>
          </p:cNvCxnSpPr>
          <p:nvPr/>
        </p:nvCxnSpPr>
        <p:spPr>
          <a:xfrm flipH="1">
            <a:off x="5696975" y="6412726"/>
            <a:ext cx="3915386" cy="11145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橢圓 367"/>
          <p:cNvSpPr/>
          <p:nvPr/>
        </p:nvSpPr>
        <p:spPr>
          <a:xfrm rot="3420474">
            <a:off x="8227178" y="2517118"/>
            <a:ext cx="1430877" cy="210008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``	</a:t>
            </a:r>
            <a:endParaRPr lang="zh-TW" altLang="en-US" dirty="0"/>
          </a:p>
        </p:txBody>
      </p:sp>
      <p:sp>
        <p:nvSpPr>
          <p:cNvPr id="369" name="文字方塊 368"/>
          <p:cNvSpPr txBox="1"/>
          <p:nvPr/>
        </p:nvSpPr>
        <p:spPr>
          <a:xfrm>
            <a:off x="10407853" y="2809027"/>
            <a:ext cx="1391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00B050"/>
                </a:solidFill>
              </a:rPr>
              <a:t>Data type</a:t>
            </a:r>
            <a:endParaRPr lang="zh-TW" altLang="en-US" sz="2400" dirty="0">
              <a:solidFill>
                <a:srgbClr val="00B050"/>
              </a:solidFill>
            </a:endParaRPr>
          </a:p>
        </p:txBody>
      </p:sp>
      <p:sp>
        <p:nvSpPr>
          <p:cNvPr id="370" name="橢圓 369"/>
          <p:cNvSpPr/>
          <p:nvPr/>
        </p:nvSpPr>
        <p:spPr>
          <a:xfrm rot="5400000">
            <a:off x="7514689" y="-1796518"/>
            <a:ext cx="443811" cy="4952626"/>
          </a:xfrm>
          <a:prstGeom prst="ellipse">
            <a:avLst/>
          </a:prstGeom>
          <a:noFill/>
          <a:ln w="38100">
            <a:solidFill>
              <a:srgbClr val="A66B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``	</a:t>
            </a:r>
            <a:endParaRPr lang="zh-TW" altLang="en-US" dirty="0"/>
          </a:p>
        </p:txBody>
      </p:sp>
      <p:sp>
        <p:nvSpPr>
          <p:cNvPr id="371" name="文字方塊 370"/>
          <p:cNvSpPr txBox="1"/>
          <p:nvPr/>
        </p:nvSpPr>
        <p:spPr>
          <a:xfrm>
            <a:off x="7926864" y="58827"/>
            <a:ext cx="4372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A66BD3"/>
                </a:solidFill>
              </a:rPr>
              <a:t>User and component  identifiers</a:t>
            </a:r>
            <a:endParaRPr lang="en-US" altLang="zh-TW" sz="2400" dirty="0">
              <a:solidFill>
                <a:srgbClr val="A66BD3"/>
              </a:solidFill>
            </a:endParaRPr>
          </a:p>
        </p:txBody>
      </p:sp>
      <p:sp>
        <p:nvSpPr>
          <p:cNvPr id="372" name="橢圓 371"/>
          <p:cNvSpPr/>
          <p:nvPr/>
        </p:nvSpPr>
        <p:spPr>
          <a:xfrm>
            <a:off x="4605933" y="953127"/>
            <a:ext cx="1354109" cy="872861"/>
          </a:xfrm>
          <a:prstGeom prst="ellipse">
            <a:avLst/>
          </a:prstGeom>
          <a:noFill/>
          <a:ln w="381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``	</a:t>
            </a:r>
            <a:endParaRPr lang="zh-TW" altLang="en-US" dirty="0"/>
          </a:p>
        </p:txBody>
      </p:sp>
      <p:sp>
        <p:nvSpPr>
          <p:cNvPr id="373" name="文字方塊 372"/>
          <p:cNvSpPr txBox="1"/>
          <p:nvPr/>
        </p:nvSpPr>
        <p:spPr>
          <a:xfrm>
            <a:off x="1166697" y="1906609"/>
            <a:ext cx="2534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CC3300"/>
                </a:solidFill>
              </a:rPr>
              <a:t>Health data source</a:t>
            </a:r>
            <a:endParaRPr lang="zh-TW" altLang="en-US" sz="2400" dirty="0">
              <a:solidFill>
                <a:srgbClr val="CC3300"/>
              </a:solidFill>
            </a:endParaRPr>
          </a:p>
        </p:txBody>
      </p:sp>
      <p:cxnSp>
        <p:nvCxnSpPr>
          <p:cNvPr id="374" name="直線單箭頭接點 373"/>
          <p:cNvCxnSpPr>
            <a:endCxn id="369" idx="1"/>
          </p:cNvCxnSpPr>
          <p:nvPr/>
        </p:nvCxnSpPr>
        <p:spPr>
          <a:xfrm flipV="1">
            <a:off x="9867453" y="3039860"/>
            <a:ext cx="540400" cy="6897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肘形接點 379"/>
          <p:cNvCxnSpPr>
            <a:stCxn id="370" idx="0"/>
          </p:cNvCxnSpPr>
          <p:nvPr/>
        </p:nvCxnSpPr>
        <p:spPr>
          <a:xfrm flipV="1">
            <a:off x="10212908" y="468541"/>
            <a:ext cx="1140892" cy="211254"/>
          </a:xfrm>
          <a:prstGeom prst="bentConnector3">
            <a:avLst>
              <a:gd name="adj1" fmla="val 99922"/>
            </a:avLst>
          </a:prstGeom>
          <a:ln w="28575">
            <a:solidFill>
              <a:srgbClr val="A66BD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直線單箭頭接點 385"/>
          <p:cNvCxnSpPr>
            <a:stCxn id="372" idx="2"/>
            <a:endCxn id="373" idx="3"/>
          </p:cNvCxnSpPr>
          <p:nvPr/>
        </p:nvCxnSpPr>
        <p:spPr>
          <a:xfrm flipH="1">
            <a:off x="3701430" y="1389558"/>
            <a:ext cx="904503" cy="747884"/>
          </a:xfrm>
          <a:prstGeom prst="straightConnector1">
            <a:avLst/>
          </a:prstGeom>
          <a:ln w="28575">
            <a:solidFill>
              <a:srgbClr val="CC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" name="橢圓 388"/>
          <p:cNvSpPr/>
          <p:nvPr/>
        </p:nvSpPr>
        <p:spPr>
          <a:xfrm>
            <a:off x="6197765" y="4332355"/>
            <a:ext cx="2991220" cy="19002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``	</a:t>
            </a:r>
            <a:endParaRPr lang="zh-TW" altLang="en-US" dirty="0"/>
          </a:p>
        </p:txBody>
      </p:sp>
      <p:sp>
        <p:nvSpPr>
          <p:cNvPr id="390" name="文字方塊 389"/>
          <p:cNvSpPr txBox="1"/>
          <p:nvPr/>
        </p:nvSpPr>
        <p:spPr>
          <a:xfrm>
            <a:off x="4926234" y="5543877"/>
            <a:ext cx="1575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Raw data</a:t>
            </a:r>
          </a:p>
          <a:p>
            <a:r>
              <a:rPr lang="en-US" altLang="zh-TW" sz="2400" dirty="0" smtClean="0">
                <a:solidFill>
                  <a:srgbClr val="FF0000"/>
                </a:solidFill>
              </a:rPr>
              <a:t>&amp; Catalogs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cxnSp>
        <p:nvCxnSpPr>
          <p:cNvPr id="394" name="直線單箭頭接點 393"/>
          <p:cNvCxnSpPr/>
          <p:nvPr/>
        </p:nvCxnSpPr>
        <p:spPr>
          <a:xfrm flipH="1">
            <a:off x="6381181" y="6126180"/>
            <a:ext cx="619069" cy="9069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直線單箭頭接點 397"/>
          <p:cNvCxnSpPr>
            <a:stCxn id="6" idx="1"/>
          </p:cNvCxnSpPr>
          <p:nvPr/>
        </p:nvCxnSpPr>
        <p:spPr>
          <a:xfrm flipH="1">
            <a:off x="2792815" y="224405"/>
            <a:ext cx="2349075" cy="168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文字方塊 401"/>
          <p:cNvSpPr txBox="1"/>
          <p:nvPr/>
        </p:nvSpPr>
        <p:spPr>
          <a:xfrm>
            <a:off x="1860749" y="-3776"/>
            <a:ext cx="896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Prefix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6564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Management</a:t>
            </a:r>
            <a:endParaRPr lang="en-US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" r="2279"/>
          <a:stretch/>
        </p:blipFill>
        <p:spPr>
          <a:xfrm>
            <a:off x="249290" y="1523144"/>
            <a:ext cx="11693420" cy="398747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75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Transport Protocol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78375"/>
          </a:xfrm>
        </p:spPr>
        <p:txBody>
          <a:bodyPr/>
          <a:lstStyle/>
          <a:p>
            <a:r>
              <a:rPr lang="en-US" altLang="zh-TW" dirty="0" smtClean="0"/>
              <a:t>Time-location data packet name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pPr lvl="1"/>
            <a:r>
              <a:rPr lang="en-US" altLang="zh-TW" dirty="0" smtClean="0"/>
              <a:t>Fetched data on particular second</a:t>
            </a:r>
          </a:p>
          <a:p>
            <a:pPr marL="457200" lvl="1" indent="0">
              <a:buNone/>
            </a:pPr>
            <a:endParaRPr lang="en-US" altLang="zh-TW" dirty="0"/>
          </a:p>
          <a:p>
            <a:r>
              <a:rPr lang="en-US" altLang="zh-TW" dirty="0" smtClean="0"/>
              <a:t>Catalog – manifest-style object produced at know intervals</a:t>
            </a:r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lvl="1"/>
            <a:r>
              <a:rPr lang="en-US" altLang="zh-TW" dirty="0" smtClean="0"/>
              <a:t>Fetched packetize data based on hourly basis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18" b="7518"/>
          <a:stretch/>
        </p:blipFill>
        <p:spPr>
          <a:xfrm>
            <a:off x="948710" y="2211517"/>
            <a:ext cx="9383434" cy="850232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13"/>
          <a:stretch/>
        </p:blipFill>
        <p:spPr>
          <a:xfrm>
            <a:off x="1123686" y="4432810"/>
            <a:ext cx="9383434" cy="1080921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12C28-0DC3-45CE-8111-27C99F9270D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87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6412</TotalTime>
  <Words>520</Words>
  <Application>Microsoft Office PowerPoint</Application>
  <PresentationFormat>寬螢幕</PresentationFormat>
  <Paragraphs>180</Paragraphs>
  <Slides>13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宋体</vt:lpstr>
      <vt:lpstr>新細明體</vt:lpstr>
      <vt:lpstr>Arial</vt:lpstr>
      <vt:lpstr>Calibri</vt:lpstr>
      <vt:lpstr>Calibri Light</vt:lpstr>
      <vt:lpstr>Office 佈景主題</vt:lpstr>
      <vt:lpstr>Sharing mHealth Data via Named Data Networking</vt:lpstr>
      <vt:lpstr>Outline</vt:lpstr>
      <vt:lpstr>Motivation</vt:lpstr>
      <vt:lpstr>NDNFit Components</vt:lpstr>
      <vt:lpstr>NDNFit Architecture</vt:lpstr>
      <vt:lpstr>Namespace Design</vt:lpstr>
      <vt:lpstr>PowerPoint 簡報</vt:lpstr>
      <vt:lpstr>Trust Management</vt:lpstr>
      <vt:lpstr>Data Transport Protocol</vt:lpstr>
      <vt:lpstr>NDN Access Control </vt:lpstr>
      <vt:lpstr>Conclusion</vt:lpstr>
      <vt:lpstr>Reference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翁琇甄</dc:creator>
  <cp:lastModifiedBy>翁琇甄</cp:lastModifiedBy>
  <cp:revision>90</cp:revision>
  <dcterms:created xsi:type="dcterms:W3CDTF">2017-11-20T10:33:32Z</dcterms:created>
  <dcterms:modified xsi:type="dcterms:W3CDTF">2018-01-02T08:27:48Z</dcterms:modified>
</cp:coreProperties>
</file>