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8" r:id="rId6"/>
    <p:sldId id="260" r:id="rId7"/>
    <p:sldId id="269" r:id="rId8"/>
    <p:sldId id="270" r:id="rId9"/>
    <p:sldId id="261" r:id="rId10"/>
    <p:sldId id="262" r:id="rId11"/>
    <p:sldId id="263" r:id="rId12"/>
    <p:sldId id="264" r:id="rId13"/>
    <p:sldId id="265" r:id="rId14"/>
    <p:sldId id="271" r:id="rId15"/>
    <p:sldId id="272" r:id="rId16"/>
    <p:sldId id="273" r:id="rId17"/>
    <p:sldId id="266" r:id="rId18"/>
    <p:sldId id="267"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125" autoAdjust="0"/>
  </p:normalViewPr>
  <p:slideViewPr>
    <p:cSldViewPr snapToGrid="0">
      <p:cViewPr varScale="1">
        <p:scale>
          <a:sx n="66" d="100"/>
          <a:sy n="66" d="100"/>
        </p:scale>
        <p:origin x="6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BF41E7-3083-4253-9E1A-789150DF04CD}" type="datetimeFigureOut">
              <a:rPr lang="zh-TW" altLang="en-US" smtClean="0"/>
              <a:t>2018/1/9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09A28-67A4-4835-BC73-67B44EA22473}" type="slidenum">
              <a:rPr lang="zh-TW" altLang="en-US" smtClean="0"/>
              <a:t>‹#›</a:t>
            </a:fld>
            <a:endParaRPr lang="zh-TW" altLang="en-US"/>
          </a:p>
        </p:txBody>
      </p:sp>
    </p:spTree>
    <p:extLst>
      <p:ext uri="{BB962C8B-B14F-4D97-AF65-F5344CB8AC3E}">
        <p14:creationId xmlns:p14="http://schemas.microsoft.com/office/powerpoint/2010/main" val="2028427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STUDIES:</a:t>
            </a:r>
          </a:p>
          <a:p>
            <a:pPr marL="914400" lvl="1" indent="-457200">
              <a:buFont typeface="+mj-lt"/>
              <a:buAutoNum type="arabicPeriod"/>
            </a:pPr>
            <a:r>
              <a:rPr lang="en-US" altLang="zh-TW" dirty="0" smtClean="0"/>
              <a:t>Naming: The user’s content is accessed with the user’s name rather than a device name/address.</a:t>
            </a:r>
          </a:p>
          <a:p>
            <a:r>
              <a:rPr lang="en-US" altLang="zh-TW" dirty="0" smtClean="0"/>
              <a:t>EXERCISES of ICN:</a:t>
            </a:r>
          </a:p>
          <a:p>
            <a:pPr marL="914400" lvl="1" indent="-457200">
              <a:buFont typeface="+mj-lt"/>
              <a:buAutoNum type="arabicPeriod"/>
            </a:pPr>
            <a:r>
              <a:rPr lang="en-US" altLang="zh-TW" dirty="0" smtClean="0"/>
              <a:t>Network efficiency</a:t>
            </a:r>
          </a:p>
          <a:p>
            <a:pPr marL="914400" lvl="1" indent="-457200">
              <a:buFont typeface="+mj-lt"/>
              <a:buAutoNum type="arabicPeriod"/>
            </a:pPr>
            <a:r>
              <a:rPr lang="en-US" altLang="zh-TW" dirty="0" smtClean="0"/>
              <a:t>Multicast support</a:t>
            </a:r>
          </a:p>
          <a:p>
            <a:pPr marL="914400" lvl="1" indent="-457200">
              <a:buFont typeface="+mj-lt"/>
              <a:buAutoNum type="arabicPeriod"/>
            </a:pPr>
            <a:r>
              <a:rPr lang="en-US" altLang="zh-TW" dirty="0" smtClean="0"/>
              <a:t>Caching performance</a:t>
            </a:r>
          </a:p>
          <a:p>
            <a:pPr marL="914400" lvl="1" indent="-457200">
              <a:buFont typeface="+mj-lt"/>
              <a:buAutoNum type="arabicPeriod"/>
            </a:pPr>
            <a:r>
              <a:rPr lang="en-US" altLang="zh-TW" dirty="0" smtClean="0"/>
              <a:t>Reliance</a:t>
            </a:r>
          </a:p>
          <a:p>
            <a:pPr marL="0" lvl="0" indent="0">
              <a:buFont typeface="Arial" panose="020B0604020202020204" pitchFamily="34" charset="0"/>
              <a:buNone/>
            </a:pPr>
            <a:endParaRPr lang="en-US" altLang="zh-TW" dirty="0" smtClean="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5</a:t>
            </a:fld>
            <a:endParaRPr lang="zh-TW" altLang="en-US"/>
          </a:p>
        </p:txBody>
      </p:sp>
    </p:spTree>
    <p:extLst>
      <p:ext uri="{BB962C8B-B14F-4D97-AF65-F5344CB8AC3E}">
        <p14:creationId xmlns:p14="http://schemas.microsoft.com/office/powerpoint/2010/main" val="3536631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NOTE: Future ICN evaluations should employ standardized call arrival patterns, for example, following well-established methodologies from the </a:t>
            </a:r>
            <a:r>
              <a:rPr lang="en-US" altLang="zh-TW" dirty="0" err="1" smtClean="0"/>
              <a:t>QoS</a:t>
            </a:r>
            <a:r>
              <a:rPr lang="en-US" altLang="zh-TW" dirty="0" smtClean="0"/>
              <a:t> and </a:t>
            </a:r>
            <a:r>
              <a:rPr lang="en-US" altLang="zh-TW" dirty="0" err="1" smtClean="0"/>
              <a:t>QoE</a:t>
            </a:r>
            <a:r>
              <a:rPr lang="en-US" altLang="zh-TW" dirty="0" smtClean="0"/>
              <a:t> evaluation toolbox and would need to consider more comprehensive metrics.</a:t>
            </a:r>
          </a:p>
          <a:p>
            <a:endParaRPr lang="zh-TW" altLang="en-US" dirty="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6</a:t>
            </a:fld>
            <a:endParaRPr lang="zh-TW" altLang="en-US"/>
          </a:p>
        </p:txBody>
      </p:sp>
    </p:spTree>
    <p:extLst>
      <p:ext uri="{BB962C8B-B14F-4D97-AF65-F5344CB8AC3E}">
        <p14:creationId xmlns:p14="http://schemas.microsoft.com/office/powerpoint/2010/main" val="3239475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evaluating performance on a per-node and network-wide level.  The first metric that comes to mind is handover latency, and Network overhead</a:t>
            </a:r>
          </a:p>
          <a:p>
            <a:r>
              <a:rPr lang="en-US" altLang="zh-TW" dirty="0" smtClean="0"/>
              <a:t>ICN designs and evaluation studies should clearly identify the network overhead associated with handling mobility.  Alongside network overhead, deployment complexity should also be studied.</a:t>
            </a:r>
          </a:p>
          <a:p>
            <a:endParaRPr lang="en-US" altLang="zh-TW" dirty="0" smtClean="0"/>
          </a:p>
          <a:p>
            <a:r>
              <a:rPr lang="en-US" altLang="zh-TW" dirty="0" smtClean="0"/>
              <a:t>The benefits from capitalizing on the broadcast nature of wireless access technologies has yet to be explored to its full potential in the ICN literature, including quantifying possible gains in terms of energy efficiency</a:t>
            </a:r>
          </a:p>
          <a:p>
            <a:r>
              <a:rPr lang="en-US" altLang="zh-TW" dirty="0" smtClean="0"/>
              <a:t>Obviously, ICN architectures must avoid broadcast storms.</a:t>
            </a:r>
            <a:endParaRPr lang="zh-TW" altLang="en-US"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Cross-scenario: One would expect that mobile networking scenarios will be naturally coupled with those discussed in the previous sections, as more users access social-networking and multimedia applications through mobile devices.  Further, the constraints of real-time A/V applications create interesting challenges in handling mobility, particularly in terms of maintaining service continuity</a:t>
            </a:r>
            <a:endParaRPr lang="zh-TW" altLang="en-US"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the majority of scenarios discussed so far have related to the mobility of the information consumer, rather than the source.  We expect that in the coming period more papers will address this topic</a:t>
            </a:r>
          </a:p>
          <a:p>
            <a:endParaRPr lang="zh-TW" altLang="en-US" dirty="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9</a:t>
            </a:fld>
            <a:endParaRPr lang="zh-TW" altLang="en-US"/>
          </a:p>
        </p:txBody>
      </p:sp>
    </p:spTree>
    <p:extLst>
      <p:ext uri="{BB962C8B-B14F-4D97-AF65-F5344CB8AC3E}">
        <p14:creationId xmlns:p14="http://schemas.microsoft.com/office/powerpoint/2010/main" val="2195703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TYPES: </a:t>
            </a:r>
          </a:p>
          <a:p>
            <a:pPr lvl="1"/>
            <a:r>
              <a:rPr lang="en-US" altLang="zh-TW" dirty="0" smtClean="0"/>
              <a:t>Stored and streaming A/V distribution</a:t>
            </a:r>
          </a:p>
          <a:p>
            <a:pPr lvl="1"/>
            <a:r>
              <a:rPr lang="en-US" altLang="zh-TW" dirty="0" smtClean="0"/>
              <a:t>File distribution</a:t>
            </a:r>
          </a:p>
          <a:p>
            <a:pPr lvl="1"/>
            <a:r>
              <a:rPr lang="en-US" altLang="zh-TW" dirty="0" smtClean="0"/>
              <a:t>Mirroring and bulk transfers</a:t>
            </a:r>
          </a:p>
          <a:p>
            <a:pPr lvl="1"/>
            <a:r>
              <a:rPr lang="en-US" altLang="zh-TW" dirty="0" smtClean="0"/>
              <a:t>Versioned content services</a:t>
            </a:r>
          </a:p>
          <a:p>
            <a:pPr lvl="1"/>
            <a:r>
              <a:rPr lang="en-US" altLang="zh-TW" dirty="0" smtClean="0"/>
              <a:t>Traffic aggregation.</a:t>
            </a:r>
          </a:p>
          <a:p>
            <a:r>
              <a:rPr lang="en-US" altLang="zh-TW" dirty="0" smtClean="0"/>
              <a:t>For example, a video stream could be associated with different audio streams and subtitle sets, which can all be obtained from different sources. </a:t>
            </a:r>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authorization server to verify the user's status after the (encrypted) content has been obtained</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Content dissemination scenarios, in general, have a large overlap with those described in the previous sections</a:t>
            </a:r>
          </a:p>
          <a:p>
            <a:endParaRPr lang="zh-TW" altLang="en-US" dirty="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11</a:t>
            </a:fld>
            <a:endParaRPr lang="zh-TW" altLang="en-US"/>
          </a:p>
        </p:txBody>
      </p:sp>
    </p:spTree>
    <p:extLst>
      <p:ext uri="{BB962C8B-B14F-4D97-AF65-F5344CB8AC3E}">
        <p14:creationId xmlns:p14="http://schemas.microsoft.com/office/powerpoint/2010/main" val="3712266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dirty="0" smtClean="0"/>
              <a:t>Scalability: for a large number of vehicles</a:t>
            </a:r>
          </a:p>
          <a:p>
            <a:endParaRPr lang="zh-TW" altLang="en-US" dirty="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12</a:t>
            </a:fld>
            <a:endParaRPr lang="zh-TW" altLang="en-US"/>
          </a:p>
        </p:txBody>
      </p:sp>
    </p:spTree>
    <p:extLst>
      <p:ext uri="{BB962C8B-B14F-4D97-AF65-F5344CB8AC3E}">
        <p14:creationId xmlns:p14="http://schemas.microsoft.com/office/powerpoint/2010/main" val="2085617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In both cases, the latter is focused on, as it models far better the characteristics of the scenarios.</a:t>
            </a:r>
            <a:endParaRPr lang="zh-TW" altLang="en-US" dirty="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15</a:t>
            </a:fld>
            <a:endParaRPr lang="zh-TW" altLang="en-US"/>
          </a:p>
        </p:txBody>
      </p:sp>
    </p:spTree>
    <p:extLst>
      <p:ext uri="{BB962C8B-B14F-4D97-AF65-F5344CB8AC3E}">
        <p14:creationId xmlns:p14="http://schemas.microsoft.com/office/powerpoint/2010/main" val="131153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dirty="0" smtClean="0"/>
              <a:t>Although hierarchical and self-certifying naming schemes ensure reliable and secure content naming and retrieval, these may pose stringent requirements, which can be too demanding for low-powered nodes, such as sensors.</a:t>
            </a:r>
          </a:p>
          <a:p>
            <a:endParaRPr lang="en-US" altLang="zh-TW" dirty="0" smtClean="0"/>
          </a:p>
          <a:p>
            <a:r>
              <a:rPr lang="en-US" altLang="zh-TW" dirty="0" smtClean="0"/>
              <a:t>efficient naming</a:t>
            </a:r>
          </a:p>
          <a:p>
            <a:r>
              <a:rPr lang="en-US" altLang="zh-TW" dirty="0" smtClean="0"/>
              <a:t>Transportation -&gt; data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dirty="0" smtClean="0"/>
              <a:t>Caching of time-restricted data</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dirty="0" err="1" smtClean="0"/>
              <a:t>IoT</a:t>
            </a:r>
            <a:r>
              <a:rPr lang="en-US" altLang="zh-TW" dirty="0" smtClean="0"/>
              <a:t> exposes ICN concepts to a stringent set of requirements that are exacerbated by the quantity of nodes, as well as by the type and volume of information that must be handled.</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28409A28-67A4-4835-BC73-67B44EA22473}" type="slidenum">
              <a:rPr lang="zh-TW" altLang="en-US" smtClean="0"/>
              <a:t>17</a:t>
            </a:fld>
            <a:endParaRPr lang="zh-TW" altLang="en-US"/>
          </a:p>
        </p:txBody>
      </p:sp>
    </p:spTree>
    <p:extLst>
      <p:ext uri="{BB962C8B-B14F-4D97-AF65-F5344CB8AC3E}">
        <p14:creationId xmlns:p14="http://schemas.microsoft.com/office/powerpoint/2010/main" val="3251545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890FF79-A27A-45C9-A450-6F144F17C95D}" type="datetime1">
              <a:rPr lang="zh-TW" altLang="en-US" smtClean="0"/>
              <a:t>2018/1/9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171865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A4C4C70-C7E6-460F-B60C-E42ECA39AA0F}" type="datetime1">
              <a:rPr lang="zh-TW" altLang="en-US" smtClean="0"/>
              <a:t>2018/1/9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397992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F7AB4DC-160D-4F54-ABFC-07CE1C555B16}" type="datetime1">
              <a:rPr lang="zh-TW" altLang="en-US" smtClean="0"/>
              <a:t>2018/1/9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163618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A2F2D6C-C4B8-4085-9BDE-EA328B271806}" type="datetime1">
              <a:rPr lang="zh-TW" altLang="en-US" smtClean="0"/>
              <a:t>2018/1/9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695665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F3E1B8B-011D-47E1-88C5-40AFFA83E35A}" type="datetime1">
              <a:rPr lang="zh-TW" altLang="en-US" smtClean="0"/>
              <a:t>2018/1/9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44841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DED9822-9DD0-42CC-9F6A-464053049A1A}" type="datetime1">
              <a:rPr lang="zh-TW" altLang="en-US" smtClean="0"/>
              <a:t>2018/1/9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2401679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2C193E7-C965-44A3-961C-0E4EE8B8AEF6}" type="datetime1">
              <a:rPr lang="zh-TW" altLang="en-US" smtClean="0"/>
              <a:t>2018/1/9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308467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72B645BF-87CB-472B-BA5D-6EB7FD60F201}" type="datetime1">
              <a:rPr lang="zh-TW" altLang="en-US" smtClean="0"/>
              <a:t>2018/1/9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4170171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D7514C5-C532-4B0E-8AFB-EA5D158948F2}" type="datetime1">
              <a:rPr lang="zh-TW" altLang="en-US" smtClean="0"/>
              <a:t>2018/1/9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56318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9510A67-F427-4312-BE33-8D09B5F5883E}" type="datetime1">
              <a:rPr lang="zh-TW" altLang="en-US" smtClean="0"/>
              <a:t>2018/1/9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242030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9E995C6-D88C-4B38-BAD9-F653433D8A05}" type="datetime1">
              <a:rPr lang="zh-TW" altLang="en-US" smtClean="0"/>
              <a:t>2018/1/9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4087446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7D8BCA-DD3F-4C6B-BAFE-EC4DFC859611}" type="datetime1">
              <a:rPr lang="zh-TW" altLang="en-US" smtClean="0"/>
              <a:t>2018/1/9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8062C-459A-4458-B4C4-C9CB4275EA14}" type="slidenum">
              <a:rPr lang="zh-TW" altLang="en-US" smtClean="0"/>
              <a:t>‹#›</a:t>
            </a:fld>
            <a:endParaRPr lang="zh-TW" altLang="en-US"/>
          </a:p>
        </p:txBody>
      </p:sp>
    </p:spTree>
    <p:extLst>
      <p:ext uri="{BB962C8B-B14F-4D97-AF65-F5344CB8AC3E}">
        <p14:creationId xmlns:p14="http://schemas.microsoft.com/office/powerpoint/2010/main" val="2620571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smtClean="0"/>
              <a:t>Information-Centric </a:t>
            </a:r>
            <a:r>
              <a:rPr lang="en-US" altLang="zh-TW" dirty="0"/>
              <a:t>Networking: Baseline Scenarios</a:t>
            </a:r>
            <a:endParaRPr lang="zh-TW" altLang="en-US" dirty="0"/>
          </a:p>
        </p:txBody>
      </p:sp>
      <p:sp>
        <p:nvSpPr>
          <p:cNvPr id="3" name="副標題 2"/>
          <p:cNvSpPr>
            <a:spLocks noGrp="1"/>
          </p:cNvSpPr>
          <p:nvPr>
            <p:ph type="subTitle" idx="1"/>
          </p:nvPr>
        </p:nvSpPr>
        <p:spPr/>
        <p:txBody>
          <a:bodyPr/>
          <a:lstStyle/>
          <a:p>
            <a:r>
              <a:rPr lang="en-US" altLang="zh-TW" dirty="0" smtClean="0"/>
              <a:t>RFC 7476</a:t>
            </a:r>
            <a:r>
              <a:rPr lang="en-US" altLang="zh-TW" dirty="0"/>
              <a:t>, Internet Research Task Force (IRTF</a:t>
            </a:r>
            <a:r>
              <a:rPr lang="en-US" altLang="zh-TW" dirty="0" smtClean="0"/>
              <a:t>), 2016</a:t>
            </a:r>
          </a:p>
          <a:p>
            <a:r>
              <a:rPr lang="en-US" altLang="zh-TW" dirty="0"/>
              <a:t>K. </a:t>
            </a:r>
            <a:r>
              <a:rPr lang="en-US" altLang="zh-TW" dirty="0" err="1"/>
              <a:t>Pentikousis</a:t>
            </a:r>
            <a:r>
              <a:rPr lang="en-US" altLang="zh-TW" dirty="0"/>
              <a:t>, B. </a:t>
            </a:r>
            <a:r>
              <a:rPr lang="en-US" altLang="zh-TW" dirty="0" err="1"/>
              <a:t>Ohlman</a:t>
            </a:r>
            <a:r>
              <a:rPr lang="en-US" altLang="zh-TW" dirty="0"/>
              <a:t>, D. </a:t>
            </a:r>
            <a:r>
              <a:rPr lang="en-US" altLang="zh-TW" dirty="0" err="1"/>
              <a:t>Corujo</a:t>
            </a:r>
            <a:r>
              <a:rPr lang="en-US" altLang="zh-TW" dirty="0"/>
              <a:t>, G. </a:t>
            </a:r>
            <a:r>
              <a:rPr lang="en-US" altLang="zh-TW" dirty="0" err="1"/>
              <a:t>Boggia</a:t>
            </a:r>
            <a:r>
              <a:rPr lang="en-US" altLang="zh-TW" dirty="0"/>
              <a:t>, G. Tyson, E. Davies, A. </a:t>
            </a:r>
            <a:r>
              <a:rPr lang="en-US" altLang="zh-TW" dirty="0" err="1"/>
              <a:t>Molinaro</a:t>
            </a:r>
            <a:r>
              <a:rPr lang="en-US" altLang="zh-TW" dirty="0"/>
              <a:t> and S. </a:t>
            </a:r>
            <a:r>
              <a:rPr lang="en-US" altLang="zh-TW" dirty="0" err="1"/>
              <a:t>Eum</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a:t>
            </a:fld>
            <a:endParaRPr lang="zh-TW" altLang="en-US"/>
          </a:p>
        </p:txBody>
      </p:sp>
    </p:spTree>
    <p:extLst>
      <p:ext uri="{BB962C8B-B14F-4D97-AF65-F5344CB8AC3E}">
        <p14:creationId xmlns:p14="http://schemas.microsoft.com/office/powerpoint/2010/main" val="1333692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4: Infrastructure Sharing</a:t>
            </a:r>
            <a:endParaRPr lang="zh-TW" altLang="en-US" dirty="0"/>
          </a:p>
        </p:txBody>
      </p:sp>
      <p:sp>
        <p:nvSpPr>
          <p:cNvPr id="3" name="內容版面配置區 2"/>
          <p:cNvSpPr>
            <a:spLocks noGrp="1"/>
          </p:cNvSpPr>
          <p:nvPr>
            <p:ph idx="1"/>
          </p:nvPr>
        </p:nvSpPr>
        <p:spPr/>
        <p:txBody>
          <a:bodyPr/>
          <a:lstStyle/>
          <a:p>
            <a:r>
              <a:rPr lang="en-US" altLang="zh-TW" dirty="0" smtClean="0"/>
              <a:t>Since the network of ICN secures the </a:t>
            </a:r>
            <a:r>
              <a:rPr lang="en-US" altLang="zh-TW" dirty="0"/>
              <a:t>information objects, </a:t>
            </a:r>
            <a:r>
              <a:rPr lang="en-US" altLang="zh-TW" dirty="0" smtClean="0"/>
              <a:t>all </a:t>
            </a:r>
            <a:r>
              <a:rPr lang="en-US" altLang="zh-TW" dirty="0"/>
              <a:t>devices with network access and storage capacity can contribute </a:t>
            </a:r>
            <a:r>
              <a:rPr lang="en-US" altLang="zh-TW" dirty="0" smtClean="0"/>
              <a:t>their resources.</a:t>
            </a:r>
          </a:p>
          <a:p>
            <a:endParaRPr lang="en-US" altLang="zh-TW" dirty="0" smtClean="0"/>
          </a:p>
          <a:p>
            <a:r>
              <a:rPr lang="en-US" altLang="zh-TW" dirty="0" smtClean="0"/>
              <a:t>CONSIDERATIONS:</a:t>
            </a:r>
            <a:endParaRPr lang="en-US" altLang="zh-TW" dirty="0"/>
          </a:p>
          <a:p>
            <a:pPr marL="914400" lvl="1" indent="-457200">
              <a:buFont typeface="+mj-lt"/>
              <a:buAutoNum type="arabicPeriod"/>
            </a:pPr>
            <a:r>
              <a:rPr lang="en-US" altLang="zh-TW" dirty="0" smtClean="0"/>
              <a:t>User </a:t>
            </a:r>
            <a:r>
              <a:rPr lang="en-US" altLang="zh-TW" dirty="0"/>
              <a:t>content </a:t>
            </a:r>
            <a:r>
              <a:rPr lang="en-US" altLang="zh-TW" dirty="0" smtClean="0"/>
              <a:t>consistency</a:t>
            </a:r>
          </a:p>
          <a:p>
            <a:pPr marL="914400" lvl="1" indent="-457200">
              <a:buFont typeface="+mj-lt"/>
              <a:buAutoNum type="arabicPeriod"/>
            </a:pPr>
            <a:r>
              <a:rPr lang="en-US" altLang="zh-TW" dirty="0" smtClean="0"/>
              <a:t>Resources availability</a:t>
            </a:r>
          </a:p>
          <a:p>
            <a:pPr marL="914400" lvl="1" indent="-457200">
              <a:buFont typeface="+mj-lt"/>
              <a:buAutoNum type="arabicPeriod"/>
            </a:pPr>
            <a:r>
              <a:rPr lang="en-US" altLang="zh-TW" dirty="0" smtClean="0"/>
              <a:t>Policy </a:t>
            </a:r>
            <a:r>
              <a:rPr lang="en-US" altLang="zh-TW" dirty="0"/>
              <a:t>and commercial considerations </a:t>
            </a:r>
            <a:endParaRPr lang="en-US" altLang="zh-TW" dirty="0" smtClean="0"/>
          </a:p>
          <a:p>
            <a:pPr marL="914400" lvl="1" indent="-457200">
              <a:buFont typeface="+mj-lt"/>
              <a:buAutoNum type="arabicPeriod"/>
            </a:pPr>
            <a:r>
              <a:rPr lang="en-US" altLang="zh-TW" dirty="0" smtClean="0"/>
              <a:t>Communication-computation-storage </a:t>
            </a:r>
            <a:r>
              <a:rPr lang="en-US" altLang="zh-TW" dirty="0"/>
              <a:t>tradeoffs</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10</a:t>
            </a:fld>
            <a:endParaRPr lang="zh-TW" altLang="en-US"/>
          </a:p>
        </p:txBody>
      </p:sp>
    </p:spTree>
    <p:extLst>
      <p:ext uri="{BB962C8B-B14F-4D97-AF65-F5344CB8AC3E}">
        <p14:creationId xmlns:p14="http://schemas.microsoft.com/office/powerpoint/2010/main" val="3022804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5: Content Dissemination</a:t>
            </a:r>
            <a:endParaRPr lang="zh-TW" altLang="en-US" dirty="0"/>
          </a:p>
        </p:txBody>
      </p:sp>
      <p:sp>
        <p:nvSpPr>
          <p:cNvPr id="3" name="內容版面配置區 2"/>
          <p:cNvSpPr>
            <a:spLocks noGrp="1"/>
          </p:cNvSpPr>
          <p:nvPr>
            <p:ph idx="1"/>
          </p:nvPr>
        </p:nvSpPr>
        <p:spPr/>
        <p:txBody>
          <a:bodyPr>
            <a:normAutofit/>
          </a:bodyPr>
          <a:lstStyle/>
          <a:p>
            <a:r>
              <a:rPr lang="en-US" altLang="zh-TW" dirty="0" smtClean="0"/>
              <a:t>Information </a:t>
            </a:r>
            <a:r>
              <a:rPr lang="en-US" altLang="zh-TW" dirty="0"/>
              <a:t>consumer </a:t>
            </a:r>
            <a:r>
              <a:rPr lang="en-US" altLang="zh-TW" dirty="0" smtClean="0"/>
              <a:t>issues </a:t>
            </a:r>
            <a:r>
              <a:rPr lang="en-US" altLang="zh-TW" dirty="0"/>
              <a:t>independent requests for </a:t>
            </a:r>
            <a:r>
              <a:rPr lang="en-US" altLang="zh-TW" dirty="0" smtClean="0"/>
              <a:t>content </a:t>
            </a:r>
            <a:r>
              <a:rPr lang="en-US" altLang="zh-TW" dirty="0"/>
              <a:t>based on information identifiers, and </a:t>
            </a:r>
            <a:r>
              <a:rPr lang="en-US" altLang="zh-TW" dirty="0" smtClean="0"/>
              <a:t>stitches the </a:t>
            </a:r>
            <a:r>
              <a:rPr lang="en-US" altLang="zh-TW" dirty="0"/>
              <a:t>pieces </a:t>
            </a:r>
            <a:r>
              <a:rPr lang="en-US" altLang="zh-TW" dirty="0" smtClean="0"/>
              <a:t>together </a:t>
            </a:r>
            <a:r>
              <a:rPr lang="en-US" altLang="zh-TW" dirty="0"/>
              <a:t>irrespective of "where" or "how" they were obtained</a:t>
            </a:r>
            <a:r>
              <a:rPr lang="en-US" altLang="zh-TW" dirty="0" smtClean="0"/>
              <a:t>.</a:t>
            </a:r>
          </a:p>
          <a:p>
            <a:r>
              <a:rPr lang="en-US" altLang="zh-TW" dirty="0" smtClean="0"/>
              <a:t>The information </a:t>
            </a:r>
            <a:r>
              <a:rPr lang="en-US" altLang="zh-TW" dirty="0"/>
              <a:t>dissemination in a VANET scenario revolves </a:t>
            </a:r>
            <a:r>
              <a:rPr lang="en-US" altLang="zh-TW" dirty="0" smtClean="0"/>
              <a:t>around </a:t>
            </a:r>
            <a:r>
              <a:rPr lang="en-US" altLang="zh-TW" dirty="0"/>
              <a:t>"where" and "</a:t>
            </a:r>
            <a:r>
              <a:rPr lang="en-US" altLang="zh-TW" dirty="0" smtClean="0"/>
              <a:t>when“.</a:t>
            </a:r>
          </a:p>
          <a:p>
            <a:r>
              <a:rPr lang="en-US" altLang="zh-TW" dirty="0" smtClean="0"/>
              <a:t>CONSIDERATIONS:</a:t>
            </a:r>
          </a:p>
          <a:p>
            <a:pPr marL="914400" lvl="1" indent="-457200">
              <a:buFont typeface="+mj-lt"/>
              <a:buAutoNum type="arabicPeriod"/>
            </a:pPr>
            <a:r>
              <a:rPr lang="en-US" altLang="zh-TW" dirty="0" smtClean="0"/>
              <a:t>Information </a:t>
            </a:r>
            <a:r>
              <a:rPr lang="en-US" altLang="zh-TW" dirty="0"/>
              <a:t>integrity </a:t>
            </a:r>
            <a:endParaRPr lang="en-US" altLang="zh-TW" dirty="0" smtClean="0"/>
          </a:p>
          <a:p>
            <a:pPr marL="914400" lvl="1" indent="-457200">
              <a:buFont typeface="+mj-lt"/>
              <a:buAutoNum type="arabicPeriod"/>
            </a:pPr>
            <a:r>
              <a:rPr lang="en-US" altLang="zh-TW" dirty="0" smtClean="0"/>
              <a:t>Filtering </a:t>
            </a:r>
          </a:p>
          <a:p>
            <a:pPr marL="914400" lvl="1" indent="-457200">
              <a:buFont typeface="+mj-lt"/>
              <a:buAutoNum type="arabicPeriod"/>
            </a:pPr>
            <a:r>
              <a:rPr lang="en-US" altLang="zh-TW" dirty="0" smtClean="0"/>
              <a:t>Access authorization</a:t>
            </a:r>
          </a:p>
          <a:p>
            <a:pPr marL="914400" lvl="1" indent="-457200">
              <a:buFont typeface="+mj-lt"/>
              <a:buAutoNum type="arabicPeriod"/>
            </a:pPr>
            <a:r>
              <a:rPr lang="en-US" altLang="zh-TW" dirty="0" smtClean="0"/>
              <a:t>Cross-scenarios</a:t>
            </a:r>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11</a:t>
            </a:fld>
            <a:endParaRPr lang="zh-TW" altLang="en-US"/>
          </a:p>
        </p:txBody>
      </p:sp>
    </p:spTree>
    <p:extLst>
      <p:ext uri="{BB962C8B-B14F-4D97-AF65-F5344CB8AC3E}">
        <p14:creationId xmlns:p14="http://schemas.microsoft.com/office/powerpoint/2010/main" val="2577779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6: Vehicular Networking</a:t>
            </a:r>
            <a:endParaRPr lang="zh-TW" altLang="en-US" dirty="0"/>
          </a:p>
        </p:txBody>
      </p:sp>
      <p:sp>
        <p:nvSpPr>
          <p:cNvPr id="3" name="內容版面配置區 2"/>
          <p:cNvSpPr>
            <a:spLocks noGrp="1"/>
          </p:cNvSpPr>
          <p:nvPr>
            <p:ph idx="1"/>
          </p:nvPr>
        </p:nvSpPr>
        <p:spPr/>
        <p:txBody>
          <a:bodyPr>
            <a:normAutofit/>
          </a:bodyPr>
          <a:lstStyle/>
          <a:p>
            <a:r>
              <a:rPr lang="en-US" altLang="zh-TW" dirty="0" smtClean="0"/>
              <a:t>BENEFITS: </a:t>
            </a:r>
          </a:p>
          <a:p>
            <a:pPr marL="914400" lvl="1" indent="-457200">
              <a:buFont typeface="+mj-lt"/>
              <a:buAutoNum type="arabicPeriod"/>
            </a:pPr>
            <a:r>
              <a:rPr lang="en-US" altLang="zh-TW" dirty="0" smtClean="0"/>
              <a:t>Content caching: It speeds up data retrieval with intermittent </a:t>
            </a:r>
            <a:r>
              <a:rPr lang="en-US" altLang="zh-TW" dirty="0"/>
              <a:t>on-the-road </a:t>
            </a:r>
            <a:r>
              <a:rPr lang="en-US" altLang="zh-TW" dirty="0" smtClean="0"/>
              <a:t>connectivity</a:t>
            </a:r>
          </a:p>
          <a:p>
            <a:pPr marL="914400" lvl="1" indent="-457200">
              <a:buFont typeface="+mj-lt"/>
              <a:buAutoNum type="arabicPeriod"/>
            </a:pPr>
            <a:r>
              <a:rPr lang="en-US" altLang="zh-TW" dirty="0" smtClean="0"/>
              <a:t>Asynchronous data exchange: A mobile node can serve as a link between disconnected areas.</a:t>
            </a:r>
          </a:p>
          <a:p>
            <a:r>
              <a:rPr lang="en-US" altLang="zh-TW" dirty="0" smtClean="0"/>
              <a:t>EXERCISES</a:t>
            </a:r>
            <a:r>
              <a:rPr lang="zh-TW" altLang="en-US" dirty="0" smtClean="0"/>
              <a:t> </a:t>
            </a:r>
            <a:r>
              <a:rPr lang="en-US" altLang="zh-TW" dirty="0" smtClean="0"/>
              <a:t>of ICN:</a:t>
            </a:r>
          </a:p>
          <a:p>
            <a:pPr marL="914400" lvl="1" indent="-457200">
              <a:buFont typeface="+mj-lt"/>
              <a:buAutoNum type="arabicPeriod"/>
            </a:pPr>
            <a:r>
              <a:rPr lang="en-US" altLang="zh-TW" dirty="0" smtClean="0"/>
              <a:t>Scalability</a:t>
            </a:r>
          </a:p>
          <a:p>
            <a:pPr marL="914400" lvl="1" indent="-457200">
              <a:buFont typeface="+mj-lt"/>
              <a:buAutoNum type="arabicPeriod"/>
            </a:pPr>
            <a:r>
              <a:rPr lang="en-US" altLang="zh-TW" dirty="0" smtClean="0"/>
              <a:t>Caching</a:t>
            </a:r>
          </a:p>
          <a:p>
            <a:pPr marL="914400" lvl="1" indent="-457200">
              <a:buFont typeface="+mj-lt"/>
              <a:buAutoNum type="arabicPeriod"/>
            </a:pPr>
            <a:r>
              <a:rPr lang="en-US" altLang="zh-TW" dirty="0" smtClean="0"/>
              <a:t>Content dissemination</a:t>
            </a:r>
          </a:p>
          <a:p>
            <a:pPr marL="914400" lvl="1" indent="-457200">
              <a:buFont typeface="+mj-lt"/>
              <a:buAutoNum type="arabicPeriod"/>
            </a:pPr>
            <a:r>
              <a:rPr lang="en-US" altLang="zh-TW" dirty="0" smtClean="0"/>
              <a:t>Mobility of consumer and producer</a:t>
            </a:r>
          </a:p>
          <a:p>
            <a:pPr marL="914400" lvl="1" indent="-457200">
              <a:buFont typeface="+mj-lt"/>
              <a:buAutoNum type="arabicPeriod"/>
            </a:pP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12</a:t>
            </a:fld>
            <a:endParaRPr lang="zh-TW" altLang="en-US"/>
          </a:p>
        </p:txBody>
      </p:sp>
    </p:spTree>
    <p:extLst>
      <p:ext uri="{BB962C8B-B14F-4D97-AF65-F5344CB8AC3E}">
        <p14:creationId xmlns:p14="http://schemas.microsoft.com/office/powerpoint/2010/main" val="3425086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Scenario 7: Delay- and Disruption-Tolerance</a:t>
            </a:r>
            <a:endParaRPr lang="zh-TW" altLang="en-US" dirty="0"/>
          </a:p>
        </p:txBody>
      </p:sp>
      <p:sp>
        <p:nvSpPr>
          <p:cNvPr id="3" name="內容版面配置區 2"/>
          <p:cNvSpPr>
            <a:spLocks noGrp="1"/>
          </p:cNvSpPr>
          <p:nvPr>
            <p:ph idx="1"/>
          </p:nvPr>
        </p:nvSpPr>
        <p:spPr/>
        <p:txBody>
          <a:bodyPr/>
          <a:lstStyle/>
          <a:p>
            <a:r>
              <a:rPr lang="en-US" altLang="zh-TW" dirty="0"/>
              <a:t>Delay- and Disruption-Tolerance </a:t>
            </a:r>
            <a:r>
              <a:rPr lang="en-US" altLang="zh-TW" dirty="0" smtClean="0"/>
              <a:t>Networking (DTN) is a set of protocols that act together to enable a standardized method of performing </a:t>
            </a:r>
            <a:r>
              <a:rPr lang="en-US" altLang="zh-TW" b="1" dirty="0" smtClean="0"/>
              <a:t>store-carry-and-forward </a:t>
            </a:r>
            <a:r>
              <a:rPr lang="en-US" altLang="zh-TW" dirty="0" smtClean="0"/>
              <a:t>communications.</a:t>
            </a:r>
          </a:p>
          <a:p>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13</a:t>
            </a:fld>
            <a:endParaRPr lang="zh-TW" altLang="en-US"/>
          </a:p>
        </p:txBody>
      </p:sp>
      <p:sp>
        <p:nvSpPr>
          <p:cNvPr id="5" name="橢圓 4"/>
          <p:cNvSpPr/>
          <p:nvPr/>
        </p:nvSpPr>
        <p:spPr>
          <a:xfrm>
            <a:off x="601432" y="359984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3200" dirty="0" smtClean="0"/>
              <a:t>A</a:t>
            </a:r>
            <a:endParaRPr lang="zh-TW" altLang="en-US" sz="3200" dirty="0"/>
          </a:p>
        </p:txBody>
      </p:sp>
      <p:sp>
        <p:nvSpPr>
          <p:cNvPr id="6" name="橢圓 5"/>
          <p:cNvSpPr/>
          <p:nvPr/>
        </p:nvSpPr>
        <p:spPr>
          <a:xfrm>
            <a:off x="4944832" y="5079504"/>
            <a:ext cx="914400"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TW" sz="3200" dirty="0" smtClean="0"/>
              <a:t>B</a:t>
            </a:r>
            <a:endParaRPr lang="zh-TW" altLang="en-US" sz="3200" dirty="0"/>
          </a:p>
        </p:txBody>
      </p:sp>
      <p:sp>
        <p:nvSpPr>
          <p:cNvPr id="7" name="橢圓 6"/>
          <p:cNvSpPr/>
          <p:nvPr/>
        </p:nvSpPr>
        <p:spPr>
          <a:xfrm>
            <a:off x="2089137" y="5079504"/>
            <a:ext cx="914400"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TW" sz="3200" dirty="0" smtClean="0"/>
              <a:t>B</a:t>
            </a:r>
            <a:endParaRPr lang="zh-TW" altLang="en-US" sz="3200" dirty="0"/>
          </a:p>
        </p:txBody>
      </p:sp>
      <p:sp>
        <p:nvSpPr>
          <p:cNvPr id="8" name="橢圓 7"/>
          <p:cNvSpPr/>
          <p:nvPr/>
        </p:nvSpPr>
        <p:spPr>
          <a:xfrm>
            <a:off x="10896600" y="5106813"/>
            <a:ext cx="914400" cy="9144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3200" dirty="0" smtClean="0"/>
              <a:t>D</a:t>
            </a:r>
            <a:endParaRPr lang="zh-TW" altLang="en-US" sz="3200" dirty="0"/>
          </a:p>
        </p:txBody>
      </p:sp>
      <p:sp>
        <p:nvSpPr>
          <p:cNvPr id="10" name="橢圓 9"/>
          <p:cNvSpPr/>
          <p:nvPr/>
        </p:nvSpPr>
        <p:spPr>
          <a:xfrm>
            <a:off x="6283948" y="3599848"/>
            <a:ext cx="914400" cy="88270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sz="3200" dirty="0" smtClean="0"/>
              <a:t>C</a:t>
            </a:r>
            <a:endParaRPr lang="zh-TW" altLang="en-US" sz="3200" dirty="0"/>
          </a:p>
        </p:txBody>
      </p:sp>
      <p:sp>
        <p:nvSpPr>
          <p:cNvPr id="11" name="橢圓 10"/>
          <p:cNvSpPr/>
          <p:nvPr/>
        </p:nvSpPr>
        <p:spPr>
          <a:xfrm>
            <a:off x="9035410" y="3584002"/>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sz="3200" dirty="0" smtClean="0"/>
              <a:t>C</a:t>
            </a:r>
            <a:endParaRPr lang="zh-TW" altLang="en-US" sz="3200" dirty="0"/>
          </a:p>
        </p:txBody>
      </p:sp>
      <p:sp>
        <p:nvSpPr>
          <p:cNvPr id="12" name="文字方塊 11"/>
          <p:cNvSpPr txBox="1"/>
          <p:nvPr/>
        </p:nvSpPr>
        <p:spPr>
          <a:xfrm>
            <a:off x="450635" y="4453855"/>
            <a:ext cx="1036181" cy="461665"/>
          </a:xfrm>
          <a:prstGeom prst="rect">
            <a:avLst/>
          </a:prstGeom>
          <a:noFill/>
        </p:spPr>
        <p:txBody>
          <a:bodyPr wrap="none" rtlCol="0">
            <a:spAutoFit/>
          </a:bodyPr>
          <a:lstStyle/>
          <a:p>
            <a:r>
              <a:rPr lang="en-US" altLang="zh-TW" sz="2400" dirty="0" smtClean="0"/>
              <a:t>Source</a:t>
            </a:r>
            <a:endParaRPr lang="zh-TW" altLang="en-US" sz="2400" dirty="0"/>
          </a:p>
        </p:txBody>
      </p:sp>
      <p:cxnSp>
        <p:nvCxnSpPr>
          <p:cNvPr id="14" name="直線單箭頭接點 13"/>
          <p:cNvCxnSpPr>
            <a:endCxn id="7" idx="1"/>
          </p:cNvCxnSpPr>
          <p:nvPr/>
        </p:nvCxnSpPr>
        <p:spPr>
          <a:xfrm>
            <a:off x="1269386" y="4254456"/>
            <a:ext cx="953662" cy="958959"/>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sp>
        <p:nvSpPr>
          <p:cNvPr id="15" name="文字方塊 14"/>
          <p:cNvSpPr txBox="1"/>
          <p:nvPr/>
        </p:nvSpPr>
        <p:spPr>
          <a:xfrm>
            <a:off x="2141023" y="4617839"/>
            <a:ext cx="861070" cy="461665"/>
          </a:xfrm>
          <a:prstGeom prst="rect">
            <a:avLst/>
          </a:prstGeom>
          <a:noFill/>
        </p:spPr>
        <p:txBody>
          <a:bodyPr wrap="none" rtlCol="0">
            <a:spAutoFit/>
          </a:bodyPr>
          <a:lstStyle/>
          <a:p>
            <a:r>
              <a:rPr lang="en-US" altLang="zh-TW" sz="2400" b="1" dirty="0" smtClean="0">
                <a:solidFill>
                  <a:srgbClr val="FF0000"/>
                </a:solidFill>
              </a:rPr>
              <a:t>Store</a:t>
            </a:r>
            <a:endParaRPr lang="zh-TW" altLang="en-US" sz="2400" b="1" dirty="0">
              <a:solidFill>
                <a:srgbClr val="FF0000"/>
              </a:solidFill>
            </a:endParaRPr>
          </a:p>
        </p:txBody>
      </p:sp>
      <p:cxnSp>
        <p:nvCxnSpPr>
          <p:cNvPr id="17" name="直線單箭頭接點 16"/>
          <p:cNvCxnSpPr>
            <a:stCxn id="7" idx="6"/>
            <a:endCxn id="6" idx="2"/>
          </p:cNvCxnSpPr>
          <p:nvPr/>
        </p:nvCxnSpPr>
        <p:spPr>
          <a:xfrm>
            <a:off x="3003537" y="5536704"/>
            <a:ext cx="1941295" cy="0"/>
          </a:xfrm>
          <a:prstGeom prst="straightConnector1">
            <a:avLst/>
          </a:prstGeom>
          <a:ln w="57150">
            <a:prstDash val="dash"/>
            <a:tailEnd type="triangle"/>
          </a:ln>
        </p:spPr>
        <p:style>
          <a:lnRef idx="3">
            <a:schemeClr val="accent2"/>
          </a:lnRef>
          <a:fillRef idx="0">
            <a:schemeClr val="accent2"/>
          </a:fillRef>
          <a:effectRef idx="2">
            <a:schemeClr val="accent2"/>
          </a:effectRef>
          <a:fontRef idx="minor">
            <a:schemeClr val="tx1"/>
          </a:fontRef>
        </p:style>
      </p:cxnSp>
      <p:sp>
        <p:nvSpPr>
          <p:cNvPr id="20" name="文字方塊 19"/>
          <p:cNvSpPr txBox="1"/>
          <p:nvPr/>
        </p:nvSpPr>
        <p:spPr>
          <a:xfrm>
            <a:off x="3485094" y="5536704"/>
            <a:ext cx="865686" cy="461665"/>
          </a:xfrm>
          <a:prstGeom prst="rect">
            <a:avLst/>
          </a:prstGeom>
          <a:noFill/>
        </p:spPr>
        <p:txBody>
          <a:bodyPr wrap="none" rtlCol="0">
            <a:spAutoFit/>
          </a:bodyPr>
          <a:lstStyle/>
          <a:p>
            <a:r>
              <a:rPr lang="en-US" altLang="zh-TW" sz="2400" b="1" dirty="0" smtClean="0">
                <a:solidFill>
                  <a:srgbClr val="FF0000"/>
                </a:solidFill>
              </a:rPr>
              <a:t>Carry</a:t>
            </a:r>
            <a:endParaRPr lang="zh-TW" altLang="en-US" sz="2400" b="1" dirty="0">
              <a:solidFill>
                <a:srgbClr val="FF0000"/>
              </a:solidFill>
            </a:endParaRPr>
          </a:p>
        </p:txBody>
      </p:sp>
      <p:cxnSp>
        <p:nvCxnSpPr>
          <p:cNvPr id="21" name="直線單箭頭接點 20"/>
          <p:cNvCxnSpPr>
            <a:stCxn id="6" idx="7"/>
            <a:endCxn id="10" idx="3"/>
          </p:cNvCxnSpPr>
          <p:nvPr/>
        </p:nvCxnSpPr>
        <p:spPr>
          <a:xfrm flipV="1">
            <a:off x="5725321" y="4353286"/>
            <a:ext cx="692538" cy="860129"/>
          </a:xfrm>
          <a:prstGeom prst="straightConnector1">
            <a:avLst/>
          </a:prstGeom>
          <a:ln w="57150">
            <a:prstDash val="solid"/>
            <a:tailEnd type="triangle"/>
          </a:ln>
        </p:spPr>
        <p:style>
          <a:lnRef idx="3">
            <a:schemeClr val="accent2"/>
          </a:lnRef>
          <a:fillRef idx="0">
            <a:schemeClr val="accent2"/>
          </a:fillRef>
          <a:effectRef idx="2">
            <a:schemeClr val="accent2"/>
          </a:effectRef>
          <a:fontRef idx="minor">
            <a:schemeClr val="tx1"/>
          </a:fontRef>
        </p:style>
      </p:cxnSp>
      <p:sp>
        <p:nvSpPr>
          <p:cNvPr id="26" name="文字方塊 25"/>
          <p:cNvSpPr txBox="1"/>
          <p:nvPr/>
        </p:nvSpPr>
        <p:spPr>
          <a:xfrm>
            <a:off x="4880275" y="4379394"/>
            <a:ext cx="1246367" cy="461665"/>
          </a:xfrm>
          <a:prstGeom prst="rect">
            <a:avLst/>
          </a:prstGeom>
          <a:noFill/>
        </p:spPr>
        <p:txBody>
          <a:bodyPr wrap="none" rtlCol="0">
            <a:spAutoFit/>
          </a:bodyPr>
          <a:lstStyle/>
          <a:p>
            <a:r>
              <a:rPr lang="en-US" altLang="zh-TW" sz="2400" b="1" dirty="0" smtClean="0">
                <a:solidFill>
                  <a:srgbClr val="FF0000"/>
                </a:solidFill>
              </a:rPr>
              <a:t>Forward</a:t>
            </a:r>
            <a:endParaRPr lang="zh-TW" altLang="en-US" sz="2400" b="1" dirty="0">
              <a:solidFill>
                <a:srgbClr val="FF0000"/>
              </a:solidFill>
            </a:endParaRPr>
          </a:p>
        </p:txBody>
      </p:sp>
      <p:sp>
        <p:nvSpPr>
          <p:cNvPr id="27" name="文字方塊 26"/>
          <p:cNvSpPr txBox="1"/>
          <p:nvPr/>
        </p:nvSpPr>
        <p:spPr>
          <a:xfrm>
            <a:off x="6283948" y="3189628"/>
            <a:ext cx="861070" cy="461665"/>
          </a:xfrm>
          <a:prstGeom prst="rect">
            <a:avLst/>
          </a:prstGeom>
          <a:noFill/>
        </p:spPr>
        <p:txBody>
          <a:bodyPr wrap="none" rtlCol="0">
            <a:spAutoFit/>
          </a:bodyPr>
          <a:lstStyle/>
          <a:p>
            <a:r>
              <a:rPr lang="en-US" altLang="zh-TW" sz="2400" b="1" dirty="0" smtClean="0">
                <a:solidFill>
                  <a:schemeClr val="accent6">
                    <a:lumMod val="75000"/>
                  </a:schemeClr>
                </a:solidFill>
              </a:rPr>
              <a:t>Store</a:t>
            </a:r>
            <a:endParaRPr lang="zh-TW" altLang="en-US" sz="2400" b="1" dirty="0">
              <a:solidFill>
                <a:schemeClr val="accent6">
                  <a:lumMod val="75000"/>
                </a:schemeClr>
              </a:solidFill>
            </a:endParaRPr>
          </a:p>
        </p:txBody>
      </p:sp>
      <p:sp>
        <p:nvSpPr>
          <p:cNvPr id="28" name="文字方塊 27"/>
          <p:cNvSpPr txBox="1"/>
          <p:nvPr/>
        </p:nvSpPr>
        <p:spPr>
          <a:xfrm>
            <a:off x="7631805" y="3579537"/>
            <a:ext cx="865686" cy="461665"/>
          </a:xfrm>
          <a:prstGeom prst="rect">
            <a:avLst/>
          </a:prstGeom>
          <a:noFill/>
        </p:spPr>
        <p:txBody>
          <a:bodyPr wrap="none" rtlCol="0">
            <a:spAutoFit/>
          </a:bodyPr>
          <a:lstStyle/>
          <a:p>
            <a:r>
              <a:rPr lang="en-US" altLang="zh-TW" sz="2400" b="1" dirty="0" smtClean="0">
                <a:solidFill>
                  <a:schemeClr val="accent6">
                    <a:lumMod val="75000"/>
                  </a:schemeClr>
                </a:solidFill>
              </a:rPr>
              <a:t>Carry</a:t>
            </a:r>
            <a:endParaRPr lang="zh-TW" altLang="en-US" sz="2400" b="1" dirty="0">
              <a:solidFill>
                <a:schemeClr val="accent6">
                  <a:lumMod val="75000"/>
                </a:schemeClr>
              </a:solidFill>
            </a:endParaRPr>
          </a:p>
        </p:txBody>
      </p:sp>
      <p:cxnSp>
        <p:nvCxnSpPr>
          <p:cNvPr id="29" name="直線單箭頭接點 28"/>
          <p:cNvCxnSpPr>
            <a:stCxn id="10" idx="6"/>
            <a:endCxn id="11" idx="2"/>
          </p:cNvCxnSpPr>
          <p:nvPr/>
        </p:nvCxnSpPr>
        <p:spPr>
          <a:xfrm>
            <a:off x="7198348" y="4041202"/>
            <a:ext cx="1837062" cy="0"/>
          </a:xfrm>
          <a:prstGeom prst="straightConnector1">
            <a:avLst/>
          </a:prstGeom>
          <a:ln w="57150">
            <a:prstDash val="dash"/>
            <a:tailEnd type="triangle"/>
          </a:ln>
        </p:spPr>
        <p:style>
          <a:lnRef idx="3">
            <a:schemeClr val="accent6"/>
          </a:lnRef>
          <a:fillRef idx="0">
            <a:schemeClr val="accent6"/>
          </a:fillRef>
          <a:effectRef idx="2">
            <a:schemeClr val="accent6"/>
          </a:effectRef>
          <a:fontRef idx="minor">
            <a:schemeClr val="tx1"/>
          </a:fontRef>
        </p:style>
      </p:cxnSp>
      <p:cxnSp>
        <p:nvCxnSpPr>
          <p:cNvPr id="36" name="直線單箭頭接點 35"/>
          <p:cNvCxnSpPr>
            <a:stCxn id="11" idx="5"/>
            <a:endCxn id="8" idx="1"/>
          </p:cNvCxnSpPr>
          <p:nvPr/>
        </p:nvCxnSpPr>
        <p:spPr>
          <a:xfrm>
            <a:off x="9815899" y="4364491"/>
            <a:ext cx="1214612" cy="876233"/>
          </a:xfrm>
          <a:prstGeom prst="straightConnector1">
            <a:avLst/>
          </a:prstGeom>
          <a:ln w="57150">
            <a:prstDash val="solid"/>
            <a:tailEnd type="triangle"/>
          </a:ln>
        </p:spPr>
        <p:style>
          <a:lnRef idx="3">
            <a:schemeClr val="accent6"/>
          </a:lnRef>
          <a:fillRef idx="0">
            <a:schemeClr val="accent6"/>
          </a:fillRef>
          <a:effectRef idx="2">
            <a:schemeClr val="accent6"/>
          </a:effectRef>
          <a:fontRef idx="minor">
            <a:schemeClr val="tx1"/>
          </a:fontRef>
        </p:style>
      </p:cxnSp>
      <p:sp>
        <p:nvSpPr>
          <p:cNvPr id="40" name="文字方塊 39"/>
          <p:cNvSpPr txBox="1"/>
          <p:nvPr/>
        </p:nvSpPr>
        <p:spPr>
          <a:xfrm>
            <a:off x="9289920" y="4725348"/>
            <a:ext cx="1246367" cy="461665"/>
          </a:xfrm>
          <a:prstGeom prst="rect">
            <a:avLst/>
          </a:prstGeom>
          <a:noFill/>
        </p:spPr>
        <p:txBody>
          <a:bodyPr wrap="none" rtlCol="0">
            <a:spAutoFit/>
          </a:bodyPr>
          <a:lstStyle/>
          <a:p>
            <a:r>
              <a:rPr lang="en-US" altLang="zh-TW" sz="2400" b="1" dirty="0" smtClean="0">
                <a:solidFill>
                  <a:schemeClr val="accent6">
                    <a:lumMod val="75000"/>
                  </a:schemeClr>
                </a:solidFill>
              </a:rPr>
              <a:t>Forward</a:t>
            </a:r>
            <a:endParaRPr lang="zh-TW" altLang="en-US" sz="2400" b="1" dirty="0">
              <a:solidFill>
                <a:schemeClr val="accent6">
                  <a:lumMod val="75000"/>
                </a:schemeClr>
              </a:solidFill>
            </a:endParaRPr>
          </a:p>
        </p:txBody>
      </p:sp>
    </p:spTree>
    <p:extLst>
      <p:ext uri="{BB962C8B-B14F-4D97-AF65-F5344CB8AC3E}">
        <p14:creationId xmlns:p14="http://schemas.microsoft.com/office/powerpoint/2010/main" val="864100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1353800" cy="1325563"/>
          </a:xfrm>
        </p:spPr>
        <p:txBody>
          <a:bodyPr/>
          <a:lstStyle/>
          <a:p>
            <a:r>
              <a:rPr lang="en-US" altLang="zh-TW" dirty="0"/>
              <a:t>Scenario 7: Delay- and </a:t>
            </a:r>
            <a:r>
              <a:rPr lang="en-US" altLang="zh-TW" dirty="0" smtClean="0"/>
              <a:t>Disruption-Tolerance </a:t>
            </a:r>
            <a:r>
              <a:rPr lang="en-US" altLang="zh-TW" sz="3600" dirty="0" smtClean="0"/>
              <a:t>(cont.)</a:t>
            </a:r>
            <a:endParaRPr lang="zh-TW" altLang="en-US" sz="3600" dirty="0"/>
          </a:p>
        </p:txBody>
      </p:sp>
      <p:sp>
        <p:nvSpPr>
          <p:cNvPr id="3" name="內容版面配置區 2"/>
          <p:cNvSpPr>
            <a:spLocks noGrp="1"/>
          </p:cNvSpPr>
          <p:nvPr>
            <p:ph idx="1"/>
          </p:nvPr>
        </p:nvSpPr>
        <p:spPr/>
        <p:txBody>
          <a:bodyPr/>
          <a:lstStyle/>
          <a:p>
            <a:r>
              <a:rPr lang="en-US" altLang="zh-TW" dirty="0"/>
              <a:t>BENEFITS:</a:t>
            </a:r>
            <a:r>
              <a:rPr lang="zh-TW" altLang="en-US" dirty="0"/>
              <a:t> </a:t>
            </a:r>
            <a:endParaRPr lang="en-US" altLang="zh-TW" dirty="0" smtClean="0"/>
          </a:p>
          <a:p>
            <a:pPr marL="914400" lvl="1" indent="-457200">
              <a:buFont typeface="+mj-lt"/>
              <a:buAutoNum type="arabicPeriod"/>
            </a:pPr>
            <a:r>
              <a:rPr lang="en-US" altLang="zh-TW" dirty="0" smtClean="0"/>
              <a:t>Caching(store)</a:t>
            </a:r>
          </a:p>
          <a:p>
            <a:pPr marL="914400" lvl="1" indent="-457200">
              <a:buFont typeface="+mj-lt"/>
              <a:buAutoNum type="arabicPeriod"/>
            </a:pPr>
            <a:r>
              <a:rPr lang="en-US" altLang="zh-TW" dirty="0"/>
              <a:t>L</a:t>
            </a:r>
            <a:r>
              <a:rPr lang="en-US" altLang="zh-TW" dirty="0" smtClean="0"/>
              <a:t>ate </a:t>
            </a:r>
            <a:r>
              <a:rPr lang="en-US" altLang="zh-TW" dirty="0"/>
              <a:t>binding of names to </a:t>
            </a:r>
            <a:r>
              <a:rPr lang="en-US" altLang="zh-TW" dirty="0" smtClean="0"/>
              <a:t>locations</a:t>
            </a:r>
          </a:p>
          <a:p>
            <a:pPr marL="914400" lvl="1" indent="-457200">
              <a:buFont typeface="+mj-lt"/>
              <a:buAutoNum type="arabicPeriod"/>
            </a:pPr>
            <a:r>
              <a:rPr lang="en-US" altLang="zh-TW" dirty="0" smtClean="0"/>
              <a:t>Long-lived data</a:t>
            </a:r>
          </a:p>
          <a:p>
            <a:r>
              <a:rPr lang="en-US" altLang="zh-TW" dirty="0" smtClean="0"/>
              <a:t>EVALUATION:</a:t>
            </a:r>
          </a:p>
          <a:p>
            <a:pPr lvl="1"/>
            <a:r>
              <a:rPr lang="en-US" altLang="zh-TW" dirty="0" smtClean="0"/>
              <a:t>Two scenarios: (1) Opportunistic </a:t>
            </a:r>
            <a:r>
              <a:rPr lang="en-US" altLang="zh-TW" dirty="0"/>
              <a:t>Content </a:t>
            </a:r>
            <a:r>
              <a:rPr lang="en-US" altLang="zh-TW" dirty="0" smtClean="0"/>
              <a:t>Sharing (2) Emergency </a:t>
            </a:r>
            <a:r>
              <a:rPr lang="en-US" altLang="zh-TW" dirty="0"/>
              <a:t>Support and Disaster </a:t>
            </a:r>
            <a:r>
              <a:rPr lang="en-US" altLang="zh-TW" dirty="0" smtClean="0"/>
              <a:t>Recovery</a:t>
            </a:r>
          </a:p>
          <a:p>
            <a:pPr lvl="1"/>
            <a:r>
              <a:rPr lang="en-US" altLang="zh-TW" dirty="0" smtClean="0"/>
              <a:t>Input: (1) Environment (2) Workload</a:t>
            </a:r>
            <a:endParaRPr lang="en-US" altLang="zh-TW" dirty="0"/>
          </a:p>
          <a:p>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14</a:t>
            </a:fld>
            <a:endParaRPr lang="zh-TW" altLang="en-US"/>
          </a:p>
        </p:txBody>
      </p:sp>
    </p:spTree>
    <p:extLst>
      <p:ext uri="{BB962C8B-B14F-4D97-AF65-F5344CB8AC3E}">
        <p14:creationId xmlns:p14="http://schemas.microsoft.com/office/powerpoint/2010/main" val="2729023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1353800" cy="1325563"/>
          </a:xfrm>
        </p:spPr>
        <p:txBody>
          <a:bodyPr/>
          <a:lstStyle/>
          <a:p>
            <a:r>
              <a:rPr lang="en-US" altLang="zh-TW" dirty="0"/>
              <a:t>Scenario 7: Delay- and Disruption-Tolerance </a:t>
            </a:r>
            <a:r>
              <a:rPr lang="en-US" altLang="zh-TW" sz="3600" dirty="0"/>
              <a:t>(cont.)</a:t>
            </a:r>
            <a:endParaRPr lang="zh-TW" altLang="en-US" dirty="0"/>
          </a:p>
        </p:txBody>
      </p:sp>
      <p:sp>
        <p:nvSpPr>
          <p:cNvPr id="3" name="內容版面配置區 2"/>
          <p:cNvSpPr>
            <a:spLocks noGrp="1"/>
          </p:cNvSpPr>
          <p:nvPr>
            <p:ph idx="1"/>
          </p:nvPr>
        </p:nvSpPr>
        <p:spPr/>
        <p:txBody>
          <a:bodyPr/>
          <a:lstStyle/>
          <a:p>
            <a:r>
              <a:rPr lang="en-US" altLang="zh-TW" dirty="0" smtClean="0"/>
              <a:t>ENVIRONMENT: The environment can be abstractly modeled by a time series of active connections between device pairs.</a:t>
            </a:r>
          </a:p>
          <a:p>
            <a:pPr marL="914400" lvl="1" indent="-457200">
              <a:buFont typeface="+mj-lt"/>
              <a:buAutoNum type="arabicPeriod"/>
            </a:pPr>
            <a:r>
              <a:rPr lang="en-US" altLang="zh-TW" dirty="0" smtClean="0"/>
              <a:t>Synthetic</a:t>
            </a:r>
            <a:r>
              <a:rPr lang="en-US" altLang="zh-TW" dirty="0"/>
              <a:t>: a (mathematical) model of user behavior</a:t>
            </a:r>
            <a:endParaRPr lang="en-US" altLang="zh-TW" dirty="0" smtClean="0"/>
          </a:p>
          <a:p>
            <a:pPr marL="914400" lvl="1" indent="-457200">
              <a:buFont typeface="+mj-lt"/>
              <a:buAutoNum type="arabicPeriod"/>
            </a:pPr>
            <a:r>
              <a:rPr lang="en-US" altLang="zh-TW" dirty="0" smtClean="0"/>
              <a:t>Trace-driven</a:t>
            </a:r>
            <a:r>
              <a:rPr lang="en-US" altLang="zh-TW" dirty="0"/>
              <a:t>:  the mobility of real </a:t>
            </a:r>
            <a:r>
              <a:rPr lang="en-US" altLang="zh-TW" dirty="0" smtClean="0"/>
              <a:t>users</a:t>
            </a:r>
          </a:p>
          <a:p>
            <a:pPr marL="457200" lvl="1" indent="0">
              <a:buNone/>
            </a:pPr>
            <a:endParaRPr lang="en-US" altLang="zh-TW" dirty="0" smtClean="0"/>
          </a:p>
          <a:p>
            <a:r>
              <a:rPr lang="en-US" altLang="zh-TW" dirty="0" smtClean="0"/>
              <a:t>WORKLOAD: It is </a:t>
            </a:r>
            <a:r>
              <a:rPr lang="en-US" altLang="zh-TW" dirty="0"/>
              <a:t>modeled much like the workload within the </a:t>
            </a:r>
            <a:r>
              <a:rPr lang="en-US" altLang="zh-TW" dirty="0" smtClean="0"/>
              <a:t>other </a:t>
            </a:r>
            <a:r>
              <a:rPr lang="en-US" altLang="zh-TW" dirty="0"/>
              <a:t>scenarios. </a:t>
            </a:r>
            <a:endParaRPr lang="en-US" altLang="zh-TW" dirty="0" smtClean="0"/>
          </a:p>
          <a:p>
            <a:pPr marL="914400" lvl="1" indent="-457200">
              <a:buFont typeface="+mj-lt"/>
              <a:buAutoNum type="arabicPeriod"/>
            </a:pPr>
            <a:r>
              <a:rPr lang="en-US" altLang="zh-TW" dirty="0"/>
              <a:t>statically at the beginning of the </a:t>
            </a:r>
            <a:r>
              <a:rPr lang="en-US" altLang="zh-TW" dirty="0" smtClean="0"/>
              <a:t>simulations</a:t>
            </a:r>
          </a:p>
          <a:p>
            <a:pPr marL="914400" lvl="1" indent="-457200">
              <a:buFont typeface="+mj-lt"/>
              <a:buAutoNum type="arabicPeriod"/>
            </a:pPr>
            <a:r>
              <a:rPr lang="en-US" altLang="zh-TW" dirty="0"/>
              <a:t>dynamically based on a model of user behavior</a:t>
            </a:r>
            <a:endParaRPr lang="en-US" altLang="zh-TW" dirty="0" smtClean="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15</a:t>
            </a:fld>
            <a:endParaRPr lang="zh-TW" altLang="en-US"/>
          </a:p>
        </p:txBody>
      </p:sp>
    </p:spTree>
    <p:extLst>
      <p:ext uri="{BB962C8B-B14F-4D97-AF65-F5344CB8AC3E}">
        <p14:creationId xmlns:p14="http://schemas.microsoft.com/office/powerpoint/2010/main" val="22818764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1353800" cy="1325563"/>
          </a:xfrm>
        </p:spPr>
        <p:txBody>
          <a:bodyPr/>
          <a:lstStyle/>
          <a:p>
            <a:r>
              <a:rPr lang="en-US" altLang="zh-TW" dirty="0"/>
              <a:t>Scenario 7: Delay- and Disruption-Tolerance </a:t>
            </a:r>
            <a:r>
              <a:rPr lang="en-US" altLang="zh-TW" sz="3600" dirty="0"/>
              <a:t>(cont.)</a:t>
            </a:r>
            <a:endParaRPr lang="zh-TW" altLang="en-US" dirty="0"/>
          </a:p>
        </p:txBody>
      </p:sp>
      <p:sp>
        <p:nvSpPr>
          <p:cNvPr id="3" name="內容版面配置區 2"/>
          <p:cNvSpPr>
            <a:spLocks noGrp="1"/>
          </p:cNvSpPr>
          <p:nvPr>
            <p:ph idx="1"/>
          </p:nvPr>
        </p:nvSpPr>
        <p:spPr>
          <a:xfrm>
            <a:off x="838199" y="1825625"/>
            <a:ext cx="10846870" cy="4351338"/>
          </a:xfrm>
        </p:spPr>
        <p:txBody>
          <a:bodyPr/>
          <a:lstStyle/>
          <a:p>
            <a:r>
              <a:rPr lang="en-US" altLang="zh-TW" dirty="0"/>
              <a:t>Opportunistic Content Sharing: </a:t>
            </a:r>
            <a:r>
              <a:rPr lang="en-US" altLang="zh-TW" dirty="0" smtClean="0"/>
              <a:t>This </a:t>
            </a:r>
            <a:r>
              <a:rPr lang="en-US" altLang="zh-TW" dirty="0"/>
              <a:t>occurs when mobile nodes create </a:t>
            </a:r>
            <a:r>
              <a:rPr lang="en-US" altLang="zh-TW" dirty="0" smtClean="0"/>
              <a:t>opportunistic links </a:t>
            </a:r>
            <a:r>
              <a:rPr lang="en-US" altLang="zh-TW" dirty="0"/>
              <a:t>between each other to share content of interest</a:t>
            </a:r>
            <a:r>
              <a:rPr lang="en-US" altLang="zh-TW" dirty="0" smtClean="0"/>
              <a:t>.</a:t>
            </a:r>
          </a:p>
          <a:p>
            <a:pPr lvl="1"/>
            <a:r>
              <a:rPr lang="en-US" altLang="zh-TW" dirty="0" smtClean="0"/>
              <a:t>Interaction: </a:t>
            </a:r>
            <a:r>
              <a:rPr lang="en-US" altLang="zh-TW" dirty="0"/>
              <a:t>altruistic </a:t>
            </a:r>
            <a:r>
              <a:rPr lang="en-US" altLang="zh-TW" dirty="0" smtClean="0"/>
              <a:t>or incentivized</a:t>
            </a:r>
          </a:p>
          <a:p>
            <a:pPr lvl="1"/>
            <a:r>
              <a:rPr lang="en-US" altLang="zh-TW" dirty="0" smtClean="0"/>
              <a:t>Environment: trace-driven</a:t>
            </a:r>
          </a:p>
          <a:p>
            <a:pPr lvl="1"/>
            <a:endParaRPr lang="en-US" altLang="zh-TW" dirty="0"/>
          </a:p>
          <a:p>
            <a:r>
              <a:rPr lang="en-US" altLang="zh-TW" dirty="0"/>
              <a:t>Emergency Support and Disaster </a:t>
            </a:r>
            <a:r>
              <a:rPr lang="en-US" altLang="zh-TW" dirty="0" smtClean="0"/>
              <a:t>Recovery:</a:t>
            </a:r>
            <a:r>
              <a:rPr lang="en-US" altLang="zh-TW" dirty="0"/>
              <a:t> </a:t>
            </a:r>
            <a:r>
              <a:rPr lang="en-US" altLang="zh-TW" dirty="0" smtClean="0"/>
              <a:t>It </a:t>
            </a:r>
            <a:r>
              <a:rPr lang="en-US" altLang="zh-TW" dirty="0"/>
              <a:t>is </a:t>
            </a:r>
            <a:r>
              <a:rPr lang="en-US" altLang="zh-TW" dirty="0" smtClean="0"/>
              <a:t>typical </a:t>
            </a:r>
            <a:r>
              <a:rPr lang="en-US" altLang="zh-TW" dirty="0"/>
              <a:t>for infrastructure to be damaged or destroyed, leading to </a:t>
            </a:r>
            <a:r>
              <a:rPr lang="en-US" altLang="zh-TW" dirty="0" smtClean="0"/>
              <a:t>the </a:t>
            </a:r>
            <a:r>
              <a:rPr lang="en-US" altLang="zh-TW" dirty="0"/>
              <a:t>collapse of traditional forms of </a:t>
            </a:r>
            <a:r>
              <a:rPr lang="en-US" altLang="zh-TW" dirty="0" smtClean="0"/>
              <a:t>communications.</a:t>
            </a:r>
          </a:p>
          <a:p>
            <a:pPr lvl="1"/>
            <a:r>
              <a:rPr lang="en-US" altLang="zh-TW" dirty="0" smtClean="0"/>
              <a:t>Interaction: </a:t>
            </a:r>
            <a:r>
              <a:rPr lang="en-US" altLang="zh-TW" dirty="0"/>
              <a:t>altruistic</a:t>
            </a:r>
            <a:endParaRPr lang="en-US" altLang="zh-TW" dirty="0" smtClean="0"/>
          </a:p>
          <a:p>
            <a:pPr lvl="1"/>
            <a:r>
              <a:rPr lang="en-US" altLang="zh-TW" dirty="0" smtClean="0"/>
              <a:t>Environment: synthetic</a:t>
            </a:r>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16</a:t>
            </a:fld>
            <a:endParaRPr lang="zh-TW" altLang="en-US"/>
          </a:p>
        </p:txBody>
      </p:sp>
    </p:spTree>
    <p:extLst>
      <p:ext uri="{BB962C8B-B14F-4D97-AF65-F5344CB8AC3E}">
        <p14:creationId xmlns:p14="http://schemas.microsoft.com/office/powerpoint/2010/main" val="961975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8: Internet of Things (</a:t>
            </a:r>
            <a:r>
              <a:rPr lang="en-US" altLang="zh-TW" dirty="0" err="1" smtClean="0"/>
              <a:t>IoT</a:t>
            </a:r>
            <a:r>
              <a:rPr lang="en-US" altLang="zh-TW" dirty="0" smtClean="0"/>
              <a:t>)</a:t>
            </a:r>
            <a:endParaRPr lang="zh-TW" altLang="en-US" dirty="0"/>
          </a:p>
        </p:txBody>
      </p:sp>
      <p:sp>
        <p:nvSpPr>
          <p:cNvPr id="3" name="內容版面配置區 2"/>
          <p:cNvSpPr>
            <a:spLocks noGrp="1"/>
          </p:cNvSpPr>
          <p:nvPr>
            <p:ph idx="1"/>
          </p:nvPr>
        </p:nvSpPr>
        <p:spPr>
          <a:xfrm>
            <a:off x="838200" y="1825625"/>
            <a:ext cx="11126002" cy="4351338"/>
          </a:xfrm>
        </p:spPr>
        <p:txBody>
          <a:bodyPr>
            <a:normAutofit/>
          </a:bodyPr>
          <a:lstStyle/>
          <a:p>
            <a:r>
              <a:rPr lang="en-US" altLang="zh-TW" dirty="0"/>
              <a:t>The </a:t>
            </a:r>
            <a:r>
              <a:rPr lang="en-US" altLang="zh-TW" dirty="0" err="1" smtClean="0"/>
              <a:t>IoT</a:t>
            </a:r>
            <a:r>
              <a:rPr lang="zh-TW" altLang="en-US" dirty="0" smtClean="0"/>
              <a:t> </a:t>
            </a:r>
            <a:r>
              <a:rPr lang="en-US" altLang="zh-TW" dirty="0" smtClean="0"/>
              <a:t>is </a:t>
            </a:r>
            <a:r>
              <a:rPr lang="en-US" altLang="zh-TW" dirty="0"/>
              <a:t>a network of physical </a:t>
            </a:r>
            <a:r>
              <a:rPr lang="en-US" altLang="zh-TW" dirty="0" smtClean="0"/>
              <a:t>objects, such as </a:t>
            </a:r>
            <a:r>
              <a:rPr lang="en-US" altLang="zh-TW" dirty="0"/>
              <a:t>vehicles, machines, home </a:t>
            </a:r>
            <a:r>
              <a:rPr lang="en-US" altLang="zh-TW" dirty="0" smtClean="0"/>
              <a:t>appliances, that </a:t>
            </a:r>
            <a:r>
              <a:rPr lang="en-US" altLang="zh-TW" dirty="0"/>
              <a:t>use sensors and APIs to connect and exchange data over the </a:t>
            </a:r>
            <a:r>
              <a:rPr lang="en-US" altLang="zh-TW" dirty="0" smtClean="0"/>
              <a:t>Internet.</a:t>
            </a:r>
          </a:p>
          <a:p>
            <a:endParaRPr lang="en-US" altLang="zh-TW" dirty="0" smtClean="0"/>
          </a:p>
          <a:p>
            <a:r>
              <a:rPr lang="en-US" altLang="zh-TW" dirty="0" smtClean="0"/>
              <a:t>ISSUE:</a:t>
            </a:r>
          </a:p>
          <a:p>
            <a:pPr marL="914400" lvl="1" indent="-457200">
              <a:buFont typeface="+mj-lt"/>
              <a:buAutoNum type="arabicPeriod"/>
            </a:pPr>
            <a:r>
              <a:rPr lang="en-US" altLang="zh-TW" dirty="0" smtClean="0"/>
              <a:t>Hierarchical </a:t>
            </a:r>
            <a:r>
              <a:rPr lang="en-US" altLang="zh-TW" dirty="0"/>
              <a:t>and self-certifying </a:t>
            </a:r>
            <a:r>
              <a:rPr lang="en-US" altLang="zh-TW" dirty="0" smtClean="0"/>
              <a:t>naming </a:t>
            </a:r>
            <a:r>
              <a:rPr lang="en-US" altLang="zh-TW" dirty="0"/>
              <a:t>schemes </a:t>
            </a:r>
          </a:p>
          <a:p>
            <a:pPr marL="914400" lvl="1" indent="-457200">
              <a:buFont typeface="+mj-lt"/>
              <a:buAutoNum type="arabicPeriod"/>
            </a:pPr>
            <a:r>
              <a:rPr lang="en-US" altLang="zh-TW" dirty="0" smtClean="0"/>
              <a:t>Low power consumption</a:t>
            </a:r>
          </a:p>
          <a:p>
            <a:pPr marL="914400" lvl="1" indent="-457200">
              <a:buFont typeface="+mj-lt"/>
              <a:buAutoNum type="arabicPeriod"/>
            </a:pPr>
            <a:r>
              <a:rPr lang="en-US" altLang="zh-TW" dirty="0" smtClean="0"/>
              <a:t>Heterogeneous type of data, technologies and environment</a:t>
            </a:r>
          </a:p>
          <a:p>
            <a:pPr marL="914400" lvl="1" indent="-457200">
              <a:buFont typeface="+mj-lt"/>
              <a:buAutoNum type="arabicPeriod"/>
            </a:pPr>
            <a:r>
              <a:rPr lang="en-US" altLang="zh-TW" dirty="0" smtClean="0"/>
              <a:t>Information as real-time traffic</a:t>
            </a:r>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17</a:t>
            </a:fld>
            <a:endParaRPr lang="zh-TW" altLang="en-US"/>
          </a:p>
        </p:txBody>
      </p:sp>
    </p:spTree>
    <p:extLst>
      <p:ext uri="{BB962C8B-B14F-4D97-AF65-F5344CB8AC3E}">
        <p14:creationId xmlns:p14="http://schemas.microsoft.com/office/powerpoint/2010/main" val="3805021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9:</a:t>
            </a:r>
            <a:r>
              <a:rPr lang="zh-TW" altLang="en-US" dirty="0" smtClean="0"/>
              <a:t> </a:t>
            </a:r>
            <a:r>
              <a:rPr lang="en-US" altLang="zh-TW" dirty="0" smtClean="0"/>
              <a:t>Smart City</a:t>
            </a:r>
            <a:endParaRPr lang="zh-TW" altLang="en-US" dirty="0"/>
          </a:p>
        </p:txBody>
      </p:sp>
      <p:sp>
        <p:nvSpPr>
          <p:cNvPr id="3" name="內容版面配置區 2"/>
          <p:cNvSpPr>
            <a:spLocks noGrp="1"/>
          </p:cNvSpPr>
          <p:nvPr>
            <p:ph idx="1"/>
          </p:nvPr>
        </p:nvSpPr>
        <p:spPr/>
        <p:txBody>
          <a:bodyPr/>
          <a:lstStyle/>
          <a:p>
            <a:r>
              <a:rPr lang="en-US" altLang="zh-TW" dirty="0"/>
              <a:t>Smart cities will be based on the following </a:t>
            </a:r>
            <a:r>
              <a:rPr lang="en-US" altLang="zh-TW" dirty="0" smtClean="0"/>
              <a:t>innovation </a:t>
            </a:r>
            <a:r>
              <a:rPr lang="en-US" altLang="zh-TW" dirty="0"/>
              <a:t>axes: smart mobility, smart environment, smart people, smart living</a:t>
            </a:r>
            <a:r>
              <a:rPr lang="en-US" altLang="zh-TW" dirty="0" smtClean="0"/>
              <a:t>, </a:t>
            </a:r>
            <a:r>
              <a:rPr lang="en-US" altLang="zh-TW" dirty="0"/>
              <a:t>and smart governance</a:t>
            </a:r>
            <a:r>
              <a:rPr lang="en-US" altLang="zh-TW" dirty="0" smtClean="0"/>
              <a:t>.</a:t>
            </a:r>
          </a:p>
          <a:p>
            <a:r>
              <a:rPr lang="en-US" altLang="zh-TW" dirty="0" smtClean="0"/>
              <a:t>EXERCISES of ICN:</a:t>
            </a:r>
          </a:p>
          <a:p>
            <a:pPr marL="914400" lvl="1" indent="-457200">
              <a:buFont typeface="+mj-lt"/>
              <a:buAutoNum type="arabicPeriod"/>
            </a:pPr>
            <a:r>
              <a:rPr lang="en-US" altLang="zh-TW" dirty="0" smtClean="0"/>
              <a:t>Capacity of using ICN </a:t>
            </a:r>
            <a:r>
              <a:rPr lang="en-US" altLang="zh-TW" dirty="0"/>
              <a:t>for </a:t>
            </a:r>
            <a:r>
              <a:rPr lang="en-US" altLang="zh-TW" dirty="0" smtClean="0"/>
              <a:t>managing extremely </a:t>
            </a:r>
            <a:r>
              <a:rPr lang="en-US" altLang="zh-TW" dirty="0"/>
              <a:t>large </a:t>
            </a:r>
            <a:r>
              <a:rPr lang="en-US" altLang="zh-TW" dirty="0" smtClean="0"/>
              <a:t>data sets</a:t>
            </a:r>
          </a:p>
          <a:p>
            <a:pPr marL="914400" lvl="1" indent="-457200">
              <a:buFont typeface="+mj-lt"/>
              <a:buAutoNum type="arabicPeriod"/>
            </a:pPr>
            <a:r>
              <a:rPr lang="en-US" altLang="zh-TW" dirty="0" smtClean="0"/>
              <a:t>Scalability in distributed services</a:t>
            </a:r>
          </a:p>
          <a:p>
            <a:pPr marL="914400" lvl="1" indent="-457200">
              <a:buFont typeface="+mj-lt"/>
              <a:buAutoNum type="arabicPeriod"/>
            </a:pPr>
            <a:r>
              <a:rPr lang="en-US" altLang="zh-TW" dirty="0" smtClean="0"/>
              <a:t>Feasibility of ICN in a complex application</a:t>
            </a:r>
          </a:p>
          <a:p>
            <a:pPr marL="914400" lvl="1" indent="-457200">
              <a:buFont typeface="+mj-lt"/>
              <a:buAutoNum type="arabicPeriod"/>
            </a:pPr>
            <a:r>
              <a:rPr lang="en-US" altLang="zh-TW" dirty="0" smtClean="0"/>
              <a:t>The possible drawbacks related to privacy and security issues in complex networked environments</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18</a:t>
            </a:fld>
            <a:endParaRPr lang="zh-TW" altLang="en-US"/>
          </a:p>
        </p:txBody>
      </p:sp>
    </p:spTree>
    <p:extLst>
      <p:ext uri="{BB962C8B-B14F-4D97-AF65-F5344CB8AC3E}">
        <p14:creationId xmlns:p14="http://schemas.microsoft.com/office/powerpoint/2010/main" val="1378174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Information-Centric Networking (ICN)</a:t>
            </a:r>
            <a:endParaRPr lang="zh-TW" altLang="en-US" dirty="0"/>
          </a:p>
        </p:txBody>
      </p:sp>
      <p:sp>
        <p:nvSpPr>
          <p:cNvPr id="3" name="內容版面配置區 2"/>
          <p:cNvSpPr>
            <a:spLocks noGrp="1"/>
          </p:cNvSpPr>
          <p:nvPr>
            <p:ph idx="1"/>
          </p:nvPr>
        </p:nvSpPr>
        <p:spPr/>
        <p:txBody>
          <a:bodyPr/>
          <a:lstStyle/>
          <a:p>
            <a:r>
              <a:rPr lang="en-US" altLang="zh-TW" dirty="0" smtClean="0"/>
              <a:t>ICN </a:t>
            </a:r>
            <a:r>
              <a:rPr lang="en-US" altLang="zh-TW" dirty="0"/>
              <a:t>is an approach to evolve </a:t>
            </a:r>
            <a:r>
              <a:rPr lang="en-US" altLang="zh-TW" dirty="0" smtClean="0"/>
              <a:t>the </a:t>
            </a:r>
            <a:r>
              <a:rPr lang="en-US" altLang="zh-TW" dirty="0"/>
              <a:t>Internet infrastructure to directly support accessing Named </a:t>
            </a:r>
            <a:r>
              <a:rPr lang="en-US" altLang="zh-TW" dirty="0" smtClean="0"/>
              <a:t>Data </a:t>
            </a:r>
            <a:r>
              <a:rPr lang="en-US" altLang="zh-TW" dirty="0"/>
              <a:t>Objects (NDOs) as a first-order network service.</a:t>
            </a:r>
            <a:endParaRPr lang="en-US" altLang="zh-TW" dirty="0" smtClean="0"/>
          </a:p>
          <a:p>
            <a:r>
              <a:rPr lang="en-US" altLang="zh-TW" dirty="0" smtClean="0"/>
              <a:t>FEATURES:</a:t>
            </a:r>
          </a:p>
          <a:p>
            <a:pPr marL="914400" lvl="1" indent="-457200">
              <a:buFont typeface="+mj-lt"/>
              <a:buAutoNum type="arabicPeriod"/>
            </a:pPr>
            <a:r>
              <a:rPr lang="en-US" altLang="zh-TW" dirty="0" smtClean="0"/>
              <a:t>Naming</a:t>
            </a:r>
          </a:p>
          <a:p>
            <a:pPr marL="914400" lvl="1" indent="-457200">
              <a:buFont typeface="+mj-lt"/>
              <a:buAutoNum type="arabicPeriod"/>
            </a:pPr>
            <a:r>
              <a:rPr lang="en-US" altLang="zh-TW" dirty="0" smtClean="0"/>
              <a:t>Caching</a:t>
            </a:r>
          </a:p>
          <a:p>
            <a:pPr marL="914400" lvl="1" indent="-457200">
              <a:buFont typeface="+mj-lt"/>
              <a:buAutoNum type="arabicPeriod"/>
            </a:pPr>
            <a:r>
              <a:rPr lang="en-US" altLang="zh-TW" dirty="0" smtClean="0"/>
              <a:t>Multicast delivery</a:t>
            </a:r>
          </a:p>
          <a:p>
            <a:pPr marL="914400" lvl="1" indent="-457200">
              <a:buFont typeface="+mj-lt"/>
              <a:buAutoNum type="arabicPeriod"/>
            </a:pPr>
            <a:r>
              <a:rPr lang="en-US" altLang="zh-TW" dirty="0" smtClean="0"/>
              <a:t>Content dissemination (Requestor and Publisher)</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2</a:t>
            </a:fld>
            <a:endParaRPr lang="zh-TW" altLang="en-US"/>
          </a:p>
        </p:txBody>
      </p:sp>
    </p:spTree>
    <p:extLst>
      <p:ext uri="{BB962C8B-B14F-4D97-AF65-F5344CB8AC3E}">
        <p14:creationId xmlns:p14="http://schemas.microsoft.com/office/powerpoint/2010/main" val="482463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Scenarios</a:t>
            </a:r>
            <a:endParaRPr lang="zh-TW" altLang="en-US" dirty="0"/>
          </a:p>
        </p:txBody>
      </p:sp>
      <p:sp>
        <p:nvSpPr>
          <p:cNvPr id="3" name="內容版面配置區 2"/>
          <p:cNvSpPr>
            <a:spLocks noGrp="1"/>
          </p:cNvSpPr>
          <p:nvPr>
            <p:ph idx="1"/>
          </p:nvPr>
        </p:nvSpPr>
        <p:spPr>
          <a:xfrm>
            <a:off x="838200" y="1825624"/>
            <a:ext cx="10515600" cy="4630039"/>
          </a:xfrm>
        </p:spPr>
        <p:txBody>
          <a:bodyPr>
            <a:normAutofit/>
          </a:bodyPr>
          <a:lstStyle/>
          <a:p>
            <a:pPr marL="514350" indent="-514350">
              <a:buFont typeface="+mj-lt"/>
              <a:buAutoNum type="arabicPeriod"/>
            </a:pPr>
            <a:r>
              <a:rPr lang="en-US" altLang="zh-TW" dirty="0" smtClean="0"/>
              <a:t>Social Networking</a:t>
            </a:r>
          </a:p>
          <a:p>
            <a:pPr marL="514350" indent="-514350">
              <a:buFont typeface="+mj-lt"/>
              <a:buAutoNum type="arabicPeriod"/>
            </a:pPr>
            <a:r>
              <a:rPr lang="en-US" altLang="zh-TW" dirty="0" smtClean="0"/>
              <a:t>Real-Time Communication</a:t>
            </a:r>
          </a:p>
          <a:p>
            <a:pPr marL="514350" indent="-514350">
              <a:buFont typeface="+mj-lt"/>
              <a:buAutoNum type="arabicPeriod"/>
            </a:pPr>
            <a:r>
              <a:rPr lang="en-US" altLang="zh-TW" dirty="0" smtClean="0"/>
              <a:t>Mobile Networking</a:t>
            </a:r>
          </a:p>
          <a:p>
            <a:pPr marL="514350" indent="-514350">
              <a:buFont typeface="+mj-lt"/>
              <a:buAutoNum type="arabicPeriod"/>
            </a:pPr>
            <a:r>
              <a:rPr lang="en-US" altLang="zh-TW" dirty="0" smtClean="0"/>
              <a:t>Infrastructure Sharing</a:t>
            </a:r>
          </a:p>
          <a:p>
            <a:pPr marL="514350" indent="-514350">
              <a:buFont typeface="+mj-lt"/>
              <a:buAutoNum type="arabicPeriod"/>
            </a:pPr>
            <a:r>
              <a:rPr lang="en-US" altLang="zh-TW" dirty="0" smtClean="0"/>
              <a:t>Content Dissemination</a:t>
            </a:r>
          </a:p>
          <a:p>
            <a:pPr marL="514350" indent="-514350">
              <a:buFont typeface="+mj-lt"/>
              <a:buAutoNum type="arabicPeriod"/>
            </a:pPr>
            <a:r>
              <a:rPr lang="en-US" altLang="zh-TW" dirty="0" smtClean="0"/>
              <a:t>Vehicular Networking</a:t>
            </a:r>
          </a:p>
          <a:p>
            <a:pPr marL="514350" indent="-514350">
              <a:buFont typeface="+mj-lt"/>
              <a:buAutoNum type="arabicPeriod"/>
            </a:pPr>
            <a:r>
              <a:rPr lang="en-US" altLang="zh-TW" dirty="0" smtClean="0"/>
              <a:t>Delay- and Disruption-Tolerance</a:t>
            </a:r>
          </a:p>
          <a:p>
            <a:pPr marL="514350" indent="-514350">
              <a:buFont typeface="+mj-lt"/>
              <a:buAutoNum type="arabicPeriod"/>
            </a:pPr>
            <a:r>
              <a:rPr lang="en-US" altLang="zh-TW" dirty="0" smtClean="0"/>
              <a:t>Internet of Things</a:t>
            </a:r>
          </a:p>
          <a:p>
            <a:pPr marL="514350" indent="-514350">
              <a:buFont typeface="+mj-lt"/>
              <a:buAutoNum type="arabicPeriod"/>
            </a:pPr>
            <a:r>
              <a:rPr lang="en-US" altLang="zh-TW" dirty="0" smtClean="0"/>
              <a:t>Smart City</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3</a:t>
            </a:fld>
            <a:endParaRPr lang="zh-TW" altLang="en-US"/>
          </a:p>
        </p:txBody>
      </p:sp>
    </p:spTree>
    <p:extLst>
      <p:ext uri="{BB962C8B-B14F-4D97-AF65-F5344CB8AC3E}">
        <p14:creationId xmlns:p14="http://schemas.microsoft.com/office/powerpoint/2010/main" val="3809664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1039" y="2954493"/>
            <a:ext cx="5358384" cy="4018788"/>
          </a:xfrm>
          <a:prstGeom prst="rect">
            <a:avLst/>
          </a:prstGeom>
        </p:spPr>
      </p:pic>
      <p:sp>
        <p:nvSpPr>
          <p:cNvPr id="2" name="標題 1"/>
          <p:cNvSpPr>
            <a:spLocks noGrp="1"/>
          </p:cNvSpPr>
          <p:nvPr>
            <p:ph type="title"/>
          </p:nvPr>
        </p:nvSpPr>
        <p:spPr/>
        <p:txBody>
          <a:bodyPr/>
          <a:lstStyle/>
          <a:p>
            <a:r>
              <a:rPr lang="en-US" altLang="zh-TW" dirty="0" smtClean="0"/>
              <a:t>Scenario 1: Social Networking</a:t>
            </a:r>
            <a:endParaRPr lang="zh-TW" altLang="en-US" dirty="0"/>
          </a:p>
        </p:txBody>
      </p:sp>
      <p:sp>
        <p:nvSpPr>
          <p:cNvPr id="3" name="內容版面配置區 2"/>
          <p:cNvSpPr>
            <a:spLocks noGrp="1"/>
          </p:cNvSpPr>
          <p:nvPr>
            <p:ph idx="1"/>
          </p:nvPr>
        </p:nvSpPr>
        <p:spPr>
          <a:xfrm>
            <a:off x="838199" y="1628930"/>
            <a:ext cx="10981623" cy="4351338"/>
          </a:xfrm>
        </p:spPr>
        <p:txBody>
          <a:bodyPr/>
          <a:lstStyle/>
          <a:p>
            <a:r>
              <a:rPr lang="en-US" altLang="zh-TW" dirty="0" smtClean="0"/>
              <a:t>A </a:t>
            </a:r>
            <a:r>
              <a:rPr lang="en-US" altLang="zh-TW" dirty="0"/>
              <a:t>single user addresses a large number of recipients, some of </a:t>
            </a:r>
            <a:r>
              <a:rPr lang="en-US" altLang="zh-TW" dirty="0" smtClean="0"/>
              <a:t>which </a:t>
            </a:r>
            <a:r>
              <a:rPr lang="en-US" altLang="zh-TW" dirty="0"/>
              <a:t>receive the new message immediately as they are online at </a:t>
            </a:r>
            <a:r>
              <a:rPr lang="en-US" altLang="zh-TW" dirty="0" smtClean="0"/>
              <a:t>that </a:t>
            </a:r>
            <a:r>
              <a:rPr lang="en-US" altLang="zh-TW" dirty="0"/>
              <a:t>instant, while others receive the message whenever they connect </a:t>
            </a:r>
            <a:r>
              <a:rPr lang="en-US" altLang="zh-TW" dirty="0" smtClean="0"/>
              <a:t>to </a:t>
            </a:r>
            <a:r>
              <a:rPr lang="en-US" altLang="zh-TW" dirty="0"/>
              <a:t>the network</a:t>
            </a:r>
            <a:r>
              <a:rPr lang="en-US" altLang="zh-TW" dirty="0" smtClean="0"/>
              <a:t>.</a:t>
            </a:r>
          </a:p>
          <a:p>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4</a:t>
            </a:fld>
            <a:endParaRPr lang="zh-TW" altLang="en-US" dirty="0"/>
          </a:p>
        </p:txBody>
      </p:sp>
      <p:sp>
        <p:nvSpPr>
          <p:cNvPr id="7" name="文字方塊 6"/>
          <p:cNvSpPr txBox="1"/>
          <p:nvPr/>
        </p:nvSpPr>
        <p:spPr>
          <a:xfrm>
            <a:off x="5585845" y="3699542"/>
            <a:ext cx="668773" cy="400110"/>
          </a:xfrm>
          <a:prstGeom prst="rect">
            <a:avLst/>
          </a:prstGeom>
          <a:noFill/>
        </p:spPr>
        <p:txBody>
          <a:bodyPr wrap="none" rtlCol="0">
            <a:spAutoFit/>
          </a:bodyPr>
          <a:lstStyle/>
          <a:p>
            <a:r>
              <a:rPr lang="en-US" altLang="zh-TW" sz="2000" dirty="0" smtClean="0"/>
              <a:t>User</a:t>
            </a:r>
            <a:endParaRPr lang="zh-TW" altLang="en-US" sz="2000" dirty="0"/>
          </a:p>
        </p:txBody>
      </p:sp>
      <p:sp>
        <p:nvSpPr>
          <p:cNvPr id="8" name="文字方塊 7"/>
          <p:cNvSpPr txBox="1"/>
          <p:nvPr/>
        </p:nvSpPr>
        <p:spPr>
          <a:xfrm>
            <a:off x="7521598" y="3237877"/>
            <a:ext cx="1059906" cy="461665"/>
          </a:xfrm>
          <a:prstGeom prst="rect">
            <a:avLst/>
          </a:prstGeom>
          <a:noFill/>
        </p:spPr>
        <p:txBody>
          <a:bodyPr wrap="none" rtlCol="0">
            <a:spAutoFit/>
          </a:bodyPr>
          <a:lstStyle/>
          <a:p>
            <a:r>
              <a:rPr lang="en-US" altLang="zh-TW" sz="2400" b="1" dirty="0" smtClean="0">
                <a:solidFill>
                  <a:srgbClr val="FF0000"/>
                </a:solidFill>
              </a:rPr>
              <a:t>Offline</a:t>
            </a:r>
            <a:endParaRPr lang="zh-TW" altLang="en-US" sz="2400" b="1" dirty="0">
              <a:solidFill>
                <a:srgbClr val="FF0000"/>
              </a:solidFill>
            </a:endParaRPr>
          </a:p>
        </p:txBody>
      </p:sp>
      <p:sp>
        <p:nvSpPr>
          <p:cNvPr id="9" name="文字方塊 8"/>
          <p:cNvSpPr txBox="1"/>
          <p:nvPr/>
        </p:nvSpPr>
        <p:spPr>
          <a:xfrm>
            <a:off x="3354976" y="3237876"/>
            <a:ext cx="1029449" cy="461665"/>
          </a:xfrm>
          <a:prstGeom prst="rect">
            <a:avLst/>
          </a:prstGeom>
          <a:noFill/>
        </p:spPr>
        <p:txBody>
          <a:bodyPr wrap="none" rtlCol="0">
            <a:spAutoFit/>
          </a:bodyPr>
          <a:lstStyle/>
          <a:p>
            <a:r>
              <a:rPr lang="en-US" altLang="zh-TW" sz="2400" b="1" dirty="0" smtClean="0">
                <a:solidFill>
                  <a:srgbClr val="33CC33"/>
                </a:solidFill>
              </a:rPr>
              <a:t>Online</a:t>
            </a:r>
            <a:endParaRPr lang="zh-TW" altLang="en-US" sz="2400" b="1" dirty="0">
              <a:solidFill>
                <a:srgbClr val="33CC33"/>
              </a:solidFill>
            </a:endParaRPr>
          </a:p>
        </p:txBody>
      </p:sp>
      <p:sp>
        <p:nvSpPr>
          <p:cNvPr id="10" name="文字方塊 9"/>
          <p:cNvSpPr txBox="1"/>
          <p:nvPr/>
        </p:nvSpPr>
        <p:spPr>
          <a:xfrm>
            <a:off x="3102786" y="5561108"/>
            <a:ext cx="1157240" cy="400110"/>
          </a:xfrm>
          <a:prstGeom prst="rect">
            <a:avLst/>
          </a:prstGeom>
          <a:noFill/>
        </p:spPr>
        <p:txBody>
          <a:bodyPr wrap="none" rtlCol="0">
            <a:spAutoFit/>
          </a:bodyPr>
          <a:lstStyle/>
          <a:p>
            <a:r>
              <a:rPr lang="en-US" altLang="zh-TW" sz="2000" dirty="0" smtClean="0"/>
              <a:t>Recipient</a:t>
            </a:r>
            <a:endParaRPr lang="zh-TW" altLang="en-US" sz="2000" dirty="0"/>
          </a:p>
        </p:txBody>
      </p:sp>
      <p:pic>
        <p:nvPicPr>
          <p:cNvPr id="12" name="圖片 11"/>
          <p:cNvPicPr>
            <a:picLocks noChangeAspect="1"/>
          </p:cNvPicPr>
          <p:nvPr/>
        </p:nvPicPr>
        <p:blipFill rotWithShape="1">
          <a:blip r:embed="rId3" cstate="print">
            <a:extLst>
              <a:ext uri="{28A0092B-C50C-407E-A947-70E740481C1C}">
                <a14:useLocalDpi xmlns:a14="http://schemas.microsoft.com/office/drawing/2010/main" val="0"/>
              </a:ext>
            </a:extLst>
          </a:blip>
          <a:srcRect l="8811" t="20808" r="9158" b="20868"/>
          <a:stretch/>
        </p:blipFill>
        <p:spPr>
          <a:xfrm>
            <a:off x="7176228" y="4032341"/>
            <a:ext cx="559619" cy="397888"/>
          </a:xfrm>
          <a:prstGeom prst="rect">
            <a:avLst/>
          </a:prstGeom>
        </p:spPr>
      </p:pic>
      <p:pic>
        <p:nvPicPr>
          <p:cNvPr id="13" name="圖片 12"/>
          <p:cNvPicPr>
            <a:picLocks noChangeAspect="1"/>
          </p:cNvPicPr>
          <p:nvPr/>
        </p:nvPicPr>
        <p:blipFill rotWithShape="1">
          <a:blip r:embed="rId3" cstate="print">
            <a:extLst>
              <a:ext uri="{28A0092B-C50C-407E-A947-70E740481C1C}">
                <a14:useLocalDpi xmlns:a14="http://schemas.microsoft.com/office/drawing/2010/main" val="0"/>
              </a:ext>
            </a:extLst>
          </a:blip>
          <a:srcRect l="8811" t="20808" r="9158" b="20868"/>
          <a:stretch/>
        </p:blipFill>
        <p:spPr>
          <a:xfrm>
            <a:off x="4133633" y="4058857"/>
            <a:ext cx="559619" cy="397888"/>
          </a:xfrm>
          <a:prstGeom prst="rect">
            <a:avLst/>
          </a:prstGeom>
        </p:spPr>
      </p:pic>
    </p:spTree>
    <p:extLst>
      <p:ext uri="{BB962C8B-B14F-4D97-AF65-F5344CB8AC3E}">
        <p14:creationId xmlns:p14="http://schemas.microsoft.com/office/powerpoint/2010/main" val="346590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Scenario 1: Social </a:t>
            </a:r>
            <a:r>
              <a:rPr lang="en-US" altLang="zh-TW" dirty="0" smtClean="0"/>
              <a:t>Networking </a:t>
            </a:r>
            <a:r>
              <a:rPr lang="en-US" altLang="zh-TW" sz="3600" dirty="0" smtClean="0"/>
              <a:t>(cont.)</a:t>
            </a:r>
            <a:endParaRPr lang="zh-TW" altLang="en-US" sz="3600" dirty="0"/>
          </a:p>
        </p:txBody>
      </p:sp>
      <p:sp>
        <p:nvSpPr>
          <p:cNvPr id="3" name="內容版面配置區 2"/>
          <p:cNvSpPr>
            <a:spLocks noGrp="1"/>
          </p:cNvSpPr>
          <p:nvPr>
            <p:ph idx="1"/>
          </p:nvPr>
        </p:nvSpPr>
        <p:spPr>
          <a:xfrm>
            <a:off x="838200" y="1825625"/>
            <a:ext cx="10515600" cy="4895850"/>
          </a:xfrm>
        </p:spPr>
        <p:txBody>
          <a:bodyPr>
            <a:normAutofit/>
          </a:bodyPr>
          <a:lstStyle/>
          <a:p>
            <a:r>
              <a:rPr lang="en-US" altLang="zh-TW" dirty="0" smtClean="0"/>
              <a:t>BENEFITS:</a:t>
            </a:r>
            <a:r>
              <a:rPr lang="zh-TW" altLang="en-US" dirty="0" smtClean="0"/>
              <a:t> </a:t>
            </a:r>
            <a:r>
              <a:rPr lang="en-US" altLang="zh-TW" dirty="0"/>
              <a:t>c</a:t>
            </a:r>
            <a:r>
              <a:rPr lang="en-US" altLang="zh-TW" dirty="0" smtClean="0"/>
              <a:t>ontent dissemination</a:t>
            </a:r>
          </a:p>
          <a:p>
            <a:pPr marL="914400" lvl="1" indent="-457200">
              <a:buFont typeface="+mj-lt"/>
              <a:buAutoNum type="arabicPeriod"/>
            </a:pPr>
            <a:r>
              <a:rPr lang="en-US" altLang="zh-TW" dirty="0" smtClean="0"/>
              <a:t>Multicast delivery</a:t>
            </a:r>
          </a:p>
          <a:p>
            <a:pPr marL="914400" lvl="1" indent="-457200">
              <a:buFont typeface="+mj-lt"/>
              <a:buAutoNum type="arabicPeriod"/>
            </a:pPr>
            <a:r>
              <a:rPr lang="en-US" altLang="zh-TW" dirty="0" smtClean="0"/>
              <a:t>Caching</a:t>
            </a:r>
          </a:p>
          <a:p>
            <a:pPr marL="914400" lvl="1" indent="-457200">
              <a:buFont typeface="+mj-lt"/>
              <a:buAutoNum type="arabicPeriod"/>
            </a:pPr>
            <a:endParaRPr lang="en-US" altLang="zh-TW" dirty="0" smtClean="0"/>
          </a:p>
          <a:p>
            <a:pPr marL="914400" lvl="1" indent="-457200">
              <a:buFont typeface="+mj-lt"/>
              <a:buAutoNum type="arabicPeriod"/>
            </a:pPr>
            <a:endParaRPr lang="en-US" altLang="zh-TW" dirty="0" smtClean="0"/>
          </a:p>
          <a:p>
            <a:r>
              <a:rPr lang="en-US" altLang="zh-TW" dirty="0" smtClean="0"/>
              <a:t>EVALUATION: a proof-of-concept evaluation</a:t>
            </a:r>
          </a:p>
          <a:p>
            <a:pPr lvl="1"/>
            <a:r>
              <a:rPr lang="en-US" altLang="zh-TW" dirty="0"/>
              <a:t>U</a:t>
            </a:r>
            <a:r>
              <a:rPr lang="en-US" altLang="zh-TW" dirty="0" smtClean="0"/>
              <a:t>sers </a:t>
            </a:r>
            <a:r>
              <a:rPr lang="en-US" altLang="zh-TW" dirty="0"/>
              <a:t>with ordinary smartphones can browse a list of members </a:t>
            </a:r>
            <a:r>
              <a:rPr lang="en-US" altLang="zh-TW" dirty="0" smtClean="0"/>
              <a:t>or </a:t>
            </a:r>
            <a:r>
              <a:rPr lang="en-US" altLang="zh-TW" dirty="0"/>
              <a:t>content using a name, and download the content selected from </a:t>
            </a:r>
            <a:r>
              <a:rPr lang="en-US" altLang="zh-TW" dirty="0" smtClean="0"/>
              <a:t>the </a:t>
            </a:r>
            <a:r>
              <a:rPr lang="en-US" altLang="zh-TW" dirty="0"/>
              <a:t>list.</a:t>
            </a:r>
          </a:p>
          <a:p>
            <a:endParaRPr lang="en-US" altLang="zh-TW" dirty="0" smtClean="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5</a:t>
            </a:fld>
            <a:endParaRPr lang="zh-TW" altLang="en-US"/>
          </a:p>
        </p:txBody>
      </p:sp>
    </p:spTree>
    <p:extLst>
      <p:ext uri="{BB962C8B-B14F-4D97-AF65-F5344CB8AC3E}">
        <p14:creationId xmlns:p14="http://schemas.microsoft.com/office/powerpoint/2010/main" val="875347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2: Real-Time Communication</a:t>
            </a:r>
            <a:endParaRPr lang="zh-TW" altLang="en-US" dirty="0"/>
          </a:p>
        </p:txBody>
      </p:sp>
      <p:sp>
        <p:nvSpPr>
          <p:cNvPr id="3" name="內容版面配置區 2"/>
          <p:cNvSpPr>
            <a:spLocks noGrp="1"/>
          </p:cNvSpPr>
          <p:nvPr>
            <p:ph idx="1"/>
          </p:nvPr>
        </p:nvSpPr>
        <p:spPr>
          <a:xfrm>
            <a:off x="838200" y="1780674"/>
            <a:ext cx="10515600" cy="4745254"/>
          </a:xfrm>
        </p:spPr>
        <p:txBody>
          <a:bodyPr>
            <a:normAutofit/>
          </a:bodyPr>
          <a:lstStyle/>
          <a:p>
            <a:r>
              <a:rPr lang="en-US" altLang="zh-TW" dirty="0"/>
              <a:t>Quality telephony services are feasible with at least one ICN approach.</a:t>
            </a:r>
          </a:p>
          <a:p>
            <a:r>
              <a:rPr lang="en-US" altLang="zh-TW" dirty="0" smtClean="0"/>
              <a:t>STUDY 1: </a:t>
            </a:r>
          </a:p>
          <a:p>
            <a:pPr lvl="1"/>
            <a:r>
              <a:rPr lang="en-US" altLang="zh-TW" dirty="0" smtClean="0"/>
              <a:t>Description: The performance of a Voice over IP (VoIP) call using an information-centric approach was compared with that of an off-the-shelf VoIP implementation using Real-time Transport Protocol/User Datagram Protocol (RTP/UDP).</a:t>
            </a:r>
          </a:p>
          <a:p>
            <a:r>
              <a:rPr lang="en-US" altLang="zh-TW" dirty="0" smtClean="0"/>
              <a:t>STUDY 2:</a:t>
            </a:r>
          </a:p>
          <a:p>
            <a:pPr lvl="1"/>
            <a:r>
              <a:rPr lang="en-US" altLang="zh-TW" dirty="0" smtClean="0"/>
              <a:t>Description: The study reduces the overhead that may arise in one-to-one communication employing an ICN</a:t>
            </a:r>
            <a:r>
              <a:rPr lang="zh-TW" altLang="en-US" dirty="0" smtClean="0"/>
              <a:t> </a:t>
            </a:r>
            <a:r>
              <a:rPr lang="en-US" altLang="zh-TW" dirty="0" smtClean="0"/>
              <a:t>architecture.</a:t>
            </a:r>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6</a:t>
            </a:fld>
            <a:endParaRPr lang="zh-TW" altLang="en-US"/>
          </a:p>
        </p:txBody>
      </p:sp>
    </p:spTree>
    <p:extLst>
      <p:ext uri="{BB962C8B-B14F-4D97-AF65-F5344CB8AC3E}">
        <p14:creationId xmlns:p14="http://schemas.microsoft.com/office/powerpoint/2010/main" val="1320654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Scenario 2: Real-Time </a:t>
            </a:r>
            <a:r>
              <a:rPr lang="en-US" altLang="zh-TW" dirty="0" smtClean="0"/>
              <a:t>Communication </a:t>
            </a:r>
            <a:r>
              <a:rPr lang="en-US" altLang="zh-TW" sz="3600" dirty="0" smtClean="0"/>
              <a:t>(cont</a:t>
            </a:r>
            <a:r>
              <a:rPr lang="en-US" altLang="zh-TW" sz="3600" dirty="0"/>
              <a:t>.</a:t>
            </a:r>
            <a:r>
              <a:rPr lang="en-US" altLang="zh-TW" sz="3600" dirty="0" smtClean="0"/>
              <a:t>)</a:t>
            </a:r>
            <a:endParaRPr lang="zh-TW" altLang="en-US" sz="3600" dirty="0"/>
          </a:p>
        </p:txBody>
      </p:sp>
      <p:sp>
        <p:nvSpPr>
          <p:cNvPr id="3" name="內容版面配置區 2"/>
          <p:cNvSpPr>
            <a:spLocks noGrp="1"/>
          </p:cNvSpPr>
          <p:nvPr>
            <p:ph idx="1"/>
          </p:nvPr>
        </p:nvSpPr>
        <p:spPr>
          <a:xfrm>
            <a:off x="838200" y="1825625"/>
            <a:ext cx="11353800" cy="4351338"/>
          </a:xfrm>
        </p:spPr>
        <p:txBody>
          <a:bodyPr>
            <a:normAutofit lnSpcReduction="10000"/>
          </a:bodyPr>
          <a:lstStyle/>
          <a:p>
            <a:r>
              <a:rPr lang="en-US" altLang="zh-TW" dirty="0" smtClean="0"/>
              <a:t>An evaluation of an ICN system should demonstrate capabilities beyond feasibility.</a:t>
            </a:r>
          </a:p>
          <a:p>
            <a:r>
              <a:rPr lang="en-US" altLang="zh-TW" dirty="0" smtClean="0"/>
              <a:t>STUDY 3: </a:t>
            </a:r>
            <a:endParaRPr lang="en-US" altLang="zh-TW" dirty="0"/>
          </a:p>
          <a:p>
            <a:pPr lvl="1"/>
            <a:r>
              <a:rPr lang="en-US" altLang="zh-TW" dirty="0"/>
              <a:t>Description: </a:t>
            </a:r>
            <a:r>
              <a:rPr lang="en-US" altLang="zh-TW" dirty="0" smtClean="0"/>
              <a:t>The multimedia conferencing </a:t>
            </a:r>
            <a:r>
              <a:rPr lang="en-US" altLang="zh-TW" dirty="0"/>
              <a:t>system includes </a:t>
            </a:r>
            <a:r>
              <a:rPr lang="en-US" altLang="zh-TW" dirty="0" smtClean="0"/>
              <a:t>ICN-based </a:t>
            </a:r>
            <a:r>
              <a:rPr lang="en-US" altLang="zh-TW" dirty="0"/>
              <a:t>conference discovery, speaker discovery, and voice data distribution</a:t>
            </a:r>
            <a:r>
              <a:rPr lang="en-US" altLang="zh-TW" dirty="0" smtClean="0"/>
              <a:t>.</a:t>
            </a:r>
          </a:p>
          <a:p>
            <a:pPr lvl="1"/>
            <a:r>
              <a:rPr lang="en-US" altLang="zh-TW" dirty="0"/>
              <a:t>Evaluation: The reported evaluation results point to gains in scalability </a:t>
            </a:r>
            <a:r>
              <a:rPr lang="en-US" altLang="zh-TW" dirty="0" smtClean="0"/>
              <a:t>and security</a:t>
            </a:r>
            <a:r>
              <a:rPr lang="en-US" altLang="zh-TW" dirty="0"/>
              <a:t>.</a:t>
            </a:r>
            <a:endParaRPr lang="en-US" altLang="zh-TW" dirty="0" smtClean="0"/>
          </a:p>
          <a:p>
            <a:r>
              <a:rPr lang="en-US" altLang="zh-TW" dirty="0" smtClean="0"/>
              <a:t>STUDY 4:</a:t>
            </a:r>
            <a:endParaRPr lang="en-US" altLang="zh-TW" dirty="0"/>
          </a:p>
          <a:p>
            <a:pPr lvl="1"/>
            <a:r>
              <a:rPr lang="en-US" altLang="zh-TW" dirty="0"/>
              <a:t>Description</a:t>
            </a:r>
            <a:r>
              <a:rPr lang="en-US" altLang="zh-TW" dirty="0" smtClean="0"/>
              <a:t>: The </a:t>
            </a:r>
            <a:r>
              <a:rPr lang="en-US" altLang="zh-TW" dirty="0"/>
              <a:t>study explores the feasibility </a:t>
            </a:r>
            <a:r>
              <a:rPr lang="en-US" altLang="zh-TW" dirty="0" smtClean="0"/>
              <a:t>of </a:t>
            </a:r>
            <a:r>
              <a:rPr lang="en-US" altLang="zh-TW" dirty="0"/>
              <a:t>implementing a Massively Multiplayer Online Role-Playing </a:t>
            </a:r>
            <a:r>
              <a:rPr lang="en-US" altLang="zh-TW" dirty="0" smtClean="0"/>
              <a:t>Game </a:t>
            </a:r>
            <a:r>
              <a:rPr lang="en-US" altLang="zh-TW" dirty="0"/>
              <a:t>(MMORPG) </a:t>
            </a:r>
            <a:r>
              <a:rPr lang="en-US" altLang="zh-TW" dirty="0" smtClean="0"/>
              <a:t>and </a:t>
            </a:r>
            <a:r>
              <a:rPr lang="en-US" altLang="zh-TW" dirty="0"/>
              <a:t>show that stringent </a:t>
            </a:r>
            <a:r>
              <a:rPr lang="en-US" altLang="zh-TW" dirty="0" smtClean="0"/>
              <a:t>temporal requirements </a:t>
            </a:r>
            <a:r>
              <a:rPr lang="en-US" altLang="zh-TW" dirty="0"/>
              <a:t>can be </a:t>
            </a:r>
            <a:r>
              <a:rPr lang="en-US" altLang="zh-TW" dirty="0" smtClean="0"/>
              <a:t>met.</a:t>
            </a:r>
          </a:p>
          <a:p>
            <a:pPr lvl="1"/>
            <a:r>
              <a:rPr lang="en-US" altLang="zh-TW" dirty="0" smtClean="0"/>
              <a:t>Evaluation: The </a:t>
            </a:r>
            <a:r>
              <a:rPr lang="en-US" altLang="zh-TW" dirty="0"/>
              <a:t>scalability is significantly </a:t>
            </a:r>
            <a:r>
              <a:rPr lang="en-US" altLang="zh-TW" dirty="0" smtClean="0"/>
              <a:t>improved </a:t>
            </a:r>
            <a:r>
              <a:rPr lang="en-US" altLang="zh-TW" dirty="0"/>
              <a:t>when compared to a host-centric (IP-based) client-server system.</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7</a:t>
            </a:fld>
            <a:endParaRPr lang="zh-TW" altLang="en-US" dirty="0"/>
          </a:p>
        </p:txBody>
      </p:sp>
    </p:spTree>
    <p:extLst>
      <p:ext uri="{BB962C8B-B14F-4D97-AF65-F5344CB8AC3E}">
        <p14:creationId xmlns:p14="http://schemas.microsoft.com/office/powerpoint/2010/main" val="2982170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Scenario 2: Real-Time Communication </a:t>
            </a:r>
            <a:r>
              <a:rPr lang="en-US" altLang="zh-TW" sz="3600" dirty="0"/>
              <a:t>(cont.)</a:t>
            </a:r>
            <a:endParaRPr lang="zh-TW" altLang="en-US" dirty="0"/>
          </a:p>
        </p:txBody>
      </p:sp>
      <p:sp>
        <p:nvSpPr>
          <p:cNvPr id="3" name="內容版面配置區 2"/>
          <p:cNvSpPr>
            <a:spLocks noGrp="1"/>
          </p:cNvSpPr>
          <p:nvPr>
            <p:ph idx="1"/>
          </p:nvPr>
        </p:nvSpPr>
        <p:spPr>
          <a:xfrm>
            <a:off x="838200" y="1825625"/>
            <a:ext cx="10515600" cy="4895850"/>
          </a:xfrm>
        </p:spPr>
        <p:txBody>
          <a:bodyPr>
            <a:normAutofit lnSpcReduction="10000"/>
          </a:bodyPr>
          <a:lstStyle/>
          <a:p>
            <a:r>
              <a:rPr lang="en-US" altLang="zh-TW" dirty="0" smtClean="0"/>
              <a:t>ISSUE: data naming</a:t>
            </a:r>
          </a:p>
          <a:p>
            <a:pPr marL="914400" lvl="1" indent="-457200">
              <a:buFont typeface="+mj-lt"/>
              <a:buAutoNum type="arabicPeriod"/>
            </a:pPr>
            <a:r>
              <a:rPr lang="en-US" altLang="zh-TW" dirty="0" smtClean="0"/>
              <a:t>A </a:t>
            </a:r>
            <a:r>
              <a:rPr lang="en-US" altLang="zh-TW" dirty="0"/>
              <a:t>single name </a:t>
            </a:r>
            <a:r>
              <a:rPr lang="en-US" altLang="zh-TW" dirty="0" smtClean="0"/>
              <a:t>for </a:t>
            </a:r>
            <a:r>
              <a:rPr lang="en-US" altLang="zh-TW" dirty="0"/>
              <a:t>the entire content -&gt; </a:t>
            </a:r>
            <a:r>
              <a:rPr lang="en-US" altLang="zh-TW" dirty="0" smtClean="0"/>
              <a:t>Significant </a:t>
            </a:r>
            <a:r>
              <a:rPr lang="en-US" altLang="zh-TW" dirty="0"/>
              <a:t>distribution </a:t>
            </a:r>
            <a:r>
              <a:rPr lang="en-US" altLang="zh-TW" dirty="0" smtClean="0"/>
              <a:t>delays</a:t>
            </a:r>
          </a:p>
          <a:p>
            <a:pPr marL="914400" lvl="1" indent="-457200">
              <a:buFont typeface="+mj-lt"/>
              <a:buAutoNum type="arabicPeriod"/>
            </a:pPr>
            <a:r>
              <a:rPr lang="en-US" altLang="zh-TW" dirty="0" smtClean="0"/>
              <a:t>Individual name for every </a:t>
            </a:r>
            <a:r>
              <a:rPr lang="en-US" altLang="zh-TW" dirty="0"/>
              <a:t>small chunks -&gt; </a:t>
            </a:r>
            <a:r>
              <a:rPr lang="en-US" altLang="zh-TW" dirty="0" smtClean="0"/>
              <a:t>Naming </a:t>
            </a:r>
            <a:r>
              <a:rPr lang="en-US" altLang="zh-TW" dirty="0"/>
              <a:t>scalability concerns</a:t>
            </a:r>
          </a:p>
          <a:p>
            <a:pPr marL="914400" lvl="1" indent="-457200">
              <a:buFont typeface="+mj-lt"/>
              <a:buAutoNum type="arabicPeriod"/>
            </a:pPr>
            <a:endParaRPr lang="en-US" altLang="zh-TW" dirty="0" smtClean="0"/>
          </a:p>
          <a:p>
            <a:pPr marL="914400" lvl="1" indent="-457200">
              <a:buFont typeface="+mj-lt"/>
              <a:buAutoNum type="arabicPeriod"/>
            </a:pPr>
            <a:endParaRPr lang="en-US" altLang="zh-TW" dirty="0"/>
          </a:p>
          <a:p>
            <a:pPr marL="914400" lvl="1" indent="-457200">
              <a:buFont typeface="+mj-lt"/>
              <a:buAutoNum type="arabicPeriod"/>
            </a:pPr>
            <a:endParaRPr lang="en-US" altLang="zh-TW" dirty="0" smtClean="0"/>
          </a:p>
          <a:p>
            <a:pPr marL="914400" lvl="1" indent="-457200">
              <a:buFont typeface="+mj-lt"/>
              <a:buAutoNum type="arabicPeriod"/>
            </a:pPr>
            <a:endParaRPr lang="en-US" altLang="zh-TW" dirty="0"/>
          </a:p>
          <a:p>
            <a:pPr marL="914400" lvl="1" indent="-457200">
              <a:buFont typeface="+mj-lt"/>
              <a:buAutoNum type="arabicPeriod"/>
            </a:pPr>
            <a:endParaRPr lang="en-US" altLang="zh-TW" dirty="0" smtClean="0"/>
          </a:p>
          <a:p>
            <a:pPr marL="914400" lvl="1" indent="-457200">
              <a:buFont typeface="+mj-lt"/>
              <a:buAutoNum type="arabicPeriod"/>
            </a:pPr>
            <a:endParaRPr lang="en-US" altLang="zh-TW" dirty="0"/>
          </a:p>
          <a:p>
            <a:r>
              <a:rPr lang="en-US" altLang="zh-TW" dirty="0" smtClean="0"/>
              <a:t>EXERCISES of ICN:</a:t>
            </a:r>
          </a:p>
          <a:p>
            <a:pPr marL="914400" lvl="1" indent="-457200">
              <a:buFont typeface="+mj-lt"/>
              <a:buAutoNum type="arabicPeriod"/>
            </a:pPr>
            <a:r>
              <a:rPr lang="en-US" altLang="zh-TW" dirty="0" smtClean="0"/>
              <a:t>Satisfy real-time Quality of Service (</a:t>
            </a:r>
            <a:r>
              <a:rPr lang="en-US" altLang="zh-TW" dirty="0" err="1" smtClean="0"/>
              <a:t>QoS</a:t>
            </a:r>
            <a:r>
              <a:rPr lang="en-US" altLang="zh-TW" dirty="0" smtClean="0"/>
              <a:t>) requirements</a:t>
            </a:r>
          </a:p>
          <a:p>
            <a:pPr marL="914400" lvl="1" indent="-457200">
              <a:buFont typeface="+mj-lt"/>
              <a:buAutoNum type="arabicPeriod"/>
            </a:pPr>
            <a:r>
              <a:rPr lang="en-US" altLang="zh-TW" dirty="0" smtClean="0"/>
              <a:t>Provide improved user experience</a:t>
            </a:r>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8</a:t>
            </a:fld>
            <a:endParaRPr lang="zh-TW" altLang="en-US"/>
          </a:p>
        </p:txBody>
      </p:sp>
      <p:sp>
        <p:nvSpPr>
          <p:cNvPr id="5" name="矩形 4"/>
          <p:cNvSpPr/>
          <p:nvPr/>
        </p:nvSpPr>
        <p:spPr>
          <a:xfrm>
            <a:off x="1799922" y="3599848"/>
            <a:ext cx="2473693" cy="1366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dirty="0" smtClean="0"/>
              <a:t>Content</a:t>
            </a:r>
            <a:endParaRPr lang="zh-TW" altLang="en-US" sz="2400" dirty="0"/>
          </a:p>
        </p:txBody>
      </p:sp>
      <p:sp>
        <p:nvSpPr>
          <p:cNvPr id="7" name="文字方塊 6"/>
          <p:cNvSpPr txBox="1"/>
          <p:nvPr/>
        </p:nvSpPr>
        <p:spPr>
          <a:xfrm>
            <a:off x="1607418" y="3138183"/>
            <a:ext cx="2994666" cy="461665"/>
          </a:xfrm>
          <a:prstGeom prst="rect">
            <a:avLst/>
          </a:prstGeom>
          <a:noFill/>
        </p:spPr>
        <p:txBody>
          <a:bodyPr wrap="none" rtlCol="0">
            <a:spAutoFit/>
          </a:bodyPr>
          <a:lstStyle/>
          <a:p>
            <a:r>
              <a:rPr lang="en-US" altLang="zh-TW" sz="2400" dirty="0" smtClean="0"/>
              <a:t>/name/of/the/content</a:t>
            </a:r>
            <a:endParaRPr lang="zh-TW" altLang="en-US" sz="2400" dirty="0"/>
          </a:p>
        </p:txBody>
      </p:sp>
      <p:sp>
        <p:nvSpPr>
          <p:cNvPr id="9" name="矩形 8"/>
          <p:cNvSpPr/>
          <p:nvPr/>
        </p:nvSpPr>
        <p:spPr>
          <a:xfrm>
            <a:off x="7005585" y="3599848"/>
            <a:ext cx="2473693" cy="1366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400" dirty="0"/>
          </a:p>
        </p:txBody>
      </p:sp>
      <p:sp>
        <p:nvSpPr>
          <p:cNvPr id="10" name="矩形 9"/>
          <p:cNvSpPr/>
          <p:nvPr/>
        </p:nvSpPr>
        <p:spPr>
          <a:xfrm>
            <a:off x="7113069" y="3762478"/>
            <a:ext cx="1047548" cy="104152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Chunk1</a:t>
            </a:r>
            <a:endParaRPr lang="zh-TW" altLang="en-US" sz="2400" dirty="0">
              <a:solidFill>
                <a:schemeClr val="tx1"/>
              </a:solidFill>
            </a:endParaRPr>
          </a:p>
        </p:txBody>
      </p:sp>
      <p:sp>
        <p:nvSpPr>
          <p:cNvPr id="11" name="矩形 10"/>
          <p:cNvSpPr/>
          <p:nvPr/>
        </p:nvSpPr>
        <p:spPr>
          <a:xfrm>
            <a:off x="8296173" y="3762478"/>
            <a:ext cx="1047548" cy="104152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Chunk2</a:t>
            </a:r>
            <a:endParaRPr lang="zh-TW" altLang="en-US" sz="2400" dirty="0">
              <a:solidFill>
                <a:schemeClr val="tx1"/>
              </a:solidFill>
            </a:endParaRPr>
          </a:p>
        </p:txBody>
      </p:sp>
      <p:sp>
        <p:nvSpPr>
          <p:cNvPr id="12" name="文字方塊 11"/>
          <p:cNvSpPr txBox="1"/>
          <p:nvPr/>
        </p:nvSpPr>
        <p:spPr>
          <a:xfrm>
            <a:off x="5353957" y="3189628"/>
            <a:ext cx="2942216" cy="461665"/>
          </a:xfrm>
          <a:prstGeom prst="rect">
            <a:avLst/>
          </a:prstGeom>
          <a:noFill/>
        </p:spPr>
        <p:txBody>
          <a:bodyPr wrap="none" rtlCol="0">
            <a:spAutoFit/>
          </a:bodyPr>
          <a:lstStyle/>
          <a:p>
            <a:r>
              <a:rPr lang="en-US" altLang="zh-TW" sz="2400" dirty="0" smtClean="0"/>
              <a:t>/name/of/the/chunk1</a:t>
            </a:r>
            <a:endParaRPr lang="zh-TW" altLang="en-US" sz="2400" dirty="0"/>
          </a:p>
        </p:txBody>
      </p:sp>
      <p:sp>
        <p:nvSpPr>
          <p:cNvPr id="13" name="文字方塊 12"/>
          <p:cNvSpPr txBox="1"/>
          <p:nvPr/>
        </p:nvSpPr>
        <p:spPr>
          <a:xfrm>
            <a:off x="8161416" y="4915190"/>
            <a:ext cx="2942216" cy="461665"/>
          </a:xfrm>
          <a:prstGeom prst="rect">
            <a:avLst/>
          </a:prstGeom>
          <a:noFill/>
        </p:spPr>
        <p:txBody>
          <a:bodyPr wrap="none" rtlCol="0">
            <a:spAutoFit/>
          </a:bodyPr>
          <a:lstStyle/>
          <a:p>
            <a:r>
              <a:rPr lang="en-US" altLang="zh-TW" sz="2400" dirty="0" smtClean="0"/>
              <a:t>/name/of/the/chunk2</a:t>
            </a:r>
            <a:endParaRPr lang="zh-TW" altLang="en-US" sz="2400" dirty="0"/>
          </a:p>
        </p:txBody>
      </p:sp>
    </p:spTree>
    <p:extLst>
      <p:ext uri="{BB962C8B-B14F-4D97-AF65-F5344CB8AC3E}">
        <p14:creationId xmlns:p14="http://schemas.microsoft.com/office/powerpoint/2010/main" val="892106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Scenario 3: Mobile Networking</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REQUIREMENTS:</a:t>
            </a:r>
          </a:p>
          <a:p>
            <a:pPr marL="914400" lvl="1" indent="-457200">
              <a:buFont typeface="+mj-lt"/>
              <a:buAutoNum type="arabicPeriod"/>
            </a:pPr>
            <a:r>
              <a:rPr lang="en-US" altLang="zh-TW" dirty="0"/>
              <a:t>S</a:t>
            </a:r>
            <a:r>
              <a:rPr lang="en-US" altLang="zh-TW" dirty="0" smtClean="0"/>
              <a:t>ervice continuity</a:t>
            </a:r>
          </a:p>
          <a:p>
            <a:r>
              <a:rPr lang="en-US" altLang="zh-TW" dirty="0" smtClean="0"/>
              <a:t>METRICS of EVALUATION:</a:t>
            </a:r>
          </a:p>
          <a:p>
            <a:pPr marL="914400" lvl="1" indent="-457200">
              <a:buFont typeface="+mj-lt"/>
              <a:buAutoNum type="arabicPeriod"/>
            </a:pPr>
            <a:r>
              <a:rPr lang="en-US" altLang="zh-TW" dirty="0" smtClean="0"/>
              <a:t>Handover latency</a:t>
            </a:r>
          </a:p>
          <a:p>
            <a:pPr marL="914400" lvl="1" indent="-457200">
              <a:buFont typeface="+mj-lt"/>
              <a:buAutoNum type="arabicPeriod"/>
            </a:pPr>
            <a:r>
              <a:rPr lang="en-US" altLang="zh-TW" dirty="0" smtClean="0"/>
              <a:t>Network overhead (due to the signaling)</a:t>
            </a:r>
          </a:p>
          <a:p>
            <a:pPr marL="914400" lvl="1" indent="-457200">
              <a:buFont typeface="+mj-lt"/>
              <a:buAutoNum type="arabicPeriod"/>
            </a:pPr>
            <a:endParaRPr lang="en-US" altLang="zh-TW" dirty="0" smtClean="0"/>
          </a:p>
          <a:p>
            <a:r>
              <a:rPr lang="en-US" altLang="zh-TW" dirty="0" smtClean="0"/>
              <a:t>POTENTIALS:</a:t>
            </a:r>
          </a:p>
          <a:p>
            <a:pPr marL="914400" lvl="1" indent="-457200">
              <a:buFont typeface="+mj-lt"/>
              <a:buAutoNum type="arabicPeriod"/>
            </a:pPr>
            <a:r>
              <a:rPr lang="en-US" altLang="zh-TW" dirty="0" smtClean="0"/>
              <a:t>Broadcast nature of wireless access technologies</a:t>
            </a:r>
          </a:p>
          <a:p>
            <a:r>
              <a:rPr lang="en-US" altLang="zh-TW" dirty="0" smtClean="0"/>
              <a:t>CONSIDERATIONS:</a:t>
            </a:r>
          </a:p>
          <a:p>
            <a:pPr marL="914400" lvl="1" indent="-457200">
              <a:buFont typeface="+mj-lt"/>
              <a:buAutoNum type="arabicPeriod"/>
            </a:pPr>
            <a:r>
              <a:rPr lang="en-US" altLang="zh-TW" dirty="0" smtClean="0"/>
              <a:t>Broadcast Storms </a:t>
            </a:r>
          </a:p>
          <a:p>
            <a:pPr marL="914400" lvl="1" indent="-457200">
              <a:buFont typeface="+mj-lt"/>
              <a:buAutoNum type="arabicPeriod"/>
            </a:pPr>
            <a:r>
              <a:rPr lang="en-US" altLang="zh-TW" dirty="0" smtClean="0"/>
              <a:t>Cross-scenarios: social networking and real-time communication</a:t>
            </a:r>
          </a:p>
          <a:p>
            <a:endParaRPr lang="zh-TW" altLang="en-US" dirty="0"/>
          </a:p>
        </p:txBody>
      </p:sp>
      <p:sp>
        <p:nvSpPr>
          <p:cNvPr id="4" name="投影片編號版面配置區 3"/>
          <p:cNvSpPr>
            <a:spLocks noGrp="1"/>
          </p:cNvSpPr>
          <p:nvPr>
            <p:ph type="sldNum" sz="quarter" idx="12"/>
          </p:nvPr>
        </p:nvSpPr>
        <p:spPr/>
        <p:txBody>
          <a:bodyPr/>
          <a:lstStyle/>
          <a:p>
            <a:fld id="{7208062C-459A-4458-B4C4-C9CB4275EA14}" type="slidenum">
              <a:rPr lang="zh-TW" altLang="en-US" smtClean="0"/>
              <a:t>9</a:t>
            </a:fld>
            <a:endParaRPr lang="zh-TW" altLang="en-US"/>
          </a:p>
        </p:txBody>
      </p:sp>
    </p:spTree>
    <p:extLst>
      <p:ext uri="{BB962C8B-B14F-4D97-AF65-F5344CB8AC3E}">
        <p14:creationId xmlns:p14="http://schemas.microsoft.com/office/powerpoint/2010/main" val="3213172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2559</TotalTime>
  <Words>1463</Words>
  <Application>Microsoft Office PowerPoint</Application>
  <PresentationFormat>寬螢幕</PresentationFormat>
  <Paragraphs>221</Paragraphs>
  <Slides>18</Slides>
  <Notes>7</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18</vt:i4>
      </vt:variant>
    </vt:vector>
  </HeadingPairs>
  <TitlesOfParts>
    <vt:vector size="23" baseType="lpstr">
      <vt:lpstr>新細明體</vt:lpstr>
      <vt:lpstr>Arial</vt:lpstr>
      <vt:lpstr>Calibri</vt:lpstr>
      <vt:lpstr>Calibri Light</vt:lpstr>
      <vt:lpstr>Office 佈景主題</vt:lpstr>
      <vt:lpstr>Information-Centric Networking: Baseline Scenarios</vt:lpstr>
      <vt:lpstr>Information-Centric Networking (ICN)</vt:lpstr>
      <vt:lpstr>Scenarios</vt:lpstr>
      <vt:lpstr>Scenario 1: Social Networking</vt:lpstr>
      <vt:lpstr>Scenario 1: Social Networking (cont.)</vt:lpstr>
      <vt:lpstr>Scenario 2: Real-Time Communication</vt:lpstr>
      <vt:lpstr>Scenario 2: Real-Time Communication (cont.)</vt:lpstr>
      <vt:lpstr>Scenario 2: Real-Time Communication (cont.)</vt:lpstr>
      <vt:lpstr>Scenario 3: Mobile Networking</vt:lpstr>
      <vt:lpstr>Scenario 4: Infrastructure Sharing</vt:lpstr>
      <vt:lpstr>Scenario 5: Content Dissemination</vt:lpstr>
      <vt:lpstr>Scenario 6: Vehicular Networking</vt:lpstr>
      <vt:lpstr>Scenario 7: Delay- and Disruption-Tolerance</vt:lpstr>
      <vt:lpstr>Scenario 7: Delay- and Disruption-Tolerance (cont.)</vt:lpstr>
      <vt:lpstr>Scenario 7: Delay- and Disruption-Tolerance (cont.)</vt:lpstr>
      <vt:lpstr>Scenario 7: Delay- and Disruption-Tolerance (cont.)</vt:lpstr>
      <vt:lpstr>Scenario 8: Internet of Things (IoT)</vt:lpstr>
      <vt:lpstr>Scenario 9: Smart City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RFC 7476</dc:title>
  <dc:creator>Acer</dc:creator>
  <cp:lastModifiedBy>Acer</cp:lastModifiedBy>
  <cp:revision>83</cp:revision>
  <dcterms:created xsi:type="dcterms:W3CDTF">2018-01-04T08:33:39Z</dcterms:created>
  <dcterms:modified xsi:type="dcterms:W3CDTF">2018-01-08T17:42:31Z</dcterms:modified>
</cp:coreProperties>
</file>