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6" r:id="rId1"/>
  </p:sldMasterIdLst>
  <p:notesMasterIdLst>
    <p:notesMasterId r:id="rId28"/>
  </p:notesMasterIdLst>
  <p:handoutMasterIdLst>
    <p:handoutMasterId r:id="rId29"/>
  </p:handoutMasterIdLst>
  <p:sldIdLst>
    <p:sldId id="256" r:id="rId2"/>
    <p:sldId id="365" r:id="rId3"/>
    <p:sldId id="369" r:id="rId4"/>
    <p:sldId id="383" r:id="rId5"/>
    <p:sldId id="371" r:id="rId6"/>
    <p:sldId id="391" r:id="rId7"/>
    <p:sldId id="339" r:id="rId8"/>
    <p:sldId id="393" r:id="rId9"/>
    <p:sldId id="411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3" r:id="rId18"/>
    <p:sldId id="412" r:id="rId19"/>
    <p:sldId id="338" r:id="rId20"/>
    <p:sldId id="394" r:id="rId21"/>
    <p:sldId id="395" r:id="rId22"/>
    <p:sldId id="396" r:id="rId23"/>
    <p:sldId id="372" r:id="rId24"/>
    <p:sldId id="368" r:id="rId25"/>
    <p:sldId id="397" r:id="rId26"/>
    <p:sldId id="376" r:id="rId27"/>
  </p:sldIdLst>
  <p:sldSz cx="12192000" cy="6858000"/>
  <p:notesSz cx="9923463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標題" id="{85821A84-9A65-475E-8F22-25E4B9ADF6A6}">
          <p14:sldIdLst>
            <p14:sldId id="256"/>
            <p14:sldId id="365"/>
          </p14:sldIdLst>
        </p14:section>
        <p14:section name="介紹SIP,TBCP,PoC" id="{8F29B5CF-CCCB-47B9-9003-5A50B9BABE23}">
          <p14:sldIdLst>
            <p14:sldId id="369"/>
            <p14:sldId id="383"/>
            <p14:sldId id="371"/>
            <p14:sldId id="391"/>
          </p14:sldIdLst>
        </p14:section>
        <p14:section name="系統架構" id="{758DBE2D-B2F6-4E48-B3F7-01ECD574B05A}">
          <p14:sldIdLst>
            <p14:sldId id="339"/>
            <p14:sldId id="393"/>
            <p14:sldId id="411"/>
            <p14:sldId id="403"/>
            <p14:sldId id="404"/>
            <p14:sldId id="405"/>
            <p14:sldId id="406"/>
            <p14:sldId id="407"/>
            <p14:sldId id="408"/>
            <p14:sldId id="409"/>
            <p14:sldId id="413"/>
            <p14:sldId id="412"/>
            <p14:sldId id="338"/>
            <p14:sldId id="394"/>
            <p14:sldId id="395"/>
            <p14:sldId id="396"/>
            <p14:sldId id="372"/>
          </p14:sldIdLst>
        </p14:section>
        <p14:section name="More" id="{75BB7A3E-B4D1-4775-980E-03BBAA247659}">
          <p14:sldIdLst>
            <p14:sldId id="368"/>
            <p14:sldId id="397"/>
            <p14:sldId id="3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楊國呈" initials="楊國呈" lastIdx="2" clrIdx="0">
    <p:extLst>
      <p:ext uri="{19B8F6BF-5375-455C-9EA6-DF929625EA0E}">
        <p15:presenceInfo xmlns:p15="http://schemas.microsoft.com/office/powerpoint/2012/main" userId="7e23604a1442e4a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36D"/>
    <a:srgbClr val="24CEF0"/>
    <a:srgbClr val="EB29C1"/>
    <a:srgbClr val="63C054"/>
    <a:srgbClr val="E7EE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1" autoAdjust="0"/>
    <p:restoredTop sz="81790" autoAdjust="0"/>
  </p:normalViewPr>
  <p:slideViewPr>
    <p:cSldViewPr snapToGrid="0">
      <p:cViewPr varScale="1">
        <p:scale>
          <a:sx n="53" d="100"/>
          <a:sy n="53" d="100"/>
        </p:scale>
        <p:origin x="69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3DE73-6A3D-4C59-B41C-86E3AE16374F}" type="datetimeFigureOut">
              <a:rPr lang="zh-TW" altLang="en-US" smtClean="0"/>
              <a:t>2020/4/9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167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0999" y="6456612"/>
            <a:ext cx="4300167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3B049-80F1-4234-AE31-A4EB229DB3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094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0999" y="1"/>
            <a:ext cx="4300167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182E3-47C5-487A-98F8-9EF1DF7CEEBF}" type="datetimeFigureOut">
              <a:rPr lang="zh-TW" altLang="en-US" smtClean="0"/>
              <a:t>2020/4/9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2588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347" y="3271381"/>
            <a:ext cx="793877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0167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0999" y="6456612"/>
            <a:ext cx="4300167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B4BB9-627E-4826-AC48-EA57EDDC3A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23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各位口試委員</a:t>
            </a:r>
            <a:r>
              <a:rPr lang="zh-TW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、老師同學大家好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今天要講的題目是</a:t>
            </a:r>
            <a:r>
              <a:rPr lang="en-US" altLang="zh-TW" sz="12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Performance Improvement of Push to Talk (PTT) Service with IPv6 Multicast</a:t>
            </a:r>
            <a:endParaRPr lang="zh-TW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8672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mtClean="0"/>
              <a:t>這邊階段性的比較了兩個架構的差異</a:t>
            </a:r>
            <a:r>
              <a:rPr lang="en-US" altLang="zh-TW" smtClean="0"/>
              <a:t>,</a:t>
            </a:r>
            <a:r>
              <a:rPr lang="zh-TW" altLang="en-US" smtClean="0"/>
              <a:t>在前面的例子中</a:t>
            </a:r>
            <a:r>
              <a:rPr lang="en-US" altLang="zh-TW" smtClean="0"/>
              <a:t>,</a:t>
            </a:r>
            <a:r>
              <a:rPr lang="zh-TW" altLang="en-US" smtClean="0"/>
              <a:t>群組人數為兩人的情況下</a:t>
            </a:r>
            <a:r>
              <a:rPr lang="en-US" altLang="zh-TW" smtClean="0"/>
              <a:t>,</a:t>
            </a:r>
            <a:r>
              <a:rPr lang="zh-TW" altLang="en-US" smtClean="0"/>
              <a:t>兩架構似乎沒什麼差別</a:t>
            </a:r>
            <a:r>
              <a:rPr lang="en-US" altLang="zh-TW" smtClean="0"/>
              <a:t>,</a:t>
            </a:r>
            <a:r>
              <a:rPr lang="zh-TW" altLang="en-US" smtClean="0"/>
              <a:t>但是當人數高於三人時</a:t>
            </a:r>
            <a:r>
              <a:rPr lang="en-US" altLang="zh-TW" smtClean="0"/>
              <a:t>,</a:t>
            </a:r>
            <a:r>
              <a:rPr lang="zh-TW" altLang="en-US" smtClean="0"/>
              <a:t>兩架構所需傳送的封包數就會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412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PTT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是一個被廣為使用的功能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透過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IPv6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多播的傳輸方式，達成點對點即時語音的交談，是本篇論文主要的研究議題。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利用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IPv6 multicast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的方式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讓用戶代理的負擔減輕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只須由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來轉送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我們除了把多播應用在語音資料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也應用在信令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(Signaling)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的交換上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(TBCP),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在原有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OMA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運作下，本應由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伺服器必須各轉送一次給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UA3 TBCP Taken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 Idle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，但在本系統的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Floor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階段，利用多播的方式則只需要轉送一次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減少資料需要透過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轉傳所需的時間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不但減少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的負擔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也減少了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在遠處所造成的影響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3639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491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086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基於投影片第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頁的系統架構圖開始實作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47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再來要介紹的是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 server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的運作流程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此為國際標準組織開放行動聯盟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(OMA)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訂定之協議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運用即時傳輸控制協定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(RTCP)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  Message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封包形式來夾帶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發話權的請求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其特殊之處在於，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每送出一個請求，都會有一個時間計時器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(Timer)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被啟動。當時間到了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(Timeout)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以後會再重送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(Retransmit)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請求。圖上為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發話權請求以及釋放的過程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首先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會發話時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會先向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 request ,server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會回傳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 granted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表是發話權的發放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病傳給其他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 TBCP taken,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表是發話權已被占用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反之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結束發話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會向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 release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表是結束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232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這邊是今天的大綱</a:t>
            </a:r>
            <a:endParaRPr lang="en-US" altLang="zh-TW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191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首先要介紹的是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SIP server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的運作流程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第一步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用戶代理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(User Agent, UA)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必須向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伺服器進行註冊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(REGISTER)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；所以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都會發送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允許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就會回傳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200ok;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撥出電話時，則會送出邀請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(INVITE)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並由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轉送給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UA2,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允許通話就會回傳給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server200 OK,UA1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收到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 OK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以後會回應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ACK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表示收到；之後就能開始通話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結束通話時，則送出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(BYE)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的信令。以上是簡單的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運作流程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詳細可以參考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RFC3261 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SIP (Session Initiation Protoco)</a:t>
            </a: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276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Push to</a:t>
            </a:r>
            <a:r>
              <a:rPr lang="en-US" altLang="zh-TW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talk </a:t>
            </a:r>
            <a:r>
              <a:rPr lang="zh-TW" altLang="en-US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424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研究動機呢是想要一個傳輸聲音時效率會更高的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PTT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系統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而且不需因為伺服器遠近而影響聲音傳輸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所以，系統主要利用了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SIP proxy server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的方式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讓伺服器只有負責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交換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不做聲音傳輸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減少聲音要經過伺服器轉送所需的時間。並利用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IPv6 multicast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的方式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不管群組內有多少使用者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發送聲音者都只需要傳送一份聲音資訊出去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會由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負責複製並轉送。其中幾個重要的概念包括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,IPv6 ,SIP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server,Talk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burst control protocol server ,group list management server,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ipv6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multicast ,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詳細內容會在之後章節介紹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0195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在我的系統架構中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總共有三台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server,</a:t>
            </a:r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分別為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SIP</a:t>
            </a:r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 ,GLMS</a:t>
            </a:r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與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TBCP</a:t>
            </a:r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</a:t>
            </a:r>
          </a:p>
          <a:p>
            <a:endParaRPr lang="en-US" altLang="zh-TW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199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9561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015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zh-TW" altLang="en-US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事先邀請其他使用者加入群組而非等到話者按下發話按鈕才邀請</a:t>
            </a:r>
            <a:endParaRPr lang="en-US" altLang="zh-TW" sz="120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endParaRPr lang="en-US" altLang="zh-TW" sz="120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zh-TW" altLang="en-US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利用</a:t>
            </a:r>
            <a:r>
              <a:rPr lang="en-US" altLang="zh-TW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Multicast</a:t>
            </a:r>
            <a:r>
              <a:rPr lang="zh-TW" altLang="en-US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的方式傳遞</a:t>
            </a:r>
            <a:r>
              <a:rPr lang="en-US" altLang="zh-TW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Signaling </a:t>
            </a:r>
          </a:p>
          <a:p>
            <a:pPr lvl="0"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endParaRPr lang="en-US" altLang="zh-TW" sz="120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zh-TW" altLang="en-US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聲音資料不需經過</a:t>
            </a:r>
            <a:r>
              <a:rPr lang="en-US" altLang="zh-TW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Server</a:t>
            </a:r>
          </a:p>
          <a:p>
            <a:pPr lvl="0"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endParaRPr lang="en-US" altLang="zh-TW" sz="120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zh-TW" altLang="en-US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利用</a:t>
            </a:r>
            <a:r>
              <a:rPr lang="en-US" altLang="zh-TW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Multicast</a:t>
            </a:r>
            <a:r>
              <a:rPr lang="zh-TW" altLang="en-US" sz="120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的方式傳遞聲音資料</a:t>
            </a:r>
            <a:endParaRPr lang="en-US" altLang="zh-TW" sz="120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B4BB9-627E-4826-AC48-EA57EDDC3A86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18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投影片"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1219200" y="1524000"/>
            <a:ext cx="10164232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3600" b="0" i="0" u="none" strike="noStrike" cap="none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Garamond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defRPr sz="1772" b="1" i="0" u="none" strike="noStrike" cap="none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defRPr sz="1772" b="1" i="0" u="none" strike="noStrike" cap="none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defRPr sz="1772" b="1" i="0" u="none" strike="noStrike" cap="none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defRPr sz="1772" b="1" i="0" u="none" strike="noStrike" cap="none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192881" marR="0" lvl="5" indent="0" algn="l" rtl="0">
              <a:spcBef>
                <a:spcPts val="0"/>
              </a:spcBef>
              <a:spcAft>
                <a:spcPts val="0"/>
              </a:spcAft>
              <a:defRPr sz="1772" b="1" i="0" u="none" strike="noStrike" cap="none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85763" marR="0" lvl="6" indent="0" algn="l" rtl="0">
              <a:spcBef>
                <a:spcPts val="0"/>
              </a:spcBef>
              <a:spcAft>
                <a:spcPts val="0"/>
              </a:spcAft>
              <a:defRPr sz="1772" b="1" i="0" u="none" strike="noStrike" cap="none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578644" marR="0" lvl="7" indent="0" algn="l" rtl="0">
              <a:spcBef>
                <a:spcPts val="0"/>
              </a:spcBef>
              <a:spcAft>
                <a:spcPts val="0"/>
              </a:spcAft>
              <a:defRPr sz="1772" b="1" i="0" u="none" strike="noStrike" cap="none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771525" marR="0" lvl="8" indent="0" algn="l" rtl="0">
              <a:spcBef>
                <a:spcPts val="0"/>
              </a:spcBef>
              <a:spcAft>
                <a:spcPts val="0"/>
              </a:spcAft>
              <a:defRPr sz="1772" b="1" i="0" u="none" strike="noStrike" cap="none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3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sz="2400" b="0" i="0" u="none" strike="noStrike" cap="none">
                <a:solidFill>
                  <a:schemeClr val="dk1"/>
                </a:solidFill>
                <a:latin typeface="+mn-lt"/>
                <a:ea typeface="Arial Narrow" panose="020B0606020202030204" pitchFamily="34" charset="0"/>
                <a:cs typeface="Arial"/>
                <a:sym typeface="Arial"/>
              </a:defRPr>
            </a:lvl1pPr>
            <a:lvl2pPr marL="282625" marR="0" lvl="1" indent="-96173" algn="l" rtl="0"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109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304" marR="0" lvl="2" indent="-114389" algn="l" rtl="0">
              <a:spcBef>
                <a:spcPts val="18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92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65250" marR="0" lvl="3" indent="-99120" algn="l" rtl="0">
              <a:spcBef>
                <a:spcPts val="169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09241" marR="0" lvl="4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02122" marR="0" lvl="5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95003" marR="0" lvl="6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287884" marR="0" lvl="7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480766" marR="0" lvl="8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dirty="0"/>
              <a:t>按一下以編輯母片副標題樣式</a:t>
            </a:r>
            <a:endParaRPr dirty="0"/>
          </a:p>
        </p:txBody>
      </p:sp>
      <p:pic>
        <p:nvPicPr>
          <p:cNvPr id="14" name="Shape 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05" y="152407"/>
            <a:ext cx="1320799" cy="9874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20"/>
          <p:cNvSpPr/>
          <p:nvPr/>
        </p:nvSpPr>
        <p:spPr>
          <a:xfrm>
            <a:off x="812805" y="1219200"/>
            <a:ext cx="10566399" cy="914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20000"/>
                </a:moveTo>
                <a:lnTo>
                  <a:pt x="0" y="0"/>
                </a:lnTo>
                <a:lnTo>
                  <a:pt x="120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38570" tIns="19280" rIns="38570" bIns="1928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6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664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192881" lvl="5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85763" lvl="6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578644" lvl="7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771525" lvl="8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845454" y="-1592262"/>
            <a:ext cx="4530724" cy="1097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44661" lvl="0" indent="-92423" algn="l" rtl="0">
              <a:spcBef>
                <a:spcPts val="254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1266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82625" lvl="1" indent="-96173" algn="l" rtl="0"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109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304" lvl="2" indent="-114389" algn="l" rtl="0">
              <a:spcBef>
                <a:spcPts val="18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92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65250" lvl="3" indent="-99120" algn="l" rtl="0">
              <a:spcBef>
                <a:spcPts val="169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09241" lvl="4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02122" lvl="5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95003" lvl="6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287884" lvl="7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480766" lvl="8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532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7283719" y="1846001"/>
            <a:ext cx="5881687" cy="27453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192881" lvl="5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85763" lvl="6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578644" lvl="7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771525" lvl="8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1688311" y="-800894"/>
            <a:ext cx="5881687" cy="803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44661" lvl="0" indent="-92423" algn="l" rtl="0">
              <a:spcBef>
                <a:spcPts val="254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1266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82625" lvl="1" indent="-96173" algn="l" rtl="0"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109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304" lvl="2" indent="-114389" algn="l" rtl="0">
              <a:spcBef>
                <a:spcPts val="18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92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65250" lvl="3" indent="-99120" algn="l" rtl="0">
              <a:spcBef>
                <a:spcPts val="169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09241" lvl="4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02122" lvl="5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95003" lvl="6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287884" lvl="7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480766" lvl="8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709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192881" lvl="5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85763" lvl="6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578644" lvl="7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771525" lvl="8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24421" y="1628775"/>
            <a:ext cx="5384799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44661" lvl="0" indent="-92423" algn="l" rtl="0">
              <a:spcBef>
                <a:spcPts val="254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1266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82625" lvl="1" indent="-96173" algn="l" rtl="0"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109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304" lvl="2" indent="-114389" algn="l" rtl="0">
              <a:spcBef>
                <a:spcPts val="18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92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65250" lvl="3" indent="-99120" algn="l" rtl="0">
              <a:spcBef>
                <a:spcPts val="169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09241" lvl="4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02122" lvl="5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95003" lvl="6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287884" lvl="7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480766" lvl="8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6212421" y="1628775"/>
            <a:ext cx="5384799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44661" lvl="0" indent="-92423" algn="l" rtl="0">
              <a:spcBef>
                <a:spcPts val="254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1266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82625" lvl="1" indent="-96173" algn="l" rtl="0"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109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304" lvl="2" indent="-114389" algn="l" rtl="0">
              <a:spcBef>
                <a:spcPts val="18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929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65250" lvl="3" indent="-99120" algn="l" rtl="0">
              <a:spcBef>
                <a:spcPts val="169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09241" lvl="4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02122" lvl="5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95003" lvl="6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287884" lvl="7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480766" lvl="8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0353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3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sz="2400" b="0" i="0" u="none" strike="noStrike" cap="none">
                <a:solidFill>
                  <a:schemeClr val="dk1"/>
                </a:solidFill>
                <a:latin typeface="+mn-lt"/>
                <a:ea typeface="Arial Narrow" panose="020B0606020202030204" pitchFamily="34" charset="0"/>
                <a:cs typeface="Arial"/>
                <a:sym typeface="Arial"/>
              </a:defRPr>
            </a:lvl1pPr>
            <a:lvl2pPr marL="282625" marR="0" lvl="1" indent="-96173" algn="l" rtl="0"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109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304" marR="0" lvl="2" indent="-114389" algn="l" rtl="0">
              <a:spcBef>
                <a:spcPts val="18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92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65250" marR="0" lvl="3" indent="-99120" algn="l" rtl="0">
              <a:spcBef>
                <a:spcPts val="169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09241" marR="0" lvl="4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02122" marR="0" lvl="5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95003" marR="0" lvl="6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287884" marR="0" lvl="7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480766" marR="0" lvl="8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/>
              <a:t>按一下以編輯母片副標題樣式</a:t>
            </a:r>
            <a:endParaRPr dirty="0"/>
          </a:p>
        </p:txBody>
      </p:sp>
      <p:pic>
        <p:nvPicPr>
          <p:cNvPr id="14" name="Shape 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05" y="152407"/>
            <a:ext cx="1320799" cy="9874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20"/>
          <p:cNvSpPr/>
          <p:nvPr/>
        </p:nvSpPr>
        <p:spPr>
          <a:xfrm>
            <a:off x="812805" y="1219200"/>
            <a:ext cx="10566399" cy="914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20000"/>
                </a:moveTo>
                <a:lnTo>
                  <a:pt x="0" y="0"/>
                </a:lnTo>
                <a:lnTo>
                  <a:pt x="120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38570" tIns="19280" rIns="38570" bIns="1928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6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sz="1500"/>
            </a:lvl1pPr>
          </a:lstStyle>
          <a:p>
            <a:endParaRPr lang="zh-TW" altLang="en-US" dirty="0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6940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0"/>
          <p:cNvSpPr txBox="1"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3200" b="1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Garamond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192881" lvl="5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85763" lvl="6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578644" lvl="7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771525" lvl="8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 dirty="0"/>
              <a:t>按一下以編輯母片標題樣式</a:t>
            </a:r>
            <a:endParaRPr dirty="0"/>
          </a:p>
        </p:txBody>
      </p:sp>
      <p:sp>
        <p:nvSpPr>
          <p:cNvPr id="6" name="Shape 31"/>
          <p:cNvSpPr txBox="1">
            <a:spLocks noGrp="1"/>
          </p:cNvSpPr>
          <p:nvPr>
            <p:ph type="body" idx="1"/>
          </p:nvPr>
        </p:nvSpPr>
        <p:spPr>
          <a:xfrm>
            <a:off x="624416" y="1628775"/>
            <a:ext cx="10972800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44661" lvl="0" indent="-92423" algn="l" rtl="0">
              <a:spcBef>
                <a:spcPts val="254"/>
              </a:spcBef>
              <a:spcAft>
                <a:spcPts val="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82625" marR="0" lvl="1" indent="-96173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SzTx/>
              <a:buFont typeface="Noto Symbol"/>
              <a:buChar char="❑"/>
              <a:tabLst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304" marR="0" lvl="2" indent="-96173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Char char="Ø"/>
              <a:tabLst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69077" lvl="3" indent="0" algn="l" rtl="0">
              <a:spcBef>
                <a:spcPts val="169"/>
              </a:spcBef>
              <a:spcAft>
                <a:spcPts val="0"/>
              </a:spcAft>
              <a:buClr>
                <a:schemeClr val="accent2"/>
              </a:buClr>
              <a:buFont typeface="Noto Symbol"/>
              <a:buNone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09241" lvl="4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02122" lvl="5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95003" lvl="6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287884" lvl="7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480766" lvl="8" indent="-106487" algn="l" rtl="0"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7" name="Shape 32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 dirty="0"/>
          </a:p>
        </p:txBody>
      </p:sp>
      <p:sp>
        <p:nvSpPr>
          <p:cNvPr id="8" name="Shape 33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4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963083" y="4406907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1688" b="1" cap="none"/>
            </a:lvl1pPr>
            <a:lvl2pPr lvl="1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963083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 sz="844"/>
            </a:lvl1pPr>
            <a:lvl2pPr marL="192881" lvl="1" indent="0" rtl="0">
              <a:spcBef>
                <a:spcPts val="0"/>
              </a:spcBef>
              <a:buFont typeface="Arial"/>
              <a:buNone/>
              <a:defRPr sz="760"/>
            </a:lvl2pPr>
            <a:lvl3pPr marL="385763" lvl="2" indent="0" rtl="0">
              <a:spcBef>
                <a:spcPts val="0"/>
              </a:spcBef>
              <a:buFont typeface="Arial"/>
              <a:buNone/>
              <a:defRPr sz="675"/>
            </a:lvl3pPr>
            <a:lvl4pPr marL="578644" lvl="3" indent="0" rtl="0">
              <a:spcBef>
                <a:spcPts val="0"/>
              </a:spcBef>
              <a:buFont typeface="Arial"/>
              <a:buNone/>
              <a:defRPr sz="591"/>
            </a:lvl4pPr>
            <a:lvl5pPr marL="771525" lvl="4" indent="0" rtl="0">
              <a:spcBef>
                <a:spcPts val="0"/>
              </a:spcBef>
              <a:buFont typeface="Arial"/>
              <a:buNone/>
              <a:defRPr sz="591"/>
            </a:lvl5pPr>
            <a:lvl6pPr marL="964406" lvl="5" indent="0" rtl="0">
              <a:spcBef>
                <a:spcPts val="0"/>
              </a:spcBef>
              <a:buFont typeface="Arial"/>
              <a:buNone/>
              <a:defRPr sz="591"/>
            </a:lvl6pPr>
            <a:lvl7pPr marL="1157288" lvl="6" indent="0" rtl="0">
              <a:spcBef>
                <a:spcPts val="0"/>
              </a:spcBef>
              <a:buFont typeface="Arial"/>
              <a:buNone/>
              <a:defRPr sz="591"/>
            </a:lvl7pPr>
            <a:lvl8pPr marL="1350169" lvl="7" indent="0" rtl="0">
              <a:spcBef>
                <a:spcPts val="0"/>
              </a:spcBef>
              <a:buFont typeface="Arial"/>
              <a:buNone/>
              <a:defRPr sz="591"/>
            </a:lvl8pPr>
            <a:lvl9pPr marL="1543050" lvl="8" indent="0" rtl="0">
              <a:spcBef>
                <a:spcPts val="0"/>
              </a:spcBef>
              <a:buFont typeface="Arial"/>
              <a:buNone/>
              <a:defRPr sz="59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47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192881" lvl="5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85763" lvl="6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578644" lvl="7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771525" lvl="8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24421" y="1628775"/>
            <a:ext cx="5384799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1181"/>
            </a:lvl1pPr>
            <a:lvl2pPr lvl="1" rtl="0">
              <a:spcBef>
                <a:spcPts val="0"/>
              </a:spcBef>
              <a:defRPr sz="1013"/>
            </a:lvl2pPr>
            <a:lvl3pPr lvl="2" rtl="0">
              <a:spcBef>
                <a:spcPts val="0"/>
              </a:spcBef>
              <a:defRPr sz="844"/>
            </a:lvl3pPr>
            <a:lvl4pPr lvl="3" rtl="0">
              <a:spcBef>
                <a:spcPts val="0"/>
              </a:spcBef>
              <a:defRPr sz="760"/>
            </a:lvl4pPr>
            <a:lvl5pPr lvl="4" rtl="0">
              <a:spcBef>
                <a:spcPts val="0"/>
              </a:spcBef>
              <a:defRPr sz="760"/>
            </a:lvl5pPr>
            <a:lvl6pPr lvl="5" rtl="0">
              <a:spcBef>
                <a:spcPts val="0"/>
              </a:spcBef>
              <a:defRPr sz="760"/>
            </a:lvl6pPr>
            <a:lvl7pPr lvl="6" rtl="0">
              <a:spcBef>
                <a:spcPts val="0"/>
              </a:spcBef>
              <a:defRPr sz="760"/>
            </a:lvl7pPr>
            <a:lvl8pPr lvl="7" rtl="0">
              <a:spcBef>
                <a:spcPts val="0"/>
              </a:spcBef>
              <a:defRPr sz="760"/>
            </a:lvl8pPr>
            <a:lvl9pPr lvl="8" rtl="0">
              <a:spcBef>
                <a:spcPts val="0"/>
              </a:spcBef>
              <a:defRPr sz="76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6212421" y="1628775"/>
            <a:ext cx="5384799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1181"/>
            </a:lvl1pPr>
            <a:lvl2pPr lvl="1" rtl="0">
              <a:spcBef>
                <a:spcPts val="0"/>
              </a:spcBef>
              <a:defRPr sz="1013"/>
            </a:lvl2pPr>
            <a:lvl3pPr lvl="2" rtl="0">
              <a:spcBef>
                <a:spcPts val="0"/>
              </a:spcBef>
              <a:defRPr sz="844"/>
            </a:lvl3pPr>
            <a:lvl4pPr lvl="3" rtl="0">
              <a:spcBef>
                <a:spcPts val="0"/>
              </a:spcBef>
              <a:defRPr sz="760"/>
            </a:lvl4pPr>
            <a:lvl5pPr lvl="4" rtl="0">
              <a:spcBef>
                <a:spcPts val="0"/>
              </a:spcBef>
              <a:defRPr sz="760"/>
            </a:lvl5pPr>
            <a:lvl6pPr lvl="5" rtl="0">
              <a:spcBef>
                <a:spcPts val="0"/>
              </a:spcBef>
              <a:defRPr sz="760"/>
            </a:lvl6pPr>
            <a:lvl7pPr lvl="6" rtl="0">
              <a:spcBef>
                <a:spcPts val="0"/>
              </a:spcBef>
              <a:defRPr sz="760"/>
            </a:lvl7pPr>
            <a:lvl8pPr lvl="7" rtl="0">
              <a:spcBef>
                <a:spcPts val="0"/>
              </a:spcBef>
              <a:defRPr sz="760"/>
            </a:lvl8pPr>
            <a:lvl9pPr lvl="8" rtl="0">
              <a:spcBef>
                <a:spcPts val="0"/>
              </a:spcBef>
              <a:defRPr sz="76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9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09603" y="1535112"/>
            <a:ext cx="5386916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 sz="1013" b="1"/>
            </a:lvl1pPr>
            <a:lvl2pPr marL="192881" lvl="1" indent="0" rtl="0">
              <a:spcBef>
                <a:spcPts val="0"/>
              </a:spcBef>
              <a:buFont typeface="Arial"/>
              <a:buNone/>
              <a:defRPr sz="844" b="1"/>
            </a:lvl2pPr>
            <a:lvl3pPr marL="385763" lvl="2" indent="0" rtl="0">
              <a:spcBef>
                <a:spcPts val="0"/>
              </a:spcBef>
              <a:buFont typeface="Arial"/>
              <a:buNone/>
              <a:defRPr sz="760" b="1"/>
            </a:lvl3pPr>
            <a:lvl4pPr marL="578644" lvl="3" indent="0" rtl="0">
              <a:spcBef>
                <a:spcPts val="0"/>
              </a:spcBef>
              <a:buFont typeface="Arial"/>
              <a:buNone/>
              <a:defRPr sz="675" b="1"/>
            </a:lvl4pPr>
            <a:lvl5pPr marL="771525" lvl="4" indent="0" rtl="0">
              <a:spcBef>
                <a:spcPts val="0"/>
              </a:spcBef>
              <a:buFont typeface="Arial"/>
              <a:buNone/>
              <a:defRPr sz="675" b="1"/>
            </a:lvl5pPr>
            <a:lvl6pPr marL="964406" lvl="5" indent="0" rtl="0">
              <a:spcBef>
                <a:spcPts val="0"/>
              </a:spcBef>
              <a:buFont typeface="Arial"/>
              <a:buNone/>
              <a:defRPr sz="675" b="1"/>
            </a:lvl6pPr>
            <a:lvl7pPr marL="1157288" lvl="6" indent="0" rtl="0">
              <a:spcBef>
                <a:spcPts val="0"/>
              </a:spcBef>
              <a:buFont typeface="Arial"/>
              <a:buNone/>
              <a:defRPr sz="675" b="1"/>
            </a:lvl7pPr>
            <a:lvl8pPr marL="1350169" lvl="7" indent="0" rtl="0">
              <a:spcBef>
                <a:spcPts val="0"/>
              </a:spcBef>
              <a:buFont typeface="Arial"/>
              <a:buNone/>
              <a:defRPr sz="675" b="1"/>
            </a:lvl8pPr>
            <a:lvl9pPr marL="1543050" lvl="8" indent="0" rtl="0">
              <a:spcBef>
                <a:spcPts val="0"/>
              </a:spcBef>
              <a:buFont typeface="Arial"/>
              <a:buNone/>
              <a:defRPr sz="675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609603" y="2174875"/>
            <a:ext cx="5386916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1013"/>
            </a:lvl1pPr>
            <a:lvl2pPr lvl="1" rtl="0">
              <a:spcBef>
                <a:spcPts val="0"/>
              </a:spcBef>
              <a:defRPr sz="844"/>
            </a:lvl2pPr>
            <a:lvl3pPr lvl="2" rtl="0">
              <a:spcBef>
                <a:spcPts val="0"/>
              </a:spcBef>
              <a:defRPr sz="760"/>
            </a:lvl3pPr>
            <a:lvl4pPr lvl="3" rtl="0">
              <a:spcBef>
                <a:spcPts val="0"/>
              </a:spcBef>
              <a:defRPr sz="675"/>
            </a:lvl4pPr>
            <a:lvl5pPr lvl="4" rtl="0">
              <a:spcBef>
                <a:spcPts val="0"/>
              </a:spcBef>
              <a:defRPr sz="675"/>
            </a:lvl5pPr>
            <a:lvl6pPr lvl="5" rtl="0">
              <a:spcBef>
                <a:spcPts val="0"/>
              </a:spcBef>
              <a:defRPr sz="675"/>
            </a:lvl6pPr>
            <a:lvl7pPr lvl="6" rtl="0">
              <a:spcBef>
                <a:spcPts val="0"/>
              </a:spcBef>
              <a:defRPr sz="675"/>
            </a:lvl7pPr>
            <a:lvl8pPr lvl="7" rtl="0">
              <a:spcBef>
                <a:spcPts val="0"/>
              </a:spcBef>
              <a:defRPr sz="675"/>
            </a:lvl8pPr>
            <a:lvl9pPr lvl="8" rtl="0">
              <a:spcBef>
                <a:spcPts val="0"/>
              </a:spcBef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6193367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 sz="1013" b="1"/>
            </a:lvl1pPr>
            <a:lvl2pPr marL="192881" lvl="1" indent="0" rtl="0">
              <a:spcBef>
                <a:spcPts val="0"/>
              </a:spcBef>
              <a:buFont typeface="Arial"/>
              <a:buNone/>
              <a:defRPr sz="844" b="1"/>
            </a:lvl2pPr>
            <a:lvl3pPr marL="385763" lvl="2" indent="0" rtl="0">
              <a:spcBef>
                <a:spcPts val="0"/>
              </a:spcBef>
              <a:buFont typeface="Arial"/>
              <a:buNone/>
              <a:defRPr sz="760" b="1"/>
            </a:lvl3pPr>
            <a:lvl4pPr marL="578644" lvl="3" indent="0" rtl="0">
              <a:spcBef>
                <a:spcPts val="0"/>
              </a:spcBef>
              <a:buFont typeface="Arial"/>
              <a:buNone/>
              <a:defRPr sz="675" b="1"/>
            </a:lvl4pPr>
            <a:lvl5pPr marL="771525" lvl="4" indent="0" rtl="0">
              <a:spcBef>
                <a:spcPts val="0"/>
              </a:spcBef>
              <a:buFont typeface="Arial"/>
              <a:buNone/>
              <a:defRPr sz="675" b="1"/>
            </a:lvl5pPr>
            <a:lvl6pPr marL="964406" lvl="5" indent="0" rtl="0">
              <a:spcBef>
                <a:spcPts val="0"/>
              </a:spcBef>
              <a:buFont typeface="Arial"/>
              <a:buNone/>
              <a:defRPr sz="675" b="1"/>
            </a:lvl6pPr>
            <a:lvl7pPr marL="1157288" lvl="6" indent="0" rtl="0">
              <a:spcBef>
                <a:spcPts val="0"/>
              </a:spcBef>
              <a:buFont typeface="Arial"/>
              <a:buNone/>
              <a:defRPr sz="675" b="1"/>
            </a:lvl7pPr>
            <a:lvl8pPr marL="1350169" lvl="7" indent="0" rtl="0">
              <a:spcBef>
                <a:spcPts val="0"/>
              </a:spcBef>
              <a:buFont typeface="Arial"/>
              <a:buNone/>
              <a:defRPr sz="675" b="1"/>
            </a:lvl8pPr>
            <a:lvl9pPr marL="1543050" lvl="8" indent="0" rtl="0">
              <a:spcBef>
                <a:spcPts val="0"/>
              </a:spcBef>
              <a:buFont typeface="Arial"/>
              <a:buNone/>
              <a:defRPr sz="675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6193367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1013"/>
            </a:lvl1pPr>
            <a:lvl2pPr lvl="1" rtl="0">
              <a:spcBef>
                <a:spcPts val="0"/>
              </a:spcBef>
              <a:defRPr sz="844"/>
            </a:lvl2pPr>
            <a:lvl3pPr lvl="2" rtl="0">
              <a:spcBef>
                <a:spcPts val="0"/>
              </a:spcBef>
              <a:defRPr sz="760"/>
            </a:lvl3pPr>
            <a:lvl4pPr lvl="3" rtl="0">
              <a:spcBef>
                <a:spcPts val="0"/>
              </a:spcBef>
              <a:defRPr sz="675"/>
            </a:lvl4pPr>
            <a:lvl5pPr lvl="4" rtl="0">
              <a:spcBef>
                <a:spcPts val="0"/>
              </a:spcBef>
              <a:defRPr sz="675"/>
            </a:lvl5pPr>
            <a:lvl6pPr lvl="5" rtl="0">
              <a:spcBef>
                <a:spcPts val="0"/>
              </a:spcBef>
              <a:defRPr sz="675"/>
            </a:lvl6pPr>
            <a:lvl7pPr lvl="6" rtl="0">
              <a:spcBef>
                <a:spcPts val="0"/>
              </a:spcBef>
              <a:defRPr sz="675"/>
            </a:lvl7pPr>
            <a:lvl8pPr lvl="7" rtl="0">
              <a:spcBef>
                <a:spcPts val="0"/>
              </a:spcBef>
              <a:defRPr sz="675"/>
            </a:lvl8pPr>
            <a:lvl9pPr lvl="8" rtl="0">
              <a:spcBef>
                <a:spcPts val="0"/>
              </a:spcBef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12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192881" lvl="5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85763" lvl="6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578644" lvl="7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771525" lvl="8" algn="l" rtl="0">
              <a:spcBef>
                <a:spcPts val="0"/>
              </a:spcBef>
              <a:spcAft>
                <a:spcPts val="0"/>
              </a:spcAft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8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60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609603" y="273057"/>
            <a:ext cx="4011084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844" b="1"/>
            </a:lvl1pPr>
            <a:lvl2pPr lvl="1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1350"/>
            </a:lvl1pPr>
            <a:lvl2pPr lvl="1" rtl="0">
              <a:spcBef>
                <a:spcPts val="0"/>
              </a:spcBef>
              <a:defRPr sz="1181"/>
            </a:lvl2pPr>
            <a:lvl3pPr lvl="2" rtl="0">
              <a:spcBef>
                <a:spcPts val="0"/>
              </a:spcBef>
              <a:defRPr sz="1013"/>
            </a:lvl3pPr>
            <a:lvl4pPr lvl="3" rtl="0">
              <a:spcBef>
                <a:spcPts val="0"/>
              </a:spcBef>
              <a:defRPr sz="844"/>
            </a:lvl4pPr>
            <a:lvl5pPr lvl="4" rtl="0">
              <a:spcBef>
                <a:spcPts val="0"/>
              </a:spcBef>
              <a:defRPr sz="844"/>
            </a:lvl5pPr>
            <a:lvl6pPr lvl="5" rtl="0">
              <a:spcBef>
                <a:spcPts val="0"/>
              </a:spcBef>
              <a:defRPr sz="844"/>
            </a:lvl6pPr>
            <a:lvl7pPr lvl="6" rtl="0">
              <a:spcBef>
                <a:spcPts val="0"/>
              </a:spcBef>
              <a:defRPr sz="844"/>
            </a:lvl7pPr>
            <a:lvl8pPr lvl="7" rtl="0">
              <a:spcBef>
                <a:spcPts val="0"/>
              </a:spcBef>
              <a:defRPr sz="844"/>
            </a:lvl8pPr>
            <a:lvl9pPr lvl="8" rtl="0">
              <a:spcBef>
                <a:spcPts val="0"/>
              </a:spcBef>
              <a:defRPr sz="844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 sz="591"/>
            </a:lvl1pPr>
            <a:lvl2pPr marL="192881" lvl="1" indent="0" rtl="0">
              <a:spcBef>
                <a:spcPts val="0"/>
              </a:spcBef>
              <a:buFont typeface="Arial"/>
              <a:buNone/>
              <a:defRPr sz="506"/>
            </a:lvl2pPr>
            <a:lvl3pPr marL="385763" lvl="2" indent="0" rtl="0">
              <a:spcBef>
                <a:spcPts val="0"/>
              </a:spcBef>
              <a:buFont typeface="Arial"/>
              <a:buNone/>
              <a:defRPr sz="422"/>
            </a:lvl3pPr>
            <a:lvl4pPr marL="578644" lvl="3" indent="0" rtl="0">
              <a:spcBef>
                <a:spcPts val="0"/>
              </a:spcBef>
              <a:buFont typeface="Arial"/>
              <a:buNone/>
              <a:defRPr sz="380"/>
            </a:lvl4pPr>
            <a:lvl5pPr marL="771525" lvl="4" indent="0" rtl="0">
              <a:spcBef>
                <a:spcPts val="0"/>
              </a:spcBef>
              <a:buFont typeface="Arial"/>
              <a:buNone/>
              <a:defRPr sz="380"/>
            </a:lvl5pPr>
            <a:lvl6pPr marL="964406" lvl="5" indent="0" rtl="0">
              <a:spcBef>
                <a:spcPts val="0"/>
              </a:spcBef>
              <a:buFont typeface="Arial"/>
              <a:buNone/>
              <a:defRPr sz="380"/>
            </a:lvl6pPr>
            <a:lvl7pPr marL="1157288" lvl="6" indent="0" rtl="0">
              <a:spcBef>
                <a:spcPts val="0"/>
              </a:spcBef>
              <a:buFont typeface="Arial"/>
              <a:buNone/>
              <a:defRPr sz="380"/>
            </a:lvl7pPr>
            <a:lvl8pPr marL="1350169" lvl="7" indent="0" rtl="0">
              <a:spcBef>
                <a:spcPts val="0"/>
              </a:spcBef>
              <a:buFont typeface="Arial"/>
              <a:buNone/>
              <a:defRPr sz="380"/>
            </a:lvl8pPr>
            <a:lvl9pPr marL="1543050" lvl="8" indent="0" rtl="0">
              <a:spcBef>
                <a:spcPts val="0"/>
              </a:spcBef>
              <a:buFont typeface="Arial"/>
              <a:buNone/>
              <a:defRPr sz="38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18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2389722" y="4800607"/>
            <a:ext cx="73151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844" b="1"/>
            </a:lvl1pPr>
            <a:lvl2pPr lvl="1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rtl="0">
              <a:spcBef>
                <a:spcPts val="0"/>
              </a:spcBef>
              <a:defRPr sz="1772" b="1">
                <a:solidFill>
                  <a:srgbClr val="00336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2389722" y="612775"/>
            <a:ext cx="7315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aramond"/>
              <a:buNone/>
              <a:defRPr sz="135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8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/>
              <a:t>按一下圖示以新增圖片</a:t>
            </a:r>
            <a:endParaRPr dirty="0"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2389722" y="5367344"/>
            <a:ext cx="73151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 sz="591"/>
            </a:lvl1pPr>
            <a:lvl2pPr marL="192881" lvl="1" indent="0" rtl="0">
              <a:spcBef>
                <a:spcPts val="0"/>
              </a:spcBef>
              <a:buFont typeface="Arial"/>
              <a:buNone/>
              <a:defRPr sz="506"/>
            </a:lvl2pPr>
            <a:lvl3pPr marL="385763" lvl="2" indent="0" rtl="0">
              <a:spcBef>
                <a:spcPts val="0"/>
              </a:spcBef>
              <a:buFont typeface="Arial"/>
              <a:buNone/>
              <a:defRPr sz="422"/>
            </a:lvl3pPr>
            <a:lvl4pPr marL="578644" lvl="3" indent="0" rtl="0">
              <a:spcBef>
                <a:spcPts val="0"/>
              </a:spcBef>
              <a:buFont typeface="Arial"/>
              <a:buNone/>
              <a:defRPr sz="380"/>
            </a:lvl4pPr>
            <a:lvl5pPr marL="771525" lvl="4" indent="0" rtl="0">
              <a:spcBef>
                <a:spcPts val="0"/>
              </a:spcBef>
              <a:buFont typeface="Arial"/>
              <a:buNone/>
              <a:defRPr sz="380"/>
            </a:lvl5pPr>
            <a:lvl6pPr marL="964406" lvl="5" indent="0" rtl="0">
              <a:spcBef>
                <a:spcPts val="0"/>
              </a:spcBef>
              <a:buFont typeface="Arial"/>
              <a:buNone/>
              <a:defRPr sz="380"/>
            </a:lvl6pPr>
            <a:lvl7pPr marL="1157288" lvl="6" indent="0" rtl="0">
              <a:spcBef>
                <a:spcPts val="0"/>
              </a:spcBef>
              <a:buFont typeface="Arial"/>
              <a:buNone/>
              <a:defRPr sz="380"/>
            </a:lvl7pPr>
            <a:lvl8pPr marL="1350169" lvl="7" indent="0" rtl="0">
              <a:spcBef>
                <a:spcPts val="0"/>
              </a:spcBef>
              <a:buFont typeface="Arial"/>
              <a:buNone/>
              <a:defRPr sz="380"/>
            </a:lvl8pPr>
            <a:lvl9pPr marL="1543050" lvl="8" indent="0" rtl="0">
              <a:spcBef>
                <a:spcPts val="0"/>
              </a:spcBef>
              <a:buFont typeface="Arial"/>
              <a:buNone/>
              <a:defRPr sz="38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865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20"/>
          <p:cNvSpPr/>
          <p:nvPr/>
        </p:nvSpPr>
        <p:spPr>
          <a:xfrm>
            <a:off x="505257" y="228391"/>
            <a:ext cx="10797059" cy="6118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20000"/>
                </a:moveTo>
                <a:lnTo>
                  <a:pt x="0" y="0"/>
                </a:lnTo>
                <a:lnTo>
                  <a:pt x="120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38570" tIns="19280" rIns="38570" bIns="1928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6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9199398" y="6276029"/>
            <a:ext cx="557787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fld id="{00000000-1234-1234-1234-123412341234}" type="slidenum">
              <a:rPr lang="en-US" altLang="zh-TW" sz="2000" b="1" i="0" u="none" strike="noStrike" cap="none" smtClean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pPr algn="ctr"/>
              <a:t>‹#›</a:t>
            </a:fld>
            <a:endParaRPr lang="zh-TW" altLang="en-US" sz="2000" dirty="0">
              <a:solidFill>
                <a:schemeClr val="tx1"/>
              </a:solidFill>
            </a:endParaRPr>
          </a:p>
        </p:txBody>
      </p:sp>
      <p:cxnSp>
        <p:nvCxnSpPr>
          <p:cNvPr id="56" name="直線接點 55"/>
          <p:cNvCxnSpPr/>
          <p:nvPr/>
        </p:nvCxnSpPr>
        <p:spPr>
          <a:xfrm>
            <a:off x="624421" y="6159499"/>
            <a:ext cx="1097279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hape 13"/>
          <p:cNvSpPr txBox="1">
            <a:spLocks noGrp="1"/>
          </p:cNvSpPr>
          <p:nvPr>
            <p:ph type="dt" idx="2"/>
          </p:nvPr>
        </p:nvSpPr>
        <p:spPr>
          <a:xfrm>
            <a:off x="609605" y="6243637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844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sp>
        <p:nvSpPr>
          <p:cNvPr id="58" name="Shape 14"/>
          <p:cNvSpPr txBox="1">
            <a:spLocks noGrp="1"/>
          </p:cNvSpPr>
          <p:nvPr>
            <p:ph type="ft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506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192881" marR="0" lvl="1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5763" marR="0" lvl="2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8644" marR="0" lvl="3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71525" marR="0" lvl="4" indent="0" algn="l" rtl="0">
              <a:spcBef>
                <a:spcPts val="0"/>
              </a:spcBef>
              <a:spcAft>
                <a:spcPts val="0"/>
              </a:spcAft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964406" marR="0" lvl="5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57288" marR="0" lvl="6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50169" marR="0" lvl="7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543050" marR="0" lvl="8" indent="0" algn="l" rtl="0">
              <a:spcBef>
                <a:spcPts val="0"/>
              </a:spcBef>
              <a:defRPr sz="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zh-TW" altLang="en-US"/>
          </a:p>
        </p:txBody>
      </p:sp>
      <p:pic>
        <p:nvPicPr>
          <p:cNvPr id="59" name="Shape 18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956805" y="6324600"/>
            <a:ext cx="1949449" cy="300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7066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74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9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10185" y="1987812"/>
            <a:ext cx="9785445" cy="396070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IPv6</a:t>
            </a:r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多播功能進行隨按即說服務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(PTT)</a:t>
            </a:r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之效能提升手段</a:t>
            </a:r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40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Performance Improvement of Push to Talk (PTT) Service with IPv6 Multicast</a:t>
            </a:r>
            <a:r>
              <a:rPr lang="en-US" altLang="zh-TW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480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9279467" y="6362456"/>
            <a:ext cx="428977" cy="3013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5423060" y="5534575"/>
            <a:ext cx="5672570" cy="1655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 eaLnBrk="1" hangingPunct="1">
              <a:lnSpc>
                <a:spcPct val="100000"/>
              </a:lnSpc>
              <a:spcBef>
                <a:spcPts val="23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sz="2400" b="0" i="0" u="none" strike="noStrike" cap="none">
                <a:solidFill>
                  <a:schemeClr val="dk1"/>
                </a:solidFill>
                <a:latin typeface="+mn-lt"/>
                <a:ea typeface="Arial Narrow" panose="020B0606020202030204" pitchFamily="34" charset="0"/>
                <a:cs typeface="Arial"/>
                <a:sym typeface="Arial"/>
                <a:rtl val="0"/>
              </a:defRPr>
            </a:lvl1pPr>
            <a:lvl2pPr marL="282625" marR="0" lvl="1" indent="-96173" algn="l" rtl="0" eaLnBrk="1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109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431304" marR="0" lvl="2" indent="-114389" algn="l" rtl="0" eaLnBrk="1" hangingPunct="1">
              <a:lnSpc>
                <a:spcPct val="100000"/>
              </a:lnSpc>
              <a:spcBef>
                <a:spcPts val="18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 sz="92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565250" marR="0" lvl="3" indent="-99120" algn="l" rtl="0" eaLnBrk="1" hangingPunct="1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709241" marR="0" lvl="4" indent="-106487" algn="l" rtl="0" eaLnBrk="1" hangingPunct="1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902122" marR="0" lvl="5" indent="-106487" algn="l" rtl="0" eaLnBrk="1" hangingPunct="1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1095003" marR="0" lvl="6" indent="-106487" algn="l" rtl="0" eaLnBrk="1" hangingPunct="1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1287884" marR="0" lvl="7" indent="-106487" algn="l" rtl="0" eaLnBrk="1" hangingPunct="1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1480766" marR="0" lvl="8" indent="-106487" algn="l" rtl="0" eaLnBrk="1" hangingPunct="1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 sz="84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r"/>
            <a:r>
              <a:rPr lang="zh-TW" altLang="en-US" sz="280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研究生：吳怡蓓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458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127" y="1008516"/>
            <a:ext cx="9248775" cy="5305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092" t="6723" r="18242" b="77619"/>
          <a:stretch/>
        </p:blipFill>
        <p:spPr>
          <a:xfrm>
            <a:off x="250723" y="1856196"/>
            <a:ext cx="10264877" cy="1329456"/>
          </a:xfrm>
          <a:prstGeom prst="roundRect">
            <a:avLst/>
          </a:prstGeom>
          <a:effectLst>
            <a:innerShdw blurRad="2413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35535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698" y="1023030"/>
            <a:ext cx="9248775" cy="5305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27909" r="21321" b="39053"/>
          <a:stretch/>
        </p:blipFill>
        <p:spPr>
          <a:xfrm>
            <a:off x="132738" y="2281675"/>
            <a:ext cx="10530348" cy="1897059"/>
          </a:xfrm>
          <a:prstGeom prst="roundRect">
            <a:avLst/>
          </a:prstGeom>
          <a:effectLst>
            <a:innerShdw blurRad="254000">
              <a:prstClr val="black"/>
            </a:innerShdw>
          </a:effectLst>
        </p:spPr>
      </p:pic>
      <p:cxnSp>
        <p:nvCxnSpPr>
          <p:cNvPr id="9" name="Straight Arrow Connector 8"/>
          <p:cNvCxnSpPr/>
          <p:nvPr/>
        </p:nvCxnSpPr>
        <p:spPr>
          <a:xfrm>
            <a:off x="6282815" y="3444057"/>
            <a:ext cx="4203290" cy="14748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27059" y="3466175"/>
            <a:ext cx="415904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2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212" y="1023030"/>
            <a:ext cx="9248775" cy="530542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</p:spPr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45082" r="21131" b="40586"/>
          <a:stretch/>
        </p:blipFill>
        <p:spPr>
          <a:xfrm>
            <a:off x="0" y="3425214"/>
            <a:ext cx="10825316" cy="1471252"/>
          </a:xfrm>
          <a:prstGeom prst="roundRect">
            <a:avLst/>
          </a:prstGeom>
          <a:effectLst>
            <a:innerShdw blurRad="3175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24746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640" y="979487"/>
            <a:ext cx="9248775" cy="5305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188" t="42087" r="9791" b="42514"/>
          <a:stretch/>
        </p:blipFill>
        <p:spPr>
          <a:xfrm>
            <a:off x="309715" y="4048427"/>
            <a:ext cx="10205886" cy="1085876"/>
          </a:xfrm>
          <a:prstGeom prst="roundRect">
            <a:avLst/>
          </a:prstGeom>
          <a:effectLst>
            <a:innerShdw blurRad="317500">
              <a:prstClr val="black"/>
            </a:innerShdw>
          </a:effec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</p:spPr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/>
          </a:p>
        </p:txBody>
      </p:sp>
    </p:spTree>
    <p:extLst>
      <p:ext uri="{BB962C8B-B14F-4D97-AF65-F5344CB8AC3E}">
        <p14:creationId xmlns:p14="http://schemas.microsoft.com/office/powerpoint/2010/main" val="36199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098" y="964972"/>
            <a:ext cx="9248775" cy="530542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</p:spPr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64037" r="20971" b="24160"/>
          <a:stretch/>
        </p:blipFill>
        <p:spPr>
          <a:xfrm>
            <a:off x="316015" y="4520379"/>
            <a:ext cx="10081598" cy="1182921"/>
          </a:xfrm>
          <a:prstGeom prst="roundRect">
            <a:avLst/>
          </a:prstGeom>
          <a:effectLst>
            <a:innerShdw blurRad="3175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355110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194" y="994001"/>
            <a:ext cx="9248775" cy="530542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</p:spPr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t="74589" r="12981" b="13328"/>
          <a:stretch/>
        </p:blipFill>
        <p:spPr>
          <a:xfrm>
            <a:off x="745926" y="4959507"/>
            <a:ext cx="10408443" cy="1339919"/>
          </a:xfrm>
          <a:prstGeom prst="roundRect">
            <a:avLst/>
          </a:prstGeom>
          <a:effectLst>
            <a:innerShdw blurRad="3175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36657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127" y="1004913"/>
            <a:ext cx="9248775" cy="530542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</p:spPr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86591" r="20967" b="1919"/>
          <a:stretch/>
        </p:blipFill>
        <p:spPr>
          <a:xfrm>
            <a:off x="464458" y="5132674"/>
            <a:ext cx="9942285" cy="1177664"/>
          </a:xfrm>
          <a:prstGeom prst="roundRect">
            <a:avLst/>
          </a:prstGeom>
          <a:effectLst>
            <a:innerShdw blurRad="3175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4033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系統功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能比較</a:t>
            </a:r>
            <a:endParaRPr lang="zh-TW" altLang="en-US" sz="4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611142"/>
              </p:ext>
            </p:extLst>
          </p:nvPr>
        </p:nvGraphicFramePr>
        <p:xfrm>
          <a:off x="619669" y="1677181"/>
          <a:ext cx="10847322" cy="3911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3661">
                  <a:extLst>
                    <a:ext uri="{9D8B030D-6E8A-4147-A177-3AD203B41FA5}">
                      <a16:colId xmlns:a16="http://schemas.microsoft.com/office/drawing/2014/main" val="2583291314"/>
                    </a:ext>
                  </a:extLst>
                </a:gridCol>
                <a:gridCol w="5423661">
                  <a:extLst>
                    <a:ext uri="{9D8B030D-6E8A-4147-A177-3AD203B41FA5}">
                      <a16:colId xmlns:a16="http://schemas.microsoft.com/office/drawing/2014/main" val="2487771460"/>
                    </a:ext>
                  </a:extLst>
                </a:gridCol>
              </a:tblGrid>
              <a:tr h="6262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OMA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PoC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(p.3)</a:t>
                      </a:r>
                      <a:endParaRPr lang="zh-TW" altLang="en-US" sz="2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本篇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PTT(p.9)</a:t>
                      </a:r>
                      <a:endParaRPr lang="zh-TW" altLang="en-US" sz="2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232808"/>
                  </a:ext>
                </a:extLst>
              </a:tr>
              <a:tr h="69933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按下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PoC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按鈕才邀請群組成員加入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事先邀請群組成員建立群組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966066"/>
                  </a:ext>
                </a:extLst>
              </a:tr>
              <a:tr h="6262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RTCP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傳送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TBCP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Floor 8</a:t>
                      </a:r>
                      <a:endParaRPr lang="zh-TW" altLang="en-US" sz="2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SIP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傳送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TBCP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Floor 13</a:t>
                      </a:r>
                      <a:endParaRPr lang="zh-TW" altLang="en-US" sz="260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297818"/>
                  </a:ext>
                </a:extLst>
              </a:tr>
              <a:tr h="7070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TBCP Floor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為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Unicast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傳送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2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TBCP Floor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為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Multicast</a:t>
                      </a:r>
                      <a:r>
                        <a:rPr lang="en-US" altLang="zh-TW" sz="2600" baseline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600" baseline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傳送 </a:t>
                      </a:r>
                      <a:r>
                        <a:rPr lang="en-US" altLang="zh-TW" sz="2600" baseline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260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178258"/>
                  </a:ext>
                </a:extLst>
              </a:tr>
              <a:tr h="6262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RTP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須經過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Server 13</a:t>
                      </a:r>
                      <a:endParaRPr lang="zh-TW" altLang="en-US" sz="2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RTP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不需經過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Server 15</a:t>
                      </a:r>
                      <a:endParaRPr lang="zh-TW" altLang="en-US" sz="2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168307"/>
                  </a:ext>
                </a:extLst>
              </a:tr>
              <a:tr h="626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RTP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為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Unicast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傳送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260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RTP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為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Multicast </a:t>
                      </a:r>
                      <a:r>
                        <a:rPr lang="zh-TW" altLang="en-US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傳送 </a:t>
                      </a:r>
                      <a:r>
                        <a:rPr lang="en-US" altLang="zh-TW" sz="26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260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886717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667362" y="2393445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860066" y="3058397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Oval 7"/>
          <p:cNvSpPr/>
          <p:nvPr/>
        </p:nvSpPr>
        <p:spPr>
          <a:xfrm>
            <a:off x="5087380" y="3692708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Oval 8"/>
          <p:cNvSpPr/>
          <p:nvPr/>
        </p:nvSpPr>
        <p:spPr>
          <a:xfrm>
            <a:off x="4506104" y="4391229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Oval 9"/>
          <p:cNvSpPr/>
          <p:nvPr/>
        </p:nvSpPr>
        <p:spPr>
          <a:xfrm>
            <a:off x="4639543" y="5033379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Oval 10"/>
          <p:cNvSpPr/>
          <p:nvPr/>
        </p:nvSpPr>
        <p:spPr>
          <a:xfrm>
            <a:off x="10581623" y="2376723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Oval 11"/>
          <p:cNvSpPr/>
          <p:nvPr/>
        </p:nvSpPr>
        <p:spPr>
          <a:xfrm>
            <a:off x="10086029" y="3058397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Oval 12"/>
          <p:cNvSpPr/>
          <p:nvPr/>
        </p:nvSpPr>
        <p:spPr>
          <a:xfrm>
            <a:off x="10695396" y="3703895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Oval 13"/>
          <p:cNvSpPr/>
          <p:nvPr/>
        </p:nvSpPr>
        <p:spPr>
          <a:xfrm>
            <a:off x="10086029" y="4405133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Oval 14"/>
          <p:cNvSpPr/>
          <p:nvPr/>
        </p:nvSpPr>
        <p:spPr>
          <a:xfrm>
            <a:off x="10169605" y="5033379"/>
            <a:ext cx="353962" cy="368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3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效</a:t>
            </a:r>
            <a:r>
              <a:rPr lang="zh-TW" altLang="en-US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能提升</a:t>
            </a:r>
            <a:endParaRPr lang="zh-TW" altLang="en-US" sz="4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89957"/>
              </p:ext>
            </p:extLst>
          </p:nvPr>
        </p:nvGraphicFramePr>
        <p:xfrm>
          <a:off x="2032000" y="1505112"/>
          <a:ext cx="8127999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59042091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861434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95160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zh-TW" altLang="en-US" sz="1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OMA</a:t>
                      </a:r>
                      <a:r>
                        <a:rPr lang="zh-TW" altLang="en-US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PoC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本篇</a:t>
                      </a:r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PTT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523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Register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2n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2n</a:t>
                      </a:r>
                      <a:endParaRPr lang="zh-TW" altLang="en-US" sz="240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386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Invite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3n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3n+1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05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floor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746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Audio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436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Release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n+1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79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Press</a:t>
                      </a:r>
                      <a:r>
                        <a:rPr lang="zh-TW" altLang="en-US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button</a:t>
                      </a:r>
                      <a:r>
                        <a:rPr lang="zh-TW" altLang="en-US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again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n+1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73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Bye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714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Total: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10n+2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5n+13</a:t>
                      </a:r>
                      <a:endParaRPr lang="zh-TW" altLang="en-US" sz="24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01883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323385" y="695755"/>
            <a:ext cx="2696308" cy="5820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為群組人</a:t>
            </a:r>
            <a:r>
              <a:rPr lang="zh-TW" altLang="en-US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</a:t>
            </a:r>
            <a:endParaRPr lang="en-US" altLang="zh-TW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單位為封包數</a:t>
            </a:r>
            <a:endParaRPr lang="zh-TW" altLang="en-US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23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4416" y="1417644"/>
            <a:ext cx="10972800" cy="4530724"/>
          </a:xfrm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PTT </a:t>
            </a:r>
            <a:r>
              <a:rPr lang="zh-TW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一個被廣為使用的功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能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透過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IPv6 Multicast</a:t>
            </a:r>
            <a:r>
              <a:rPr lang="zh-TW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傳輸方式，達成點對點即時語音的交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談。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多播機制減少用戶代理負擔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2238" indent="0">
              <a:buClr>
                <a:srgbClr val="0070C0"/>
              </a:buClr>
              <a:buSzPct val="100000"/>
              <a:buNone/>
            </a:pP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改良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OMA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提出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PoC 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制應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用於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PTT 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做，並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加入多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播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得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信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令交換時間縮短。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語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音資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料不需透過伺服器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轉送，傳輸時間減少，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伺服器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負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擔減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少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</p:spPr>
        <p:txBody>
          <a:bodyPr/>
          <a:lstStyle/>
          <a:p>
            <a:r>
              <a:rPr lang="zh-TW" altLang="en-US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結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論</a:t>
            </a:r>
          </a:p>
        </p:txBody>
      </p:sp>
    </p:spTree>
    <p:extLst>
      <p:ext uri="{BB962C8B-B14F-4D97-AF65-F5344CB8AC3E}">
        <p14:creationId xmlns:p14="http://schemas.microsoft.com/office/powerpoint/2010/main" val="14614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大綱</a:t>
            </a:r>
            <a:endParaRPr lang="zh-TW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SzPct val="80000"/>
              <a:buFont typeface="Wingdings" panose="05000000000000000000" pitchFamily="2" charset="2"/>
              <a:buChar char="p"/>
            </a:pPr>
            <a:r>
              <a:rPr lang="en-US" altLang="zh-TW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背景</a:t>
            </a:r>
            <a:endParaRPr lang="zh-TW" altLang="zh-TW" sz="32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Clr>
                <a:srgbClr val="0070C0"/>
              </a:buClr>
              <a:buSzPct val="80000"/>
              <a:buFont typeface="Wingdings" panose="05000000000000000000" pitchFamily="2" charset="2"/>
              <a:buChar char="p"/>
            </a:pP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 研究動機</a:t>
            </a:r>
            <a:endParaRPr lang="en-US" altLang="zh-TW" sz="32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Clr>
                <a:srgbClr val="0070C0"/>
              </a:buClr>
              <a:buSzPct val="80000"/>
              <a:buFont typeface="Wingdings" panose="05000000000000000000" pitchFamily="2" charset="2"/>
              <a:buChar char="p"/>
            </a:pPr>
            <a:r>
              <a:rPr lang="zh-TW" altLang="en-US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 研究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目的</a:t>
            </a:r>
            <a:endParaRPr lang="en-US" altLang="zh-TW" sz="32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Clr>
                <a:srgbClr val="0070C0"/>
              </a:buClr>
              <a:buSzPct val="80000"/>
              <a:buFont typeface="Wingdings" panose="05000000000000000000" pitchFamily="2" charset="2"/>
              <a:buChar char="p"/>
            </a:pPr>
            <a:r>
              <a:rPr lang="zh-TW" altLang="en-US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統</a:t>
            </a:r>
            <a:r>
              <a:rPr lang="zh-TW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架</a:t>
            </a:r>
            <a:r>
              <a:rPr lang="zh-TW" altLang="zh-TW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構</a:t>
            </a:r>
            <a:endParaRPr lang="en-US" altLang="zh-TW" sz="3200" b="1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Clr>
                <a:srgbClr val="0070C0"/>
              </a:buClr>
              <a:buSzPct val="80000"/>
              <a:buFont typeface="Wingdings" panose="05000000000000000000" pitchFamily="2" charset="2"/>
              <a:buChar char="p"/>
            </a:pPr>
            <a:r>
              <a:rPr lang="zh-TW" altLang="en-US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 系統展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示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Clr>
                <a:srgbClr val="0070C0"/>
              </a:buClr>
              <a:buSzPct val="80000"/>
              <a:buFont typeface="Wingdings" panose="05000000000000000000" pitchFamily="2" charset="2"/>
              <a:buChar char="p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系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統流程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endParaRPr lang="zh-TW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Clr>
                <a:srgbClr val="0070C0"/>
              </a:buClr>
              <a:buSzPct val="80000"/>
              <a:buFont typeface="Wingdings" panose="05000000000000000000" pitchFamily="2" charset="2"/>
              <a:buChar char="p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統</a:t>
            </a:r>
            <a:r>
              <a:rPr lang="zh-TW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功</a:t>
            </a:r>
            <a:r>
              <a:rPr lang="zh-TW" altLang="zh-TW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zh-TW" altLang="en-US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比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較</a:t>
            </a:r>
            <a:r>
              <a:rPr lang="zh-TW" altLang="en-US" sz="3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924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/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系統展示</a:t>
            </a:r>
          </a:p>
        </p:txBody>
      </p:sp>
    </p:spTree>
    <p:extLst>
      <p:ext uri="{BB962C8B-B14F-4D97-AF65-F5344CB8AC3E}">
        <p14:creationId xmlns:p14="http://schemas.microsoft.com/office/powerpoint/2010/main" val="391542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902" y="277819"/>
            <a:ext cx="6236392" cy="635583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實作架構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8057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/>
              <a:t>DEMO</a:t>
            </a:r>
            <a:endParaRPr lang="zh-TW" altLang="en-US" sz="48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p"/>
            </a:pP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Server 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介紹</a:t>
            </a:r>
            <a:endParaRPr lang="en-US" altLang="zh-TW" sz="28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p"/>
            </a:pP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SIP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Signaling 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封包呈現</a:t>
            </a:r>
            <a:endParaRPr lang="en-US" altLang="zh-TW" sz="28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p"/>
            </a:pP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使用者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PTT 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互動</a:t>
            </a:r>
            <a:endParaRPr lang="en-US" altLang="zh-TW" sz="28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p"/>
            </a:pP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p"/>
            </a:pP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3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318" y="2131334"/>
            <a:ext cx="4744996" cy="933143"/>
          </a:xfrm>
        </p:spPr>
        <p:txBody>
          <a:bodyPr/>
          <a:lstStyle/>
          <a:p>
            <a:r>
              <a:rPr lang="en-US" altLang="zh-TW" sz="13800" dirty="0" smtClean="0"/>
              <a:t>Q</a:t>
            </a:r>
            <a:r>
              <a:rPr lang="en-US" altLang="zh-TW" sz="6600" dirty="0" smtClean="0"/>
              <a:t>&amp;</a:t>
            </a:r>
            <a:r>
              <a:rPr lang="en-US" altLang="zh-TW" sz="13800" dirty="0" smtClean="0"/>
              <a:t>A</a:t>
            </a:r>
            <a:endParaRPr lang="zh-TW" altLang="en-US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4517886" y="4582868"/>
            <a:ext cx="5700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s103321038@ncnu.edu.tw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1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研究背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景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TBCP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499443" y="1417644"/>
            <a:ext cx="8958649" cy="4436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6180231"/>
            <a:ext cx="44323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TBCP - Talk Burst Control Protocol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RTCP - Real-time Transport Control Protocol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研究背景</a:t>
            </a:r>
            <a:r>
              <a:rPr lang="en-US" altLang="zh-TW" sz="4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3PCC</a:t>
            </a:r>
            <a:endParaRPr lang="zh-TW" altLang="en-US" sz="48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875" y="1130351"/>
            <a:ext cx="9432249" cy="504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4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研究背</a:t>
            </a:r>
            <a:r>
              <a:rPr lang="zh-TW" altLang="zh-TW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景</a:t>
            </a:r>
            <a:r>
              <a:rPr lang="en-US" altLang="zh-TW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 - </a:t>
            </a:r>
            <a:r>
              <a:rPr lang="en-US" altLang="zh-TW" sz="3600" smtClean="0"/>
              <a:t>TBCP Revoke</a:t>
            </a:r>
            <a:endParaRPr lang="zh-TW" alt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704" y="1417644"/>
            <a:ext cx="10040592" cy="442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32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研究背</a:t>
            </a:r>
            <a:r>
              <a:rPr lang="zh-TW" altLang="zh-TW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景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smtClean="0"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400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smtClean="0">
                <a:latin typeface="標楷體" panose="03000509000000000000" pitchFamily="65" charset="-120"/>
                <a:ea typeface="標楷體" panose="03000509000000000000" pitchFamily="65" charset="-120"/>
              </a:rPr>
              <a:t>SIP </a:t>
            </a:r>
            <a:r>
              <a:rPr lang="zh-TW" altLang="en-US" sz="3600" smtClean="0">
                <a:latin typeface="標楷體" panose="03000509000000000000" pitchFamily="65" charset="-120"/>
                <a:ea typeface="標楷體" panose="03000509000000000000" pitchFamily="65" charset="-120"/>
              </a:rPr>
              <a:t>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9186" y="374004"/>
            <a:ext cx="3858741" cy="646331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Session Initiation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Protocol(SIP)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Real-time Transport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Protocol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RTP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606" y="1116520"/>
            <a:ext cx="8462685" cy="517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94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研究背景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smtClean="0">
                <a:latin typeface="標楷體" panose="03000509000000000000" pitchFamily="65" charset="-120"/>
                <a:ea typeface="標楷體" panose="03000509000000000000" pitchFamily="65" charset="-120"/>
              </a:rPr>
              <a:t>OMA</a:t>
            </a:r>
            <a:r>
              <a:rPr lang="zh-TW" altLang="en-US" sz="360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smtClean="0">
                <a:latin typeface="標楷體" panose="03000509000000000000" pitchFamily="65" charset="-120"/>
                <a:ea typeface="標楷體" panose="03000509000000000000" pitchFamily="65" charset="-120"/>
              </a:rPr>
              <a:t>POC </a:t>
            </a:r>
            <a:r>
              <a:rPr lang="zh-TW" altLang="en-US" sz="3600" smtClean="0">
                <a:latin typeface="標楷體" panose="03000509000000000000" pitchFamily="65" charset="-120"/>
                <a:ea typeface="標楷體" panose="03000509000000000000" pitchFamily="65" charset="-120"/>
              </a:rPr>
              <a:t>流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程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07493" y="307938"/>
            <a:ext cx="4426599" cy="36933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zh-TW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Real-time Transport Control Protocol(RTCP)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535" y="1184535"/>
            <a:ext cx="8653619" cy="514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研</a:t>
            </a:r>
            <a:r>
              <a:rPr lang="zh-TW" altLang="zh-TW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究</a:t>
            </a:r>
            <a:r>
              <a:rPr lang="zh-TW" altLang="en-US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動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機</a:t>
            </a:r>
            <a:endParaRPr lang="zh-TW" alt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586" y="973683"/>
            <a:ext cx="10972800" cy="4530724"/>
          </a:xfrm>
        </p:spPr>
        <p:txBody>
          <a:bodyPr/>
          <a:lstStyle/>
          <a:p>
            <a:pPr lvl="1">
              <a:lnSpc>
                <a:spcPct val="150000"/>
              </a:lnSpc>
              <a:buClr>
                <a:srgbClr val="0070C0"/>
              </a:buClr>
              <a:buSzPct val="100000"/>
              <a:buFont typeface="Wingdings" panose="05000000000000000000" pitchFamily="2" charset="2"/>
              <a:buChar char="p"/>
            </a:pP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常見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PTT 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架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構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2925" lvl="1" indent="-95250">
              <a:lnSpc>
                <a:spcPct val="150000"/>
              </a:lnSpc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聲音資料需要透過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Server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轉送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2925" lvl="1" indent="-95250">
              <a:lnSpc>
                <a:spcPct val="150000"/>
              </a:lnSpc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多人通話需複製多份聲音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</a:t>
            </a:r>
            <a:endParaRPr lang="en-US" altLang="zh-TW" sz="28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2925" lvl="1" indent="-95250">
              <a:lnSpc>
                <a:spcPct val="150000"/>
              </a:lnSpc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Server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 </a:t>
            </a:r>
            <a:r>
              <a:rPr lang="en-US" altLang="zh-TW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Signaling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需複製多份給不同使用者</a:t>
            </a:r>
            <a:endParaRPr lang="en-US" altLang="zh-TW" sz="28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2925" lvl="1" indent="-95250">
              <a:lnSpc>
                <a:spcPct val="150000"/>
              </a:lnSpc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2925" lvl="1" indent="-95250">
              <a:lnSpc>
                <a:spcPct val="150000"/>
              </a:lnSpc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2925" lvl="1" indent="-95250">
              <a:lnSpc>
                <a:spcPct val="150000"/>
              </a:lnSpc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01675" indent="-342900">
              <a:buFont typeface="Wingdings" panose="05000000000000000000" pitchFamily="2" charset="2"/>
              <a:buChar char="Ø"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34" b="38944"/>
          <a:stretch/>
        </p:blipFill>
        <p:spPr>
          <a:xfrm>
            <a:off x="2262713" y="4324456"/>
            <a:ext cx="8026377" cy="203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1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19950" y="1273934"/>
            <a:ext cx="10972800" cy="4530724"/>
          </a:xfrm>
        </p:spPr>
        <p:txBody>
          <a:bodyPr/>
          <a:lstStyle/>
          <a:p>
            <a:pPr>
              <a:lnSpc>
                <a:spcPct val="200000"/>
              </a:lnSpc>
              <a:buClr>
                <a:srgbClr val="0070C0"/>
              </a:buClr>
              <a:buFont typeface="Wingdings" panose="05000000000000000000" pitchFamily="2" charset="2"/>
              <a:buChar char="p"/>
            </a:pP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IPv6 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播功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能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現一個傳輸資料更有效率的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PTT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</a:t>
            </a:r>
            <a:endParaRPr lang="en-US" altLang="zh-TW" sz="28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lnSpc>
                <a:spcPct val="20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 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Multicast 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方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式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傳送 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TBCP(Talk Burst Control Protocol)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Floor</a:t>
            </a:r>
            <a:endParaRPr lang="en-US" altLang="zh-TW" sz="24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lnSpc>
                <a:spcPct val="20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 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Multicast 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方式傳送聲音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lnSpc>
                <a:spcPct val="20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聲音無須經過 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Server </a:t>
            </a: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轉送</a:t>
            </a:r>
            <a:endParaRPr lang="en-US" altLang="zh-TW" sz="24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lnSpc>
                <a:spcPct val="20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zh-TW" altLang="en-US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由第三方發起通話</a:t>
            </a:r>
            <a:r>
              <a:rPr lang="en-US" altLang="zh-TW" sz="2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(3PCC)</a:t>
            </a:r>
          </a:p>
          <a:p>
            <a:pPr lvl="1">
              <a:lnSpc>
                <a:spcPct val="150000"/>
              </a:lnSpc>
            </a:pP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</p:spPr>
        <p:txBody>
          <a:bodyPr/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研究目的</a:t>
            </a:r>
            <a:endParaRPr lang="zh-TW" altLang="en-US" sz="4800" dirty="0">
              <a:latin typeface="+mj-lt"/>
              <a:ea typeface="標楷體" panose="03000509000000000000" pitchFamily="65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08375" y="324511"/>
            <a:ext cx="295847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Talk Burst Control Protocol</a:t>
            </a:r>
            <a:r>
              <a:rPr lang="en-US" altLang="zh-TW" sz="1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(TBCP)</a:t>
            </a:r>
          </a:p>
          <a:p>
            <a:r>
              <a:rPr lang="en-US" altLang="zh-TW" sz="1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Third Party Call Control</a:t>
            </a:r>
            <a:r>
              <a:rPr lang="en-US" altLang="zh-TW" sz="14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(3PCC)</a:t>
            </a:r>
            <a:endParaRPr lang="en-US" altLang="zh-TW" sz="14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98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Multicast Push to </a:t>
            </a:r>
            <a:r>
              <a:rPr lang="en-US" altLang="zh-TW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talk </a:t>
            </a:r>
            <a:r>
              <a:rPr lang="zh-TW" altLang="en-US" sz="4800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統架構</a:t>
            </a:r>
            <a:endParaRPr lang="zh-TW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291" y="1058007"/>
            <a:ext cx="8067309" cy="517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0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1139825"/>
          </a:xfrm>
        </p:spPr>
        <p:txBody>
          <a:bodyPr/>
          <a:lstStyle/>
          <a:p>
            <a:r>
              <a:rPr lang="en-US" altLang="zh-TW" sz="3600" smtClean="0">
                <a:latin typeface="標楷體" panose="03000509000000000000" pitchFamily="65" charset="-120"/>
                <a:ea typeface="標楷體" panose="03000509000000000000" pitchFamily="65" charset="-120"/>
              </a:rPr>
              <a:t>Multicast Push </a:t>
            </a:r>
            <a:r>
              <a:rPr lang="en-US" altLang="zh-TW" sz="3600">
                <a:latin typeface="標楷體" panose="03000509000000000000" pitchFamily="65" charset="-120"/>
                <a:ea typeface="標楷體" panose="03000509000000000000" pitchFamily="65" charset="-120"/>
              </a:rPr>
              <a:t>to talk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系統架構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功能簡介</a:t>
            </a:r>
            <a:endParaRPr lang="zh-TW" altLang="en-US" sz="36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-19808" y="3248496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smtClean="0">
                <a:solidFill>
                  <a:srgbClr val="EB29C1"/>
                </a:solidFill>
              </a:rPr>
              <a:t>PTT </a:t>
            </a:r>
            <a:r>
              <a:rPr lang="en-US" altLang="zh-TW" sz="2000" b="1" dirty="0" smtClean="0">
                <a:solidFill>
                  <a:srgbClr val="EB29C1"/>
                </a:solidFill>
              </a:rPr>
              <a:t>Server</a:t>
            </a:r>
            <a:endParaRPr lang="zh-TW" altLang="en-US" sz="2000" b="1" dirty="0">
              <a:solidFill>
                <a:srgbClr val="EB29C1"/>
              </a:solidFill>
            </a:endParaRPr>
          </a:p>
        </p:txBody>
      </p:sp>
      <p:sp>
        <p:nvSpPr>
          <p:cNvPr id="13" name="左中括弧 12"/>
          <p:cNvSpPr/>
          <p:nvPr/>
        </p:nvSpPr>
        <p:spPr>
          <a:xfrm>
            <a:off x="1440332" y="2203829"/>
            <a:ext cx="384526" cy="2415063"/>
          </a:xfrm>
          <a:prstGeom prst="leftBracket">
            <a:avLst/>
          </a:prstGeom>
          <a:ln w="38100">
            <a:solidFill>
              <a:srgbClr val="EB29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左中括弧 13"/>
          <p:cNvSpPr/>
          <p:nvPr/>
        </p:nvSpPr>
        <p:spPr>
          <a:xfrm>
            <a:off x="1440332" y="4693274"/>
            <a:ext cx="384526" cy="1102674"/>
          </a:xfrm>
          <a:prstGeom prst="leftBracket">
            <a:avLst/>
          </a:prstGeom>
          <a:ln w="38100">
            <a:solidFill>
              <a:srgbClr val="24CE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793505" y="4991014"/>
            <a:ext cx="556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smtClean="0">
                <a:solidFill>
                  <a:srgbClr val="24CEF0"/>
                </a:solidFill>
              </a:rPr>
              <a:t>UA</a:t>
            </a:r>
            <a:endParaRPr lang="zh-TW" altLang="en-US" sz="2000" b="1" dirty="0">
              <a:solidFill>
                <a:srgbClr val="24CEF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813229"/>
              </p:ext>
            </p:extLst>
          </p:nvPr>
        </p:nvGraphicFramePr>
        <p:xfrm>
          <a:off x="1824858" y="1730222"/>
          <a:ext cx="10047828" cy="4065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3914">
                  <a:extLst>
                    <a:ext uri="{9D8B030D-6E8A-4147-A177-3AD203B41FA5}">
                      <a16:colId xmlns:a16="http://schemas.microsoft.com/office/drawing/2014/main" val="1631648040"/>
                    </a:ext>
                  </a:extLst>
                </a:gridCol>
                <a:gridCol w="5023914">
                  <a:extLst>
                    <a:ext uri="{9D8B030D-6E8A-4147-A177-3AD203B41FA5}">
                      <a16:colId xmlns:a16="http://schemas.microsoft.com/office/drawing/2014/main" val="1861184248"/>
                    </a:ext>
                  </a:extLst>
                </a:gridCol>
              </a:tblGrid>
              <a:tr h="446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微軟正黑體"/>
                          <a:cs typeface="+mn-cs"/>
                          <a:sym typeface="Arial"/>
                          <a:rtl val="0"/>
                        </a:rPr>
                        <a:t>功能名稱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  <a:sym typeface="Arial"/>
                          <a:rtl val="0"/>
                        </a:rPr>
                        <a:t>描述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224779"/>
                  </a:ext>
                </a:extLst>
              </a:tr>
              <a:tr h="4469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SIP Signaling Proxy</a:t>
                      </a:r>
                      <a:endParaRPr lang="en-US" altLang="zh-TW" sz="20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  <a:rtl val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轉送所有 </a:t>
                      </a:r>
                      <a:r>
                        <a:rPr lang="en-US" altLang="zh-TW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SIP</a:t>
                      </a:r>
                      <a:r>
                        <a:rPr lang="zh-TW" altLang="en-US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封包</a:t>
                      </a:r>
                      <a:endParaRPr lang="zh-TW" altLang="en-US" sz="18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304783"/>
                  </a:ext>
                </a:extLst>
              </a:tr>
              <a:tr h="508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SIP Member lnformation</a:t>
                      </a:r>
                      <a:endParaRPr lang="en-US" altLang="zh-TW" sz="20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  <a:rtl val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擁有所有 </a:t>
                      </a:r>
                      <a:r>
                        <a:rPr lang="en-US" altLang="zh-TW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SIP</a:t>
                      </a:r>
                      <a:r>
                        <a:rPr lang="zh-TW" altLang="en-US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UA </a:t>
                      </a:r>
                      <a:r>
                        <a:rPr lang="zh-TW" altLang="en-US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資訊</a:t>
                      </a:r>
                      <a:endParaRPr lang="zh-TW" altLang="en-US" sz="8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978323"/>
                  </a:ext>
                </a:extLst>
              </a:tr>
              <a:tr h="4469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smtClean="0">
                          <a:solidFill>
                            <a:schemeClr val="dk1"/>
                          </a:solidFill>
                          <a:latin typeface="+mn-lt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3PCC - Make Call</a:t>
                      </a:r>
                      <a:endParaRPr lang="zh-TW" altLang="en-US" sz="20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送出邀請給名單內的 </a:t>
                      </a:r>
                      <a:r>
                        <a:rPr kumimoji="0" lang="en-US" altLang="zh-TW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97753"/>
                  </a:ext>
                </a:extLst>
              </a:tr>
              <a:tr h="420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smtClean="0">
                          <a:solidFill>
                            <a:schemeClr val="dk1"/>
                          </a:solidFill>
                          <a:latin typeface="+mn-lt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Group Managerment</a:t>
                      </a:r>
                      <a:endParaRPr lang="en-US" altLang="zh-TW" sz="20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標楷體" panose="03000509000000000000" pitchFamily="65" charset="-120"/>
                        <a:cs typeface="+mn-cs"/>
                        <a:sym typeface="Arial"/>
                        <a:rtl val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群組管理以及 </a:t>
                      </a:r>
                      <a:r>
                        <a:rPr lang="en-US" altLang="zh-TW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IPv6 Multicast Address </a:t>
                      </a:r>
                      <a:r>
                        <a:rPr lang="zh-TW" altLang="en-US" sz="180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的指派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098010"/>
                  </a:ext>
                </a:extLst>
              </a:tr>
              <a:tr h="4469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Floor Control</a:t>
                      </a:r>
                      <a:endParaRPr lang="en-US" altLang="zh-TW" sz="20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  <a:rtl val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控制每一個群組的發話權</a:t>
                      </a:r>
                      <a:endParaRPr lang="zh-TW" altLang="en-US" sz="8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340654"/>
                  </a:ext>
                </a:extLst>
              </a:tr>
              <a:tr h="4469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SIP Signaling Transaction</a:t>
                      </a:r>
                      <a:endParaRPr lang="en-US" altLang="zh-TW" sz="20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  <a:rtl val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收送 </a:t>
                      </a:r>
                      <a:r>
                        <a:rPr kumimoji="0" lang="en-US" altLang="zh-TW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SIP</a:t>
                      </a:r>
                      <a:r>
                        <a:rPr kumimoji="0" lang="zh-TW" alt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 </a:t>
                      </a:r>
                      <a:r>
                        <a:rPr kumimoji="0" lang="en-US" altLang="zh-TW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Signaling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274235"/>
                  </a:ext>
                </a:extLst>
              </a:tr>
              <a:tr h="483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smtClean="0">
                          <a:solidFill>
                            <a:schemeClr val="dk1"/>
                          </a:solidFill>
                          <a:latin typeface="+mn-lt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Create group</a:t>
                      </a:r>
                      <a:endParaRPr lang="en-US" altLang="zh-TW" sz="20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標楷體" panose="03000509000000000000" pitchFamily="65" charset="-120"/>
                        <a:cs typeface="+mn-cs"/>
                        <a:sym typeface="Arial"/>
                        <a:rtl val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建立群組並送出群組人員名單</a:t>
                      </a:r>
                      <a:endParaRPr kumimoji="0" lang="en-US" altLang="zh-TW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  <a:sym typeface="Arial"/>
                        <a:rtl val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451200"/>
                  </a:ext>
                </a:extLst>
              </a:tr>
              <a:tr h="4183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smtClean="0">
                          <a:solidFill>
                            <a:schemeClr val="dk1"/>
                          </a:solidFill>
                          <a:latin typeface="+mn-lt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Push to talk</a:t>
                      </a:r>
                      <a:endParaRPr lang="en-US" altLang="zh-TW" sz="20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標楷體" panose="03000509000000000000" pitchFamily="65" charset="-120"/>
                        <a:cs typeface="+mn-cs"/>
                        <a:sym typeface="Arial"/>
                        <a:rtl val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  <a:sym typeface="Arial"/>
                          <a:rtl val="0"/>
                        </a:rPr>
                        <a:t>偵測使用者按下的按鍵，控制使用者發話</a:t>
                      </a:r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44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3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480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  <a: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555" y="1023030"/>
            <a:ext cx="9248775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4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2">
  <a:themeElements>
    <a:clrScheme name="Semi-persistent scheduling for VoIP service in the LTE-Advanced relaying networks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NCNU">
      <a:majorFont>
        <a:latin typeface="Arial"/>
        <a:ea typeface="微軟正黑體"/>
        <a:cs typeface=""/>
      </a:majorFont>
      <a:minorFont>
        <a:latin typeface="Arial"/>
        <a:ea typeface="微軟正黑體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2" id="{ABDB52A9-7E90-44E2-8369-5CFE99427FE9}" vid="{46E5D205-F807-4F20-9457-4751A71BA64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佈景主題2</Template>
  <TotalTime>31272</TotalTime>
  <Words>1742</Words>
  <Application>Microsoft Office PowerPoint</Application>
  <PresentationFormat>Widescreen</PresentationFormat>
  <Paragraphs>160</Paragraphs>
  <Slides>26</Slides>
  <Notes>15</Notes>
  <HiddenSlides>3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Noto Symbol</vt:lpstr>
      <vt:lpstr>微軟正黑體</vt:lpstr>
      <vt:lpstr>微軟正黑體 Light</vt:lpstr>
      <vt:lpstr>新細明體</vt:lpstr>
      <vt:lpstr>標楷體</vt:lpstr>
      <vt:lpstr>標楷體</vt:lpstr>
      <vt:lpstr>Arial</vt:lpstr>
      <vt:lpstr>Arial Narrow</vt:lpstr>
      <vt:lpstr>Calibri</vt:lpstr>
      <vt:lpstr>Garamond</vt:lpstr>
      <vt:lpstr>Times New Roman</vt:lpstr>
      <vt:lpstr>Wingdings</vt:lpstr>
      <vt:lpstr>佈景主題2</vt:lpstr>
      <vt:lpstr>以IPv6多播功能進行隨按即說服務(PTT)之效能提升手段 Performance Improvement of Push to Talk (PTT) Service with IPv6 Multicast  </vt:lpstr>
      <vt:lpstr>大綱</vt:lpstr>
      <vt:lpstr>研究背景 – SIP 運作</vt:lpstr>
      <vt:lpstr>研究背景 – OMA POC 流程</vt:lpstr>
      <vt:lpstr>研究動機</vt:lpstr>
      <vt:lpstr>研究目的</vt:lpstr>
      <vt:lpstr>Multicast Push to talk 系統架構</vt:lpstr>
      <vt:lpstr>Multicast Push to talk 系統架構圖–功能簡介</vt:lpstr>
      <vt:lpstr>系統流程圖 </vt:lpstr>
      <vt:lpstr>系統流程圖 </vt:lpstr>
      <vt:lpstr>系統流程圖 </vt:lpstr>
      <vt:lpstr>系統流程圖 </vt:lpstr>
      <vt:lpstr>系統流程圖 </vt:lpstr>
      <vt:lpstr>系統流程圖 </vt:lpstr>
      <vt:lpstr>系統流程圖 </vt:lpstr>
      <vt:lpstr>系統流程圖 </vt:lpstr>
      <vt:lpstr>系統功能比較</vt:lpstr>
      <vt:lpstr>效能提升</vt:lpstr>
      <vt:lpstr>結論</vt:lpstr>
      <vt:lpstr>系統展示</vt:lpstr>
      <vt:lpstr>實作架構</vt:lpstr>
      <vt:lpstr>DEMO</vt:lpstr>
      <vt:lpstr>Q&amp;A</vt:lpstr>
      <vt:lpstr>研究背景 - TBCP運作</vt:lpstr>
      <vt:lpstr>研究背景 – 3PCC</vt:lpstr>
      <vt:lpstr>研究背景 - TBCP Revoke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Nicole</dc:creator>
  <cp:lastModifiedBy>Chelsea</cp:lastModifiedBy>
  <cp:revision>497</cp:revision>
  <cp:lastPrinted>2020-04-09T00:35:38Z</cp:lastPrinted>
  <dcterms:created xsi:type="dcterms:W3CDTF">2016-10-24T06:24:22Z</dcterms:created>
  <dcterms:modified xsi:type="dcterms:W3CDTF">2020-04-09T02:59:22Z</dcterms:modified>
</cp:coreProperties>
</file>