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0" r:id="rId3"/>
    <p:sldId id="258" r:id="rId4"/>
    <p:sldId id="259" r:id="rId5"/>
    <p:sldId id="271" r:id="rId6"/>
    <p:sldId id="272" r:id="rId7"/>
    <p:sldId id="273" r:id="rId8"/>
    <p:sldId id="260" r:id="rId9"/>
    <p:sldId id="262" r:id="rId10"/>
    <p:sldId id="263" r:id="rId11"/>
    <p:sldId id="266" r:id="rId12"/>
    <p:sldId id="274" r:id="rId13"/>
    <p:sldId id="275" r:id="rId14"/>
    <p:sldId id="276" r:id="rId15"/>
    <p:sldId id="277" r:id="rId16"/>
    <p:sldId id="265" r:id="rId17"/>
    <p:sldId id="267" r:id="rId18"/>
    <p:sldId id="268" r:id="rId19"/>
    <p:sldId id="27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00556A-A352-4D1A-845D-F0E0F420D78E}">
          <p14:sldIdLst>
            <p14:sldId id="256"/>
          </p14:sldIdLst>
        </p14:section>
        <p14:section name="Preview" id="{33ED669D-EA47-4AD5-979B-D871159A119E}">
          <p14:sldIdLst>
            <p14:sldId id="270"/>
          </p14:sldIdLst>
        </p14:section>
        <p14:section name="MIDAS Features" id="{DED3518F-1761-490E-81E2-C96E987ED71E}">
          <p14:sldIdLst>
            <p14:sldId id="258"/>
          </p14:sldIdLst>
        </p14:section>
        <p14:section name="Streaming Hypothesis Testing" id="{3BD1F9AA-43C5-4682-A5D4-243BB3004767}">
          <p14:sldIdLst>
            <p14:sldId id="259"/>
            <p14:sldId id="271"/>
            <p14:sldId id="272"/>
            <p14:sldId id="273"/>
            <p14:sldId id="260"/>
            <p14:sldId id="262"/>
            <p14:sldId id="263"/>
            <p14:sldId id="266"/>
            <p14:sldId id="274"/>
            <p14:sldId id="275"/>
            <p14:sldId id="276"/>
            <p14:sldId id="277"/>
          </p14:sldIdLst>
        </p14:section>
        <p14:section name="Incorporating Relations" id="{126C3DE0-B367-4A67-A5D9-F66FB835F2E0}">
          <p14:sldIdLst>
            <p14:sldId id="265"/>
            <p14:sldId id="267"/>
          </p14:sldIdLst>
        </p14:section>
        <p14:section name="Peek of the power of MIDAS" id="{DD79D3D8-79DB-4654-8384-F1F1ADD063DC}">
          <p14:sldIdLst>
            <p14:sldId id="268"/>
          </p14:sldIdLst>
        </p14:section>
        <p14:section name="Appendix" id="{AED47A4E-9776-4459-9491-784D8A149C2F}">
          <p14:sldIdLst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9849E-0EE6-4686-806E-2330A3BE4A3D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7F0AB-E405-4820-A6E9-92ACBE4EE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87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CAB19-78B6-46EC-8A20-2E63F453B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498EAD-169A-4D47-8737-436F2231E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54F9B-96EE-4606-BCFB-163FF822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084B-F6F9-4FEB-9D40-70ACA469BC36}" type="datetime1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65A30-EE45-454B-A273-0FCE4CEFA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45D45-1EC7-4C00-85D4-8C71F72E9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14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5348F-2483-49F2-84B8-97F2B549A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8C70E3-50A6-460B-98E5-16380D193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8645A-A831-4C13-A126-96639EC43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55BFD-17F8-4EDF-960A-0E9E57FDE3A5}" type="datetime1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6C17C-F15F-41AB-8C39-6BE513084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76C7C-150C-4E68-A634-DB4360ACE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9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5BFAB5-E588-4BB8-B608-EB5C021510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C8667A-82F6-4799-B01C-7973FEB08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CCC19-3D98-483B-9EB7-9D1484099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FE951-007E-4041-AD94-E5E7A821FCC4}" type="datetime1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E855D-2C6A-46AF-B768-13CC86742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9F4D0-6376-4858-842D-15839194B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81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B65C1-983E-411F-83C7-A8E7F599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6F859-A992-4B39-B9FF-F2C6B94A5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69E9C-FC55-49AE-B0CB-9921E111F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B10E-E5EB-4053-A7A6-26343F11EE37}" type="datetime1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A4D4E-7C1D-4C65-A055-10327CA28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77022-1F5D-4544-B33E-73243814A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45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C1F79-3AF6-4EA0-8ABA-D0F814B2A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15AD6C-C050-42F5-A67F-4D3187A03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74C31-FDCD-4CDC-8C02-8B0DD7D93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F282-13D6-48D4-9998-976B6E45634E}" type="datetime1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DC789-0A26-4973-8D29-A6A43DB74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D4AA0-6DF0-475A-A7AE-5E57439CB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5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7F990-C8FC-4C91-8727-7C30A3C7E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CD586-0940-4FEF-A39F-2B8F0B3EFB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7BCEF-CACE-4A3C-A7EE-7D9EDAD5B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371FC-738C-439B-9DAC-27BF14DAB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B2A16-DDEA-4291-A8E9-7A8E642FDE12}" type="datetime1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5B1D1-7962-4A53-9244-1FAACD361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57156-0CAB-46B9-AD72-4B2590524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6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667EA-A085-455E-9781-F1FC9EB3F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08EE14-D24A-426A-B94F-12E06C15E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15C73-996A-42FD-9B1F-1FC0508AD9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ADD800-9405-449C-A36F-0BC473FDE4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50FA85-E655-44E6-AF40-0A87BAD3E9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67D224-C757-4AA8-8DED-1F37085B7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5F61C-091C-436D-A265-5518C1E7A003}" type="datetime1">
              <a:rPr lang="en-US" smtClean="0"/>
              <a:t>9/15/2020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56B97A-1609-40D4-BC91-6BF5B686C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C0B97B-E3A8-4A46-A06F-B914C3FA5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15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B01F6-623E-46DA-9E65-7B85CB40A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7AC150-E50C-41D4-8D57-DFE7E60FF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FD923-99C0-4B52-B06B-FC417CFC2803}" type="datetime1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ED33CF-48AC-4561-9C5E-4A1309D42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19E486-8FBE-4A9F-B23C-F6721A585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4AE73-F85E-4038-B814-2D91EABD3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A06-9972-4D74-A2D0-1690566881A0}" type="datetime1">
              <a:rPr lang="en-US" smtClean="0"/>
              <a:t>9/15/2020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0E19A2-07AD-49E4-835A-6D853DC0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F67FA9-42FC-4980-B958-115BDA7E5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365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AAF16-6137-412E-BE00-8DE10499F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DEA8B-2B91-4670-9A99-DB0A5F1A6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54BC81-AF4F-4B53-BF2F-26BDE85FA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45E9C-936D-47B9-82C8-8A93F3903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71270-F4D5-4655-AA4C-49B8804914BB}" type="datetime1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F9FB4E-EF9C-47F7-852C-448F08FBB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F1B792-4AE4-405B-A1A7-711B14A5D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071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9F56A-1311-4D24-AAE8-ACBA842DF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02FAA9-C43E-435F-96BF-BFEF9A2969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F42372-E710-49EE-89AA-9CDBD8FF7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9C279B-8AC7-45F8-8476-0C633CE34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3BF6C-5755-44BB-9114-B689CE94ABE6}" type="datetime1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1FB279-C75E-418F-9B47-5050C93C5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B8C10C-C7EE-4340-9FAA-475238588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5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B7F9B8-61ED-4B0A-9520-A18369414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11AD4-83C7-4468-A3B9-71A2B9212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65B1F-56E7-431C-992C-8890451FC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E00F1-4E01-4D1E-AD79-A2064659E7D3}" type="datetime1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851B5-C6B8-47F3-92EE-65445A1385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BE06B-B5F6-419F-919C-2054D9936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9593B-DCE5-4C97-977F-35C0CD5F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1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5" Type="http://schemas.openxmlformats.org/officeDocument/2006/relationships/image" Target="../media/image14.png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l.mit.edu/r-d/datasets/1999-darpa-intrusion-detection-evaluation-dataset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hivyaeswaran.github.io/papers/icdm18-sedanspot.pdf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9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7CB9E-562A-4136-8409-9C6E34724C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MIDAS: </a:t>
            </a:r>
            <a:r>
              <a:rPr lang="en-US" dirty="0" err="1"/>
              <a:t>Microcluster</a:t>
            </a:r>
            <a:r>
              <a:rPr lang="en-US" dirty="0"/>
              <a:t>-Based Detector of Anomalies in Edge Streams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D738EE-45D3-4836-B894-27B65126D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S. Bhatia, B. </a:t>
            </a:r>
            <a:r>
              <a:rPr lang="en-US" dirty="0" err="1"/>
              <a:t>Hooi</a:t>
            </a:r>
            <a:r>
              <a:rPr lang="en-US" dirty="0"/>
              <a:t>, M. Yoon, K. Shin, and C. </a:t>
            </a:r>
            <a:r>
              <a:rPr lang="en-US" dirty="0" err="1"/>
              <a:t>Faloutsos</a:t>
            </a:r>
            <a:r>
              <a:rPr lang="en-US" dirty="0"/>
              <a:t>, </a:t>
            </a:r>
            <a:r>
              <a:rPr lang="en-US" i="1" dirty="0"/>
              <a:t>MIDAS: </a:t>
            </a:r>
            <a:r>
              <a:rPr lang="en-US" i="1" dirty="0" err="1"/>
              <a:t>Microcluster</a:t>
            </a:r>
            <a:r>
              <a:rPr lang="en-US" i="1" dirty="0"/>
              <a:t>-Based Detector of Anomalies in Edge Streams. 2019.</a:t>
            </a:r>
          </a:p>
          <a:p>
            <a:r>
              <a:rPr lang="zh-TW" altLang="en-US" dirty="0"/>
              <a:t>報告人：謝萬霖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9E4AB7-7FFF-4B76-B9D2-7C32C5F62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0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AFEF5-8A9E-4292-9818-7E0EC6EFF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 Hypothesis Testing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EA74CF1-70ED-458E-992E-1189A7F8DEF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Scoring function – Chi-squared goodness-of-fit test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</m:sub>
                    </m:sSub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</m:sub>
                    </m:sSub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can be estimated by CMS data structure: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𝑢𝑣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𝑢𝑣</m:t>
                            </m:r>
                          </m:sub>
                        </m:sSub>
                      </m:e>
                    </m:acc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𝑠𝑐𝑜𝑟𝑒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𝑢𝑣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acc>
                                  <m:accPr>
                                    <m:chr m:val="̂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𝑢𝑣</m:t>
                                        </m:r>
                                      </m:sub>
                                    </m:sSub>
                                  </m:e>
                                </m:acc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𝑢𝑣</m:t>
                                </m:r>
                              </m:sub>
                            </m:sSub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EA74CF1-70ED-458E-992E-1189A7F8DE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EB3F4-995A-4BC3-ABAC-BADDA2907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621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0A26E-9481-483A-BD30-886F08651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MIDAS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44250C-0AF7-40FC-9EC2-D17B2A478A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Input</a:t>
                </a:r>
                <a:r>
                  <a:rPr lang="en-US" dirty="0"/>
                  <a:t>: Stream of graph edges over time</a:t>
                </a:r>
              </a:p>
              <a:p>
                <a:pPr marL="0" indent="0">
                  <a:buNone/>
                </a:pPr>
                <a:r>
                  <a:rPr lang="en-US" b="1" dirty="0"/>
                  <a:t>Output</a:t>
                </a:r>
                <a:r>
                  <a:rPr lang="en-US" dirty="0"/>
                  <a:t>: Anomaly scores per edge</a:t>
                </a:r>
              </a:p>
              <a:p>
                <a:pPr marL="0" indent="0">
                  <a:buNone/>
                </a:pPr>
                <a:r>
                  <a:rPr lang="en-US" dirty="0"/>
                  <a:t>&gt; </a:t>
                </a:r>
                <a:r>
                  <a:rPr lang="en-US" b="1" dirty="0"/>
                  <a:t>Initialize CMS data structures</a:t>
                </a:r>
              </a:p>
              <a:p>
                <a:pPr marL="0" indent="0">
                  <a:buNone/>
                </a:pPr>
                <a:r>
                  <a:rPr lang="en-US" dirty="0"/>
                  <a:t>Initialize CMS for total count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</m:sub>
                    </m:sSub>
                  </m:oMath>
                </a14:m>
                <a:r>
                  <a:rPr lang="en-US" dirty="0"/>
                  <a:t> and current count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b="1" dirty="0"/>
                  <a:t>while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𝑛𝑒𝑤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𝑒𝑑𝑔𝑒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𝑟𝑒𝑐𝑒𝑖𝑣𝑒𝑑</m:t>
                    </m:r>
                  </m:oMath>
                </a14:m>
                <a:r>
                  <a:rPr lang="en-US" dirty="0"/>
                  <a:t>: </a:t>
                </a:r>
                <a:r>
                  <a:rPr lang="en-US" b="1" dirty="0"/>
                  <a:t>do</a:t>
                </a:r>
              </a:p>
              <a:p>
                <a:pPr marL="0" indent="0">
                  <a:buNone/>
                </a:pPr>
                <a:r>
                  <a:rPr lang="en-US" dirty="0"/>
                  <a:t>	&gt; </a:t>
                </a:r>
                <a:r>
                  <a:rPr lang="en-US" b="1" dirty="0"/>
                  <a:t>Update counts</a:t>
                </a:r>
              </a:p>
              <a:p>
                <a:pPr marL="0" indent="0">
                  <a:buNone/>
                </a:pPr>
                <a:r>
                  <a:rPr lang="en-US" dirty="0"/>
                  <a:t>	Update CMS data structures for the new edge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𝑢𝑣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&gt; </a:t>
                </a:r>
                <a:r>
                  <a:rPr lang="en-US" b="1" dirty="0"/>
                  <a:t>Query counts</a:t>
                </a:r>
              </a:p>
              <a:p>
                <a:pPr marL="0" indent="0">
                  <a:buNone/>
                </a:pPr>
                <a:r>
                  <a:rPr lang="en-US" sz="2800" dirty="0"/>
                  <a:t>	Retrieve updated counts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𝑢𝑣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800" b="0" dirty="0"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𝑢𝑣</m:t>
                            </m:r>
                          </m:sub>
                        </m:sSub>
                      </m:e>
                    </m:acc>
                  </m:oMath>
                </a14:m>
                <a:endParaRPr lang="en-US" sz="280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ea typeface="Cambria Math" panose="02040503050406030204" pitchFamily="18" charset="0"/>
                  </a:rPr>
                  <a:t>	&gt; </a:t>
                </a:r>
                <a:r>
                  <a:rPr lang="en-US" sz="2800" b="1" dirty="0">
                    <a:ea typeface="Cambria Math" panose="02040503050406030204" pitchFamily="18" charset="0"/>
                  </a:rPr>
                  <a:t>Anomaly score</a:t>
                </a:r>
              </a:p>
              <a:p>
                <a:pPr marL="0" indent="0"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</a:t>
                </a:r>
                <a:r>
                  <a:rPr lang="en-US" b="1" dirty="0">
                    <a:ea typeface="Cambria Math" panose="02040503050406030204" pitchFamily="18" charset="0"/>
                  </a:rPr>
                  <a:t>output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𝑠𝑐𝑜𝑟𝑒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𝑢𝑣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acc>
                                  <m:accPr>
                                    <m:chr m:val="̂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𝑢𝑣</m:t>
                                        </m:r>
                                      </m:sub>
                                    </m:sSub>
                                  </m:e>
                                </m:acc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𝑢𝑣</m:t>
                                </m:r>
                              </m:sub>
                            </m:sSub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en-US" sz="28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44250C-0AF7-40FC-9EC2-D17B2A478A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54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BF215-D81F-4117-A50B-CDE11B200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831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B89DA-BD40-4622-8122-EF1E26F20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MIDAS</a:t>
            </a:r>
            <a:r>
              <a:rPr lang="zh-TW" altLang="en-US" dirty="0"/>
              <a:t> </a:t>
            </a:r>
            <a:r>
              <a:rPr lang="en-US" altLang="zh-TW" dirty="0"/>
              <a:t>example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9FA34-DF63-4992-844D-44FB747D0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AE5F9880-8BC2-479A-9E0D-4ECFB4AADD8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4899045"/>
                  </p:ext>
                </p:extLst>
              </p:nvPr>
            </p:nvGraphicFramePr>
            <p:xfrm>
              <a:off x="1246930" y="1463946"/>
              <a:ext cx="305173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0346">
                      <a:extLst>
                        <a:ext uri="{9D8B030D-6E8A-4147-A177-3AD203B41FA5}">
                          <a16:colId xmlns:a16="http://schemas.microsoft.com/office/drawing/2014/main" val="3314724366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2040914258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2926431395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1442907977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375266749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70851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02527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557578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832021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6167364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AE5F9880-8BC2-479A-9E0D-4ECFB4AADD8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4899045"/>
                  </p:ext>
                </p:extLst>
              </p:nvPr>
            </p:nvGraphicFramePr>
            <p:xfrm>
              <a:off x="1246930" y="1463946"/>
              <a:ext cx="305173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0346">
                      <a:extLst>
                        <a:ext uri="{9D8B030D-6E8A-4147-A177-3AD203B41FA5}">
                          <a16:colId xmlns:a16="http://schemas.microsoft.com/office/drawing/2014/main" val="3314724366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2040914258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2926431395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1442907977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375266749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8197" r="-404000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70851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108197" r="-404000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02527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208197" r="-404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557578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308197" r="-404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832021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408197" r="-404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61673644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4DC52E2-A805-47C4-8CD3-8E080314F5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392936"/>
              </p:ext>
            </p:extLst>
          </p:nvPr>
        </p:nvGraphicFramePr>
        <p:xfrm>
          <a:off x="4806193" y="1289971"/>
          <a:ext cx="2288330" cy="20144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666">
                  <a:extLst>
                    <a:ext uri="{9D8B030D-6E8A-4147-A177-3AD203B41FA5}">
                      <a16:colId xmlns:a16="http://schemas.microsoft.com/office/drawing/2014/main" val="585409990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1819070245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3826608882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1001583112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2675197885"/>
                    </a:ext>
                  </a:extLst>
                </a:gridCol>
              </a:tblGrid>
              <a:tr h="49446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9916728"/>
                  </a:ext>
                </a:extLst>
              </a:tr>
              <a:tr h="380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2800735"/>
                  </a:ext>
                </a:extLst>
              </a:tr>
              <a:tr h="380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8165600"/>
                  </a:ext>
                </a:extLst>
              </a:tr>
              <a:tr h="380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7067488"/>
                  </a:ext>
                </a:extLst>
              </a:tr>
              <a:tr h="380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619199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BA7F156-A13E-49E0-AEE9-AF7443507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197233"/>
              </p:ext>
            </p:extLst>
          </p:nvPr>
        </p:nvGraphicFramePr>
        <p:xfrm>
          <a:off x="944457" y="4042364"/>
          <a:ext cx="3649208" cy="2115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151">
                  <a:extLst>
                    <a:ext uri="{9D8B030D-6E8A-4147-A177-3AD203B41FA5}">
                      <a16:colId xmlns:a16="http://schemas.microsoft.com/office/drawing/2014/main" val="3452184558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327647519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2769269551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1700304026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3280429937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4076917053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2939596628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763211923"/>
                    </a:ext>
                  </a:extLst>
                </a:gridCol>
              </a:tblGrid>
              <a:tr h="26498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747547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40123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340830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18859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42413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67BB5E-75EA-4B87-98C0-40F70995A2CF}"/>
                  </a:ext>
                </a:extLst>
              </p:cNvPr>
              <p:cNvSpPr txBox="1"/>
              <p:nvPr/>
            </p:nvSpPr>
            <p:spPr>
              <a:xfrm>
                <a:off x="944457" y="3673032"/>
                <a:ext cx="1501630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CMS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𝑒𝑑𝑔𝑒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67BB5E-75EA-4B87-98C0-40F70995A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457" y="3673032"/>
                <a:ext cx="1501630" cy="391902"/>
              </a:xfrm>
              <a:prstGeom prst="rect">
                <a:avLst/>
              </a:prstGeom>
              <a:blipFill>
                <a:blip r:embed="rId3"/>
                <a:stretch>
                  <a:fillRect l="-3659" t="-7813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F98DC1-A692-4AF0-A2AB-39B7910F4FE2}"/>
                  </a:ext>
                </a:extLst>
              </p:cNvPr>
              <p:cNvSpPr txBox="1"/>
              <p:nvPr/>
            </p:nvSpPr>
            <p:spPr>
              <a:xfrm>
                <a:off x="5186302" y="3674440"/>
                <a:ext cx="1528111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CMS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𝑒𝑑𝑔𝑒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F98DC1-A692-4AF0-A2AB-39B7910F4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302" y="3674440"/>
                <a:ext cx="1528111" cy="391902"/>
              </a:xfrm>
              <a:prstGeom prst="rect">
                <a:avLst/>
              </a:prstGeom>
              <a:blipFill>
                <a:blip r:embed="rId4"/>
                <a:stretch>
                  <a:fillRect l="-3600" t="-7813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781CF6F-6628-4A79-8B52-9C8D1E0601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291020"/>
              </p:ext>
            </p:extLst>
          </p:nvPr>
        </p:nvGraphicFramePr>
        <p:xfrm>
          <a:off x="5186302" y="4042364"/>
          <a:ext cx="3649208" cy="2115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151">
                  <a:extLst>
                    <a:ext uri="{9D8B030D-6E8A-4147-A177-3AD203B41FA5}">
                      <a16:colId xmlns:a16="http://schemas.microsoft.com/office/drawing/2014/main" val="3452184558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327647519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2769269551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1700304026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3280429937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4076917053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2939596628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763211923"/>
                    </a:ext>
                  </a:extLst>
                </a:gridCol>
              </a:tblGrid>
              <a:tr h="26498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747547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40123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340830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18859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42413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3F1DBF7-F3C6-41B5-8F26-24079929AFBC}"/>
                  </a:ext>
                </a:extLst>
              </p:cNvPr>
              <p:cNvSpPr txBox="1"/>
              <p:nvPr/>
            </p:nvSpPr>
            <p:spPr>
              <a:xfrm>
                <a:off x="7784990" y="1097750"/>
                <a:ext cx="4076343" cy="2745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𝑠𝑐𝑜𝑟𝑒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1−1</m:t>
                              </m:r>
                            </m:e>
                          </m:d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𝑒𝑟𝑟𝑜𝑟</m:t>
                      </m:r>
                    </m:oMath>
                  </m:oMathPara>
                </a14:m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𝑠𝑐𝑜𝑟𝑒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e>
                          </m:d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1−1</m:t>
                              </m:r>
                            </m:e>
                          </m:d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𝑒𝑟𝑟𝑜𝑟</m:t>
                      </m:r>
                    </m:oMath>
                  </m:oMathPara>
                </a14:m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𝑠𝑐𝑜𝑟𝑒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e>
                          </m:d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1−1</m:t>
                              </m:r>
                            </m:e>
                          </m:d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𝑒𝑟𝑟𝑜𝑟</m:t>
                      </m:r>
                    </m:oMath>
                  </m:oMathPara>
                </a14:m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𝑠𝑐𝑜𝑟𝑒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,1</m:t>
                              </m:r>
                            </m:e>
                          </m:d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1−1</m:t>
                              </m:r>
                            </m:e>
                          </m:d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𝑒𝑟𝑟𝑜𝑟</m:t>
                      </m:r>
                    </m:oMath>
                  </m:oMathPara>
                </a14:m>
                <a:endParaRPr lang="en-US" sz="1600" dirty="0"/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3F1DBF7-F3C6-41B5-8F26-24079929AF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4990" y="1097750"/>
                <a:ext cx="4076343" cy="27458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3470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B89DA-BD40-4622-8122-EF1E26F20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MIDAS</a:t>
            </a:r>
            <a:r>
              <a:rPr lang="zh-TW" altLang="en-US" dirty="0"/>
              <a:t> </a:t>
            </a:r>
            <a:r>
              <a:rPr lang="en-US" altLang="zh-TW" dirty="0"/>
              <a:t>example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9FA34-DF63-4992-844D-44FB747D0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AE5F9880-8BC2-479A-9E0D-4ECFB4AADD8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46930" y="1463946"/>
              <a:ext cx="305173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0346">
                      <a:extLst>
                        <a:ext uri="{9D8B030D-6E8A-4147-A177-3AD203B41FA5}">
                          <a16:colId xmlns:a16="http://schemas.microsoft.com/office/drawing/2014/main" val="3314724366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2040914258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2926431395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1442907977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375266749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70851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02527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557578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832021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6167364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AE5F9880-8BC2-479A-9E0D-4ECFB4AADD8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46930" y="1463946"/>
              <a:ext cx="305173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0346">
                      <a:extLst>
                        <a:ext uri="{9D8B030D-6E8A-4147-A177-3AD203B41FA5}">
                          <a16:colId xmlns:a16="http://schemas.microsoft.com/office/drawing/2014/main" val="3314724366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2040914258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2926431395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1442907977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375266749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8197" r="-404000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70851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108197" r="-404000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02527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208197" r="-404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557578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308197" r="-404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832021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408197" r="-404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61673644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4DC52E2-A805-47C4-8CD3-8E080314F56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06193" y="1289971"/>
          <a:ext cx="2288330" cy="20144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666">
                  <a:extLst>
                    <a:ext uri="{9D8B030D-6E8A-4147-A177-3AD203B41FA5}">
                      <a16:colId xmlns:a16="http://schemas.microsoft.com/office/drawing/2014/main" val="585409990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1819070245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3826608882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1001583112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2675197885"/>
                    </a:ext>
                  </a:extLst>
                </a:gridCol>
              </a:tblGrid>
              <a:tr h="49446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9916728"/>
                  </a:ext>
                </a:extLst>
              </a:tr>
              <a:tr h="380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2800735"/>
                  </a:ext>
                </a:extLst>
              </a:tr>
              <a:tr h="380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8165600"/>
                  </a:ext>
                </a:extLst>
              </a:tr>
              <a:tr h="380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7067488"/>
                  </a:ext>
                </a:extLst>
              </a:tr>
              <a:tr h="380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619199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BA7F156-A13E-49E0-AEE9-AF7443507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542602"/>
              </p:ext>
            </p:extLst>
          </p:nvPr>
        </p:nvGraphicFramePr>
        <p:xfrm>
          <a:off x="944457" y="4042364"/>
          <a:ext cx="3649208" cy="2115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151">
                  <a:extLst>
                    <a:ext uri="{9D8B030D-6E8A-4147-A177-3AD203B41FA5}">
                      <a16:colId xmlns:a16="http://schemas.microsoft.com/office/drawing/2014/main" val="3452184558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327647519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2769269551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1700304026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3280429937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4076917053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2939596628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763211923"/>
                    </a:ext>
                  </a:extLst>
                </a:gridCol>
              </a:tblGrid>
              <a:tr h="26498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747547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40123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340830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18859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42413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67BB5E-75EA-4B87-98C0-40F70995A2CF}"/>
                  </a:ext>
                </a:extLst>
              </p:cNvPr>
              <p:cNvSpPr txBox="1"/>
              <p:nvPr/>
            </p:nvSpPr>
            <p:spPr>
              <a:xfrm>
                <a:off x="944457" y="3673032"/>
                <a:ext cx="1501630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CMS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𝑒𝑑𝑔𝑒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67BB5E-75EA-4B87-98C0-40F70995A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457" y="3673032"/>
                <a:ext cx="1501630" cy="391902"/>
              </a:xfrm>
              <a:prstGeom prst="rect">
                <a:avLst/>
              </a:prstGeom>
              <a:blipFill>
                <a:blip r:embed="rId3"/>
                <a:stretch>
                  <a:fillRect l="-3659" t="-7813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F98DC1-A692-4AF0-A2AB-39B7910F4FE2}"/>
                  </a:ext>
                </a:extLst>
              </p:cNvPr>
              <p:cNvSpPr txBox="1"/>
              <p:nvPr/>
            </p:nvSpPr>
            <p:spPr>
              <a:xfrm>
                <a:off x="5186302" y="3674440"/>
                <a:ext cx="1528111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CMS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𝑒𝑑𝑔𝑒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F98DC1-A692-4AF0-A2AB-39B7910F4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302" y="3674440"/>
                <a:ext cx="1528111" cy="391902"/>
              </a:xfrm>
              <a:prstGeom prst="rect">
                <a:avLst/>
              </a:prstGeom>
              <a:blipFill>
                <a:blip r:embed="rId4"/>
                <a:stretch>
                  <a:fillRect l="-3600" t="-7813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781CF6F-6628-4A79-8B52-9C8D1E0601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572467"/>
              </p:ext>
            </p:extLst>
          </p:nvPr>
        </p:nvGraphicFramePr>
        <p:xfrm>
          <a:off x="5186302" y="4042364"/>
          <a:ext cx="3649208" cy="2115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151">
                  <a:extLst>
                    <a:ext uri="{9D8B030D-6E8A-4147-A177-3AD203B41FA5}">
                      <a16:colId xmlns:a16="http://schemas.microsoft.com/office/drawing/2014/main" val="3452184558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327647519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2769269551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1700304026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3280429937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4076917053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2939596628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763211923"/>
                    </a:ext>
                  </a:extLst>
                </a:gridCol>
              </a:tblGrid>
              <a:tr h="26498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747547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40123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340830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18859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42413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3F1DBF7-F3C6-41B5-8F26-24079929AFBC}"/>
                  </a:ext>
                </a:extLst>
              </p:cNvPr>
              <p:cNvSpPr txBox="1"/>
              <p:nvPr/>
            </p:nvSpPr>
            <p:spPr>
              <a:xfrm>
                <a:off x="7784990" y="1097750"/>
                <a:ext cx="4076343" cy="2745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𝑠𝑐𝑜𝑟𝑒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2−1</m:t>
                              </m:r>
                            </m:e>
                          </m:d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=0.33</m:t>
                      </m:r>
                    </m:oMath>
                  </m:oMathPara>
                </a14:m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𝑠𝑐𝑜𝑟𝑒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0.2</m:t>
                      </m:r>
                    </m:oMath>
                  </m:oMathPara>
                </a14:m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𝑠𝑐𝑜𝑟𝑒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0.2</m:t>
                      </m:r>
                    </m:oMath>
                  </m:oMathPara>
                </a14:m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𝑠𝑐𝑜𝑟𝑒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600" dirty="0"/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3F1DBF7-F3C6-41B5-8F26-24079929AF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4990" y="1097750"/>
                <a:ext cx="4076343" cy="27458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9379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B89DA-BD40-4622-8122-EF1E26F20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MIDAS</a:t>
            </a:r>
            <a:r>
              <a:rPr lang="zh-TW" altLang="en-US" dirty="0"/>
              <a:t> </a:t>
            </a:r>
            <a:r>
              <a:rPr lang="en-US" altLang="zh-TW" dirty="0"/>
              <a:t>example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9FA34-DF63-4992-844D-44FB747D0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14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AE5F9880-8BC2-479A-9E0D-4ECFB4AADD8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46930" y="1463946"/>
              <a:ext cx="305173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0346">
                      <a:extLst>
                        <a:ext uri="{9D8B030D-6E8A-4147-A177-3AD203B41FA5}">
                          <a16:colId xmlns:a16="http://schemas.microsoft.com/office/drawing/2014/main" val="3314724366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2040914258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2926431395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1442907977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375266749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70851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02527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557578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832021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6167364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AE5F9880-8BC2-479A-9E0D-4ECFB4AADD8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46930" y="1463946"/>
              <a:ext cx="305173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0346">
                      <a:extLst>
                        <a:ext uri="{9D8B030D-6E8A-4147-A177-3AD203B41FA5}">
                          <a16:colId xmlns:a16="http://schemas.microsoft.com/office/drawing/2014/main" val="3314724366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2040914258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2926431395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1442907977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375266749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8197" r="-404000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70851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108197" r="-404000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02527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208197" r="-404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557578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308197" r="-404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832021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408197" r="-404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61673644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4DC52E2-A805-47C4-8CD3-8E080314F56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06193" y="1289971"/>
          <a:ext cx="2288330" cy="20144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666">
                  <a:extLst>
                    <a:ext uri="{9D8B030D-6E8A-4147-A177-3AD203B41FA5}">
                      <a16:colId xmlns:a16="http://schemas.microsoft.com/office/drawing/2014/main" val="585409990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1819070245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3826608882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1001583112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2675197885"/>
                    </a:ext>
                  </a:extLst>
                </a:gridCol>
              </a:tblGrid>
              <a:tr h="49446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9916728"/>
                  </a:ext>
                </a:extLst>
              </a:tr>
              <a:tr h="380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2800735"/>
                  </a:ext>
                </a:extLst>
              </a:tr>
              <a:tr h="380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8165600"/>
                  </a:ext>
                </a:extLst>
              </a:tr>
              <a:tr h="380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7067488"/>
                  </a:ext>
                </a:extLst>
              </a:tr>
              <a:tr h="380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619199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BA7F156-A13E-49E0-AEE9-AF7443507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738397"/>
              </p:ext>
            </p:extLst>
          </p:nvPr>
        </p:nvGraphicFramePr>
        <p:xfrm>
          <a:off x="944457" y="4042364"/>
          <a:ext cx="3649208" cy="2115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151">
                  <a:extLst>
                    <a:ext uri="{9D8B030D-6E8A-4147-A177-3AD203B41FA5}">
                      <a16:colId xmlns:a16="http://schemas.microsoft.com/office/drawing/2014/main" val="3452184558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327647519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2769269551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1700304026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3280429937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4076917053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2939596628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763211923"/>
                    </a:ext>
                  </a:extLst>
                </a:gridCol>
              </a:tblGrid>
              <a:tr h="26498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747547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40123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340830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18859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42413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67BB5E-75EA-4B87-98C0-40F70995A2CF}"/>
                  </a:ext>
                </a:extLst>
              </p:cNvPr>
              <p:cNvSpPr txBox="1"/>
              <p:nvPr/>
            </p:nvSpPr>
            <p:spPr>
              <a:xfrm>
                <a:off x="944457" y="3673032"/>
                <a:ext cx="1501630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CMS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𝑒𝑑𝑔𝑒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67BB5E-75EA-4B87-98C0-40F70995A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457" y="3673032"/>
                <a:ext cx="1501630" cy="391902"/>
              </a:xfrm>
              <a:prstGeom prst="rect">
                <a:avLst/>
              </a:prstGeom>
              <a:blipFill>
                <a:blip r:embed="rId3"/>
                <a:stretch>
                  <a:fillRect l="-3659" t="-7813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F98DC1-A692-4AF0-A2AB-39B7910F4FE2}"/>
                  </a:ext>
                </a:extLst>
              </p:cNvPr>
              <p:cNvSpPr txBox="1"/>
              <p:nvPr/>
            </p:nvSpPr>
            <p:spPr>
              <a:xfrm>
                <a:off x="5186302" y="3674440"/>
                <a:ext cx="1528111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CMS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𝑒𝑑𝑔𝑒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F98DC1-A692-4AF0-A2AB-39B7910F4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302" y="3674440"/>
                <a:ext cx="1528111" cy="391902"/>
              </a:xfrm>
              <a:prstGeom prst="rect">
                <a:avLst/>
              </a:prstGeom>
              <a:blipFill>
                <a:blip r:embed="rId4"/>
                <a:stretch>
                  <a:fillRect l="-3600" t="-7813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781CF6F-6628-4A79-8B52-9C8D1E0601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8148843"/>
              </p:ext>
            </p:extLst>
          </p:nvPr>
        </p:nvGraphicFramePr>
        <p:xfrm>
          <a:off x="5186302" y="4042364"/>
          <a:ext cx="3649208" cy="2115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151">
                  <a:extLst>
                    <a:ext uri="{9D8B030D-6E8A-4147-A177-3AD203B41FA5}">
                      <a16:colId xmlns:a16="http://schemas.microsoft.com/office/drawing/2014/main" val="3452184558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327647519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2769269551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1700304026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3280429937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4076917053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2939596628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763211923"/>
                    </a:ext>
                  </a:extLst>
                </a:gridCol>
              </a:tblGrid>
              <a:tr h="26498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747547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40123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340830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18859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42413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3F1DBF7-F3C6-41B5-8F26-24079929AFBC}"/>
                  </a:ext>
                </a:extLst>
              </p:cNvPr>
              <p:cNvSpPr txBox="1"/>
              <p:nvPr/>
            </p:nvSpPr>
            <p:spPr>
              <a:xfrm>
                <a:off x="7784990" y="1097750"/>
                <a:ext cx="4076343" cy="26318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𝑠𝑐𝑜𝑟𝑒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3−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3−1</m:t>
                              </m:r>
                            </m:e>
                          </m:d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=0.75</m:t>
                      </m:r>
                    </m:oMath>
                  </m:oMathPara>
                </a14:m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𝑠𝑐𝑜𝑟𝑒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0.06</m:t>
                      </m:r>
                    </m:oMath>
                  </m:oMathPara>
                </a14:m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𝑠𝑐𝑜𝑟𝑒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0.07</m:t>
                      </m:r>
                    </m:oMath>
                  </m:oMathPara>
                </a14:m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𝑠𝑐𝑜𝑟𝑒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d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US" sz="1600" dirty="0"/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3F1DBF7-F3C6-41B5-8F26-24079929AF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4990" y="1097750"/>
                <a:ext cx="4076343" cy="26318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7083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B89DA-BD40-4622-8122-EF1E26F20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MIDAS</a:t>
            </a:r>
            <a:r>
              <a:rPr lang="zh-TW" altLang="en-US" dirty="0"/>
              <a:t> </a:t>
            </a:r>
            <a:r>
              <a:rPr lang="en-US" altLang="zh-TW" dirty="0"/>
              <a:t>example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C9FA34-DF63-4992-844D-44FB747D0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AE5F9880-8BC2-479A-9E0D-4ECFB4AADD8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46930" y="1463946"/>
              <a:ext cx="305173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0346">
                      <a:extLst>
                        <a:ext uri="{9D8B030D-6E8A-4147-A177-3AD203B41FA5}">
                          <a16:colId xmlns:a16="http://schemas.microsoft.com/office/drawing/2014/main" val="3314724366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2040914258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2926431395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1442907977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375266749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70851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02527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557578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832021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#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oMath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6167364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AE5F9880-8BC2-479A-9E0D-4ECFB4AADD87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46930" y="1463946"/>
              <a:ext cx="3051730" cy="1854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610346">
                      <a:extLst>
                        <a:ext uri="{9D8B030D-6E8A-4147-A177-3AD203B41FA5}">
                          <a16:colId xmlns:a16="http://schemas.microsoft.com/office/drawing/2014/main" val="3314724366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2040914258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2926431395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1442907977"/>
                        </a:ext>
                      </a:extLst>
                    </a:gridCol>
                    <a:gridCol w="610346">
                      <a:extLst>
                        <a:ext uri="{9D8B030D-6E8A-4147-A177-3AD203B41FA5}">
                          <a16:colId xmlns:a16="http://schemas.microsoft.com/office/drawing/2014/main" val="375266749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8197" r="-404000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2070851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108197" r="-404000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502527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208197" r="-404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557578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308197" r="-404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9832021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1000" t="-408197" r="-404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561673644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4DC52E2-A805-47C4-8CD3-8E080314F56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06193" y="1289971"/>
          <a:ext cx="2288330" cy="20144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666">
                  <a:extLst>
                    <a:ext uri="{9D8B030D-6E8A-4147-A177-3AD203B41FA5}">
                      <a16:colId xmlns:a16="http://schemas.microsoft.com/office/drawing/2014/main" val="585409990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1819070245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3826608882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1001583112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2675197885"/>
                    </a:ext>
                  </a:extLst>
                </a:gridCol>
              </a:tblGrid>
              <a:tr h="49446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9916728"/>
                  </a:ext>
                </a:extLst>
              </a:tr>
              <a:tr h="380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2800735"/>
                  </a:ext>
                </a:extLst>
              </a:tr>
              <a:tr h="380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8165600"/>
                  </a:ext>
                </a:extLst>
              </a:tr>
              <a:tr h="380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7067488"/>
                  </a:ext>
                </a:extLst>
              </a:tr>
              <a:tr h="380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619199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BA7F156-A13E-49E0-AEE9-AF7443507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134856"/>
              </p:ext>
            </p:extLst>
          </p:nvPr>
        </p:nvGraphicFramePr>
        <p:xfrm>
          <a:off x="944457" y="4042364"/>
          <a:ext cx="3649208" cy="2115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151">
                  <a:extLst>
                    <a:ext uri="{9D8B030D-6E8A-4147-A177-3AD203B41FA5}">
                      <a16:colId xmlns:a16="http://schemas.microsoft.com/office/drawing/2014/main" val="3452184558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327647519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2769269551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1700304026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3280429937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4076917053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2939596628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763211923"/>
                    </a:ext>
                  </a:extLst>
                </a:gridCol>
              </a:tblGrid>
              <a:tr h="26498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747547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40123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340830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18859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42413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67BB5E-75EA-4B87-98C0-40F70995A2CF}"/>
                  </a:ext>
                </a:extLst>
              </p:cNvPr>
              <p:cNvSpPr txBox="1"/>
              <p:nvPr/>
            </p:nvSpPr>
            <p:spPr>
              <a:xfrm>
                <a:off x="944457" y="3673032"/>
                <a:ext cx="1501630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CMS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𝑒𝑑𝑔𝑒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367BB5E-75EA-4B87-98C0-40F70995A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457" y="3673032"/>
                <a:ext cx="1501630" cy="391902"/>
              </a:xfrm>
              <a:prstGeom prst="rect">
                <a:avLst/>
              </a:prstGeom>
              <a:blipFill>
                <a:blip r:embed="rId3"/>
                <a:stretch>
                  <a:fillRect l="-3659" t="-7813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F98DC1-A692-4AF0-A2AB-39B7910F4FE2}"/>
                  </a:ext>
                </a:extLst>
              </p:cNvPr>
              <p:cNvSpPr txBox="1"/>
              <p:nvPr/>
            </p:nvSpPr>
            <p:spPr>
              <a:xfrm>
                <a:off x="5186302" y="3674440"/>
                <a:ext cx="1528111" cy="391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CMS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𝑒𝑑𝑔𝑒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AF98DC1-A692-4AF0-A2AB-39B7910F4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302" y="3674440"/>
                <a:ext cx="1528111" cy="391902"/>
              </a:xfrm>
              <a:prstGeom prst="rect">
                <a:avLst/>
              </a:prstGeom>
              <a:blipFill>
                <a:blip r:embed="rId4"/>
                <a:stretch>
                  <a:fillRect l="-3600" t="-7813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781CF6F-6628-4A79-8B52-9C8D1E0601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446392"/>
              </p:ext>
            </p:extLst>
          </p:nvPr>
        </p:nvGraphicFramePr>
        <p:xfrm>
          <a:off x="5186302" y="4042364"/>
          <a:ext cx="3649208" cy="2115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151">
                  <a:extLst>
                    <a:ext uri="{9D8B030D-6E8A-4147-A177-3AD203B41FA5}">
                      <a16:colId xmlns:a16="http://schemas.microsoft.com/office/drawing/2014/main" val="3452184558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327647519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2769269551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1700304026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3280429937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4076917053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2939596628"/>
                    </a:ext>
                  </a:extLst>
                </a:gridCol>
                <a:gridCol w="456151">
                  <a:extLst>
                    <a:ext uri="{9D8B030D-6E8A-4147-A177-3AD203B41FA5}">
                      <a16:colId xmlns:a16="http://schemas.microsoft.com/office/drawing/2014/main" val="763211923"/>
                    </a:ext>
                  </a:extLst>
                </a:gridCol>
              </a:tblGrid>
              <a:tr h="26498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747547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40123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340830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18859"/>
                  </a:ext>
                </a:extLst>
              </a:tr>
              <a:tr h="4373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42413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3F1DBF7-F3C6-41B5-8F26-24079929AFBC}"/>
                  </a:ext>
                </a:extLst>
              </p:cNvPr>
              <p:cNvSpPr txBox="1"/>
              <p:nvPr/>
            </p:nvSpPr>
            <p:spPr>
              <a:xfrm>
                <a:off x="7602056" y="1097750"/>
                <a:ext cx="4436146" cy="2745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𝑠𝑐𝑜𝑟𝑒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15−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21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4−1</m:t>
                              </m:r>
                            </m:e>
                          </m:d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24.14</m:t>
                      </m:r>
                    </m:oMath>
                  </m:oMathPara>
                </a14:m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𝑠𝑐𝑜𝑟𝑒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0.44</m:t>
                      </m:r>
                    </m:oMath>
                  </m:oMathPara>
                </a14:m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𝑠𝑐𝑜𝑟𝑒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0.04</m:t>
                      </m:r>
                    </m:oMath>
                  </m:oMathPara>
                </a14:m>
                <a:endParaRPr lang="en-US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𝑠𝑐𝑜𝑟𝑒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𝐷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0.22</m:t>
                      </m:r>
                    </m:oMath>
                  </m:oMathPara>
                </a14:m>
                <a:endParaRPr lang="en-US" sz="1600" dirty="0"/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3F1DBF7-F3C6-41B5-8F26-24079929AF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2056" y="1097750"/>
                <a:ext cx="4436146" cy="27458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ction Button: Go to End 13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A7C3D4C5-6F6C-4BC8-B266-72D2B55538D9}"/>
              </a:ext>
            </a:extLst>
          </p:cNvPr>
          <p:cNvSpPr/>
          <p:nvPr/>
        </p:nvSpPr>
        <p:spPr>
          <a:xfrm>
            <a:off x="11247543" y="3614843"/>
            <a:ext cx="356616" cy="25414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460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4D4BE-2318-436D-B1B5-8CB944ACB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Incorporating relations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4D1336-3A3E-47E7-8C9B-94E86F4F66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Temporal relations</a:t>
                </a:r>
              </a:p>
              <a:p>
                <a:pPr lvl="1"/>
                <a:r>
                  <a:rPr lang="en-US" dirty="0"/>
                  <a:t>Reset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</m:sub>
                    </m:sSub>
                  </m:oMath>
                </a14:m>
                <a:r>
                  <a:rPr lang="en-US" dirty="0"/>
                  <a:t>  </a:t>
                </a:r>
                <a:r>
                  <a:rPr lang="zh-TW" altLang="en-US" dirty="0"/>
                  <a:t>→</a:t>
                </a:r>
                <a:r>
                  <a:rPr lang="en-US" dirty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0&lt;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&lt;1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Spatial relations</a:t>
                </a:r>
              </a:p>
              <a:p>
                <a:pPr lvl="1"/>
                <a:r>
                  <a:rPr lang="en-US" dirty="0"/>
                  <a:t>Only edge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</a:t>
                </a:r>
                <a:r>
                  <a:rPr lang="zh-TW" altLang="en-US" dirty="0"/>
                  <a:t>→  </a:t>
                </a:r>
                <a:r>
                  <a:rPr lang="en-US" altLang="zh-TW" dirty="0"/>
                  <a:t>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and edge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:pPr lvl="1"/>
                <a:r>
                  <a:rPr lang="en-US" dirty="0"/>
                  <a:t>Scoring function for node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𝑠𝑐𝑜𝑟𝑒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acc>
                                  <m:accPr>
                                    <m:chr m:val="̂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</m:sub>
                                    </m:sSub>
                                  </m:e>
                                </m:acc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</m:e>
                        </m:acc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𝑠𝑐𝑜𝑟𝑒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𝑠𝑐𝑜𝑟𝑒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𝑠𝑐𝑜𝑟𝑒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4D1336-3A3E-47E7-8C9B-94E86F4F66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6659BC-6307-4952-8CF6-E102A5A74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302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0A26E-9481-483A-BD30-886F08651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MIDAS-R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44250C-0AF7-40FC-9EC2-D17B2A478A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3159475"/>
                <a:ext cx="5386431" cy="1873920"/>
              </a:xfrm>
            </p:spPr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en-US" b="1" dirty="0"/>
                  <a:t>Input</a:t>
                </a:r>
                <a:r>
                  <a:rPr lang="en-US" dirty="0"/>
                  <a:t>: Stream of graph edges over time</a:t>
                </a:r>
              </a:p>
              <a:p>
                <a:pPr marL="0" indent="0">
                  <a:buNone/>
                </a:pPr>
                <a:r>
                  <a:rPr lang="en-US" b="1" dirty="0"/>
                  <a:t>Output</a:t>
                </a:r>
                <a:r>
                  <a:rPr lang="en-US" dirty="0"/>
                  <a:t>: Anomaly scores per edge</a:t>
                </a:r>
              </a:p>
              <a:p>
                <a:pPr marL="0" indent="0">
                  <a:buNone/>
                </a:pPr>
                <a:r>
                  <a:rPr lang="en-US" dirty="0"/>
                  <a:t>&gt; </a:t>
                </a:r>
                <a:r>
                  <a:rPr lang="en-US" b="1" dirty="0"/>
                  <a:t>Initialize CMS data structures</a:t>
                </a:r>
              </a:p>
              <a:p>
                <a:pPr marL="0" indent="0">
                  <a:buNone/>
                </a:pPr>
                <a:r>
                  <a:rPr lang="en-US" dirty="0"/>
                  <a:t>Initialize CMS for total count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</m:sub>
                    </m:sSub>
                  </m:oMath>
                </a14:m>
                <a:r>
                  <a:rPr lang="en-US" dirty="0"/>
                  <a:t> and current count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Initialize CMS for total count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and current count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US" sz="280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44250C-0AF7-40FC-9EC2-D17B2A478A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159475"/>
                <a:ext cx="5386431" cy="1873920"/>
              </a:xfrm>
              <a:blipFill>
                <a:blip r:embed="rId2"/>
                <a:stretch>
                  <a:fillRect l="-1019" t="-5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FA43741E-1950-4B31-931A-733CF7DD390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11567" y="1690688"/>
                <a:ext cx="6680433" cy="51031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6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b="1" dirty="0"/>
                  <a:t>while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𝑛𝑒𝑤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𝑒𝑑𝑔𝑒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𝑟𝑒𝑐𝑒𝑖𝑣𝑒𝑑</m:t>
                    </m:r>
                  </m:oMath>
                </a14:m>
                <a:r>
                  <a:rPr lang="en-US" dirty="0"/>
                  <a:t>: </a:t>
                </a:r>
                <a:r>
                  <a:rPr lang="en-US" b="1" dirty="0"/>
                  <a:t>do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	&gt; </a:t>
                </a:r>
                <a:r>
                  <a:rPr lang="en-US" b="1" dirty="0"/>
                  <a:t>Update counts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	Update CMS data structures for the new edge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𝑢𝑣</m:t>
                    </m:r>
                  </m:oMath>
                </a14:m>
                <a:endParaRPr lang="en-US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	&gt; </a:t>
                </a:r>
                <a:r>
                  <a:rPr lang="en-US" b="1" dirty="0"/>
                  <a:t>Query counts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	Retrieve updated counts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𝑢𝑣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𝑢𝑣</m:t>
                            </m:r>
                          </m:sub>
                        </m:sSub>
                      </m:e>
                    </m:acc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/>
                  <a:t>	</a:t>
                </a:r>
                <a:r>
                  <a:rPr lang="en-US" dirty="0">
                    <a:solidFill>
                      <a:srgbClr val="FF0000"/>
                    </a:solidFill>
                  </a:rPr>
                  <a:t>Retrieve updated counts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sub>
                        </m:sSub>
                      </m:e>
                    </m:acc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&gt; </a:t>
                </a:r>
                <a:r>
                  <a:rPr lang="en-US" b="1" dirty="0">
                    <a:ea typeface="Cambria Math" panose="02040503050406030204" pitchFamily="18" charset="0"/>
                  </a:rPr>
                  <a:t>Compute edge scores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𝑠𝑐𝑜𝑟𝑒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𝑢𝑣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acc>
                                  <m:accPr>
                                    <m:chr m:val="̂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𝑢𝑣</m:t>
                                        </m:r>
                                      </m:sub>
                                    </m:sSub>
                                  </m:e>
                                </m:acc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𝑢𝑣</m:t>
                                </m:r>
                              </m:sub>
                            </m:sSub>
                          </m:e>
                        </m:acc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 &gt; </a:t>
                </a:r>
                <a:r>
                  <a:rPr lang="en-US" b="1" dirty="0">
                    <a:ea typeface="Cambria Math" panose="02040503050406030204" pitchFamily="18" charset="0"/>
                  </a:rPr>
                  <a:t>Compute node scores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b="1" dirty="0">
                    <a:ea typeface="Cambria Math" panose="02040503050406030204" pitchFamily="18" charset="0"/>
                  </a:rPr>
                  <a:t>	</a:t>
                </a:r>
                <a:r>
                  <a:rPr lang="en-US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𝑠𝑐𝑜𝑟𝑒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𝑢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acc>
                                  <m:accPr>
                                    <m:chr m:val="̂"/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</m:sub>
                                    </m:sSub>
                                  </m:e>
                                </m:acc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𝑢</m:t>
                                </m:r>
                              </m:sub>
                            </m:sSub>
                          </m:e>
                        </m:acc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	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𝑠𝑐𝑜𝑟𝑒</m:t>
                    </m:r>
                    <m:d>
                      <m:d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̂"/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</m:sub>
                                </m:sSub>
                              </m:e>
                            </m:acc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acc>
                                  <m:accPr>
                                    <m:chr m:val="̂"/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sub>
                                    </m:sSub>
                                  </m:e>
                                </m:acc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acc>
                          <m:accPr>
                            <m:chr m:val="̂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sub>
                            </m:sSub>
                          </m:e>
                        </m:acc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dirty="0">
                    <a:ea typeface="Cambria Math" panose="02040503050406030204" pitchFamily="18" charset="0"/>
                  </a:rPr>
                  <a:t>	&gt; </a:t>
                </a:r>
                <a:r>
                  <a:rPr lang="en-US" b="1" dirty="0">
                    <a:ea typeface="Cambria Math" panose="02040503050406030204" pitchFamily="18" charset="0"/>
                  </a:rPr>
                  <a:t>Final node scores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b="1" dirty="0">
                    <a:ea typeface="Cambria Math" panose="02040503050406030204" pitchFamily="18" charset="0"/>
                  </a:rPr>
                  <a:t>	output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𝑠𝑐𝑜𝑟𝑒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</m:d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𝑠𝑐𝑜𝑟𝑒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</m:d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𝑠𝑐𝑜𝑟𝑒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</m:e>
                            </m:d>
                          </m:e>
                        </m:d>
                      </m:e>
                    </m:func>
                  </m:oMath>
                </a14:m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FA43741E-1950-4B31-931A-733CF7DD39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1567" y="1690688"/>
                <a:ext cx="6680433" cy="5103172"/>
              </a:xfrm>
              <a:prstGeom prst="rect">
                <a:avLst/>
              </a:prstGeom>
              <a:blipFill>
                <a:blip r:embed="rId3"/>
                <a:stretch>
                  <a:fillRect l="-730" t="-19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1AD56-67CD-46F5-B657-16E5406D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698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352B4-467A-4275-A3BC-3D521FC7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Accuracy </a:t>
            </a:r>
            <a:r>
              <a:rPr lang="en-US" dirty="0" err="1"/>
              <a:t>v.s</a:t>
            </a:r>
            <a:r>
              <a:rPr lang="en-US" dirty="0"/>
              <a:t>. time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F7AD1D5-1AAE-4C3A-9011-7376C5BE4D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11193" y="2453231"/>
            <a:ext cx="4642607" cy="23912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55530AB-6C31-467B-91F2-2CD82144937A}"/>
              </a:ext>
            </a:extLst>
          </p:cNvPr>
          <p:cNvSpPr txBox="1"/>
          <p:nvPr/>
        </p:nvSpPr>
        <p:spPr>
          <a:xfrm>
            <a:off x="906011" y="2776756"/>
            <a:ext cx="557867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Using </a:t>
            </a:r>
            <a:r>
              <a:rPr lang="en-US" sz="2600" dirty="0">
                <a:hlinkClick r:id="rId3"/>
              </a:rPr>
              <a:t>DARPA dataset</a:t>
            </a:r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err="1">
                <a:hlinkClick r:id="rId4"/>
              </a:rPr>
              <a:t>SedanSpot</a:t>
            </a:r>
            <a:r>
              <a:rPr lang="en-US" sz="2600" dirty="0"/>
              <a:t> (2018)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a principled randomized algorithm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detect anomalies from an edge stream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4327036-4482-414B-8CC2-01555E3A3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99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42737-3948-4D12-972C-9D6C81AA8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Chi-square distribution table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71A4BE0-CB62-425C-B9F1-AD51FCE462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2311" y="2510423"/>
            <a:ext cx="6287377" cy="2981741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4A3603-03E3-40B3-B7CE-0724F1751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19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029508-64B9-4158-A437-1AC85250DC30}"/>
              </a:ext>
            </a:extLst>
          </p:cNvPr>
          <p:cNvSpPr txBox="1"/>
          <p:nvPr/>
        </p:nvSpPr>
        <p:spPr>
          <a:xfrm>
            <a:off x="7401910" y="59041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Action Button: Return 6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1B91D40A-0ADC-4B5B-B75F-B7F3AD05CEE9}"/>
              </a:ext>
            </a:extLst>
          </p:cNvPr>
          <p:cNvSpPr/>
          <p:nvPr/>
        </p:nvSpPr>
        <p:spPr>
          <a:xfrm>
            <a:off x="9979572" y="5719520"/>
            <a:ext cx="411795" cy="3693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55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F24ED-8A5E-4686-AB44-37626B75B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326298-DA2B-4256-ABCA-25245101A7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Real-time (or near real-time)</a:t>
            </a:r>
          </a:p>
          <a:p>
            <a:pPr lvl="1"/>
            <a:r>
              <a:rPr lang="en-US" dirty="0"/>
              <a:t>Quickly minimizing the effect of malicious activities</a:t>
            </a:r>
          </a:p>
          <a:p>
            <a:pPr lvl="1"/>
            <a:r>
              <a:rPr lang="en-US" dirty="0"/>
              <a:t>Starting recovery as soon as possible</a:t>
            </a:r>
          </a:p>
          <a:p>
            <a:r>
              <a:rPr lang="en-US" dirty="0"/>
              <a:t>Memory</a:t>
            </a:r>
          </a:p>
          <a:p>
            <a:pPr lvl="1"/>
            <a:r>
              <a:rPr lang="en-US" dirty="0"/>
              <a:t>The size of the graph increase with the stream of data</a:t>
            </a:r>
          </a:p>
          <a:p>
            <a:r>
              <a:rPr lang="en-US" dirty="0"/>
              <a:t>Detection</a:t>
            </a:r>
          </a:p>
          <a:p>
            <a:pPr lvl="1"/>
            <a:r>
              <a:rPr lang="en-US" dirty="0"/>
              <a:t>Anomalous events in groups of similar edges / nodes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31BA63-5C9A-4022-B6DA-A52AED2BF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22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26602-E3FC-4C02-8633-3EF42D663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MIDAS features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DC661F-4183-433B-8C1B-D44AD00290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err="1"/>
                  <a:t>Microcluster</a:t>
                </a:r>
                <a:r>
                  <a:rPr lang="en-US" dirty="0"/>
                  <a:t> detection</a:t>
                </a:r>
              </a:p>
              <a:p>
                <a:pPr lvl="1"/>
                <a:r>
                  <a:rPr lang="en-US" dirty="0"/>
                  <a:t>Suddenly appearing burst of activity which share many repeated nodes and edges</a:t>
                </a:r>
              </a:p>
              <a:p>
                <a:r>
                  <a:rPr lang="en-US" dirty="0"/>
                  <a:t>Guarantee on false positive probability</a:t>
                </a:r>
              </a:p>
              <a:p>
                <a:pPr lvl="1"/>
                <a:r>
                  <a:rPr lang="en-US" dirty="0"/>
                  <a:t>Given any user-specified probability level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MIDAS can adjust to provide false positive probability of at most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</m:oMath>
                </a14:m>
                <a:endParaRPr lang="en-US" dirty="0"/>
              </a:p>
              <a:p>
                <a:r>
                  <a:rPr lang="en-US" dirty="0"/>
                  <a:t>Constant memory and update time</a:t>
                </a:r>
              </a:p>
              <a:p>
                <a:pPr lvl="1"/>
                <a:r>
                  <a:rPr lang="en-US" dirty="0"/>
                  <a:t>No matter how large the stream is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ADC661F-4183-433B-8C1B-D44AD00290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84945-C67F-4F2E-962C-41E9DCADA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6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2646A-D7EB-43AD-AC95-E79827FBD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 Hypothesis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38092-B333-4218-888B-93BF5FA3D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structure – Count-Min Sketch (CMS)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Stream data = {A,B,C,A,A,C,D,……}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F877A9-FB17-4DB2-8274-51ED614B91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779390"/>
              </p:ext>
            </p:extLst>
          </p:nvPr>
        </p:nvGraphicFramePr>
        <p:xfrm>
          <a:off x="958208" y="3890703"/>
          <a:ext cx="2288330" cy="19629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666">
                  <a:extLst>
                    <a:ext uri="{9D8B030D-6E8A-4147-A177-3AD203B41FA5}">
                      <a16:colId xmlns:a16="http://schemas.microsoft.com/office/drawing/2014/main" val="585409990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1819070245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3826608882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1001583112"/>
                    </a:ext>
                  </a:extLst>
                </a:gridCol>
                <a:gridCol w="457666">
                  <a:extLst>
                    <a:ext uri="{9D8B030D-6E8A-4147-A177-3AD203B41FA5}">
                      <a16:colId xmlns:a16="http://schemas.microsoft.com/office/drawing/2014/main" val="2675197885"/>
                    </a:ext>
                  </a:extLst>
                </a:gridCol>
              </a:tblGrid>
              <a:tr h="49989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9916728"/>
                  </a:ext>
                </a:extLst>
              </a:tr>
              <a:tr h="31379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2800735"/>
                  </a:ext>
                </a:extLst>
              </a:tr>
              <a:tr h="31379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8165600"/>
                  </a:ext>
                </a:extLst>
              </a:tr>
              <a:tr h="31379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7067488"/>
                  </a:ext>
                </a:extLst>
              </a:tr>
              <a:tr h="31379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619199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5127E40-FEBE-4267-9C4B-C74F25829E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014229"/>
              </p:ext>
            </p:extLst>
          </p:nvPr>
        </p:nvGraphicFramePr>
        <p:xfrm>
          <a:off x="4043492" y="3602565"/>
          <a:ext cx="6913464" cy="2709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183">
                  <a:extLst>
                    <a:ext uri="{9D8B030D-6E8A-4147-A177-3AD203B41FA5}">
                      <a16:colId xmlns:a16="http://schemas.microsoft.com/office/drawing/2014/main" val="3452184558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327647519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2769269551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1700304026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3280429937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4076917053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2939596628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763211923"/>
                    </a:ext>
                  </a:extLst>
                </a:gridCol>
              </a:tblGrid>
              <a:tr h="54186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747547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40123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340830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18859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42413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757C7EC-CD53-45B3-A463-EBDAD5A74C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98894"/>
              </p:ext>
            </p:extLst>
          </p:nvPr>
        </p:nvGraphicFramePr>
        <p:xfrm>
          <a:off x="4043492" y="3602565"/>
          <a:ext cx="6913464" cy="2709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183">
                  <a:extLst>
                    <a:ext uri="{9D8B030D-6E8A-4147-A177-3AD203B41FA5}">
                      <a16:colId xmlns:a16="http://schemas.microsoft.com/office/drawing/2014/main" val="3452184558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327647519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2769269551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1700304026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3280429937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4076917053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2939596628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763211923"/>
                    </a:ext>
                  </a:extLst>
                </a:gridCol>
              </a:tblGrid>
              <a:tr h="54186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747547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40123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340830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18859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42413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6428219-C454-49E9-9724-5DCB9266D7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607837"/>
              </p:ext>
            </p:extLst>
          </p:nvPr>
        </p:nvGraphicFramePr>
        <p:xfrm>
          <a:off x="4043492" y="3602565"/>
          <a:ext cx="6913464" cy="2709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183">
                  <a:extLst>
                    <a:ext uri="{9D8B030D-6E8A-4147-A177-3AD203B41FA5}">
                      <a16:colId xmlns:a16="http://schemas.microsoft.com/office/drawing/2014/main" val="3452184558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327647519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2769269551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1700304026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3280429937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4076917053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2939596628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763211923"/>
                    </a:ext>
                  </a:extLst>
                </a:gridCol>
              </a:tblGrid>
              <a:tr h="54186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747547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40123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340830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18859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42413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C961611-62DF-459A-8A42-C1973F1AD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427865"/>
              </p:ext>
            </p:extLst>
          </p:nvPr>
        </p:nvGraphicFramePr>
        <p:xfrm>
          <a:off x="4043492" y="3602565"/>
          <a:ext cx="6913464" cy="2709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183">
                  <a:extLst>
                    <a:ext uri="{9D8B030D-6E8A-4147-A177-3AD203B41FA5}">
                      <a16:colId xmlns:a16="http://schemas.microsoft.com/office/drawing/2014/main" val="3452184558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327647519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2769269551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1700304026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3280429937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4076917053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2939596628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763211923"/>
                    </a:ext>
                  </a:extLst>
                </a:gridCol>
              </a:tblGrid>
              <a:tr h="54186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747547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40123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340830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18859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42413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F5D9D24-BCE7-42A4-872B-3D5A67E44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555188"/>
              </p:ext>
            </p:extLst>
          </p:nvPr>
        </p:nvGraphicFramePr>
        <p:xfrm>
          <a:off x="4043492" y="3602565"/>
          <a:ext cx="6913464" cy="2709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183">
                  <a:extLst>
                    <a:ext uri="{9D8B030D-6E8A-4147-A177-3AD203B41FA5}">
                      <a16:colId xmlns:a16="http://schemas.microsoft.com/office/drawing/2014/main" val="3452184558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327647519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2769269551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1700304026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3280429937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4076917053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2939596628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763211923"/>
                    </a:ext>
                  </a:extLst>
                </a:gridCol>
              </a:tblGrid>
              <a:tr h="54186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747547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40123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340830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18859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42413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184BA2F-7A2C-4030-A105-F79341B00E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338664"/>
              </p:ext>
            </p:extLst>
          </p:nvPr>
        </p:nvGraphicFramePr>
        <p:xfrm>
          <a:off x="4043492" y="3602565"/>
          <a:ext cx="6913464" cy="2709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183">
                  <a:extLst>
                    <a:ext uri="{9D8B030D-6E8A-4147-A177-3AD203B41FA5}">
                      <a16:colId xmlns:a16="http://schemas.microsoft.com/office/drawing/2014/main" val="3452184558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327647519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2769269551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1700304026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3280429937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4076917053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2939596628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763211923"/>
                    </a:ext>
                  </a:extLst>
                </a:gridCol>
              </a:tblGrid>
              <a:tr h="54186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747547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40123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340830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18859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42413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75B7549-56EE-466E-800A-8268BAF7E2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585289"/>
              </p:ext>
            </p:extLst>
          </p:nvPr>
        </p:nvGraphicFramePr>
        <p:xfrm>
          <a:off x="4043492" y="3602565"/>
          <a:ext cx="6913464" cy="2709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183">
                  <a:extLst>
                    <a:ext uri="{9D8B030D-6E8A-4147-A177-3AD203B41FA5}">
                      <a16:colId xmlns:a16="http://schemas.microsoft.com/office/drawing/2014/main" val="3452184558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327647519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2769269551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1700304026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3280429937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4076917053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2939596628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763211923"/>
                    </a:ext>
                  </a:extLst>
                </a:gridCol>
              </a:tblGrid>
              <a:tr h="54186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747547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40123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340830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18859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42413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AA027D0-CB15-4CCD-97A0-9D52369CB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361467"/>
              </p:ext>
            </p:extLst>
          </p:nvPr>
        </p:nvGraphicFramePr>
        <p:xfrm>
          <a:off x="4043492" y="3602565"/>
          <a:ext cx="6913464" cy="2709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183">
                  <a:extLst>
                    <a:ext uri="{9D8B030D-6E8A-4147-A177-3AD203B41FA5}">
                      <a16:colId xmlns:a16="http://schemas.microsoft.com/office/drawing/2014/main" val="3452184558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327647519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2769269551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1700304026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3280429937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4076917053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2939596628"/>
                    </a:ext>
                  </a:extLst>
                </a:gridCol>
                <a:gridCol w="864183">
                  <a:extLst>
                    <a:ext uri="{9D8B030D-6E8A-4147-A177-3AD203B41FA5}">
                      <a16:colId xmlns:a16="http://schemas.microsoft.com/office/drawing/2014/main" val="763211923"/>
                    </a:ext>
                  </a:extLst>
                </a:gridCol>
              </a:tblGrid>
              <a:tr h="541867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1747547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1940123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340830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1118859"/>
                  </a:ext>
                </a:extLst>
              </a:tr>
              <a:tr h="54186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4424136"/>
                  </a:ext>
                </a:extLst>
              </a:tr>
            </a:tbl>
          </a:graphicData>
        </a:graphic>
      </p:graphicFrame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FCCBBF5-FB5B-47AD-AEFB-A9C6B1C05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08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2807-09D6-42DE-952F-18C69D857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 Hypothesis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ACBA5-32BF-4969-A866-1CC49B3E5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Tool – chi-squared test</a:t>
            </a:r>
          </a:p>
          <a:p>
            <a:pPr lvl="1"/>
            <a:r>
              <a:rPr lang="en-US" b="1" dirty="0"/>
              <a:t>Goodness-of-fit test</a:t>
            </a:r>
          </a:p>
          <a:p>
            <a:pPr lvl="2"/>
            <a:r>
              <a:rPr lang="en-US" dirty="0"/>
              <a:t>To tell if the sample data fits the actual data</a:t>
            </a:r>
          </a:p>
          <a:p>
            <a:pPr lvl="1"/>
            <a:r>
              <a:rPr lang="en-US" dirty="0"/>
              <a:t>For independence</a:t>
            </a:r>
          </a:p>
          <a:p>
            <a:pPr lvl="2"/>
            <a:r>
              <a:rPr lang="en-US" dirty="0"/>
              <a:t>To tell if the distributions of categorical variables have relationship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3E86A1-314E-44F1-AEA9-FCADAE6D7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0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25A50-D6A5-4738-BB29-54D2CC9AC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 Hypothesis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F4730-4514-41B5-A88A-FC777BF24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Tool – chi-squared goodness-of-fit test</a:t>
            </a:r>
          </a:p>
          <a:p>
            <a:pPr lvl="1"/>
            <a:r>
              <a:rPr lang="en-US" dirty="0"/>
              <a:t>A poker-dealing machine deals card at random and put it back to the deck</a:t>
            </a:r>
          </a:p>
          <a:p>
            <a:pPr lvl="2"/>
            <a:r>
              <a:rPr lang="en-US" dirty="0"/>
              <a:t>Total deals: 1600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Hypothesis: The suits are equally likely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9536FF-DB90-40DC-A233-E14EA763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7566BFC-22A8-4451-80A4-CF39BBB3D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150007"/>
              </p:ext>
            </p:extLst>
          </p:nvPr>
        </p:nvGraphicFramePr>
        <p:xfrm>
          <a:off x="2057166" y="3058160"/>
          <a:ext cx="4242968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0742">
                  <a:extLst>
                    <a:ext uri="{9D8B030D-6E8A-4147-A177-3AD203B41FA5}">
                      <a16:colId xmlns:a16="http://schemas.microsoft.com/office/drawing/2014/main" val="3608475218"/>
                    </a:ext>
                  </a:extLst>
                </a:gridCol>
                <a:gridCol w="1060742">
                  <a:extLst>
                    <a:ext uri="{9D8B030D-6E8A-4147-A177-3AD203B41FA5}">
                      <a16:colId xmlns:a16="http://schemas.microsoft.com/office/drawing/2014/main" val="817170640"/>
                    </a:ext>
                  </a:extLst>
                </a:gridCol>
                <a:gridCol w="1060742">
                  <a:extLst>
                    <a:ext uri="{9D8B030D-6E8A-4147-A177-3AD203B41FA5}">
                      <a16:colId xmlns:a16="http://schemas.microsoft.com/office/drawing/2014/main" val="9686870"/>
                    </a:ext>
                  </a:extLst>
                </a:gridCol>
                <a:gridCol w="1060742">
                  <a:extLst>
                    <a:ext uri="{9D8B030D-6E8A-4147-A177-3AD203B41FA5}">
                      <a16:colId xmlns:a16="http://schemas.microsoft.com/office/drawing/2014/main" val="36298554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Club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Diamond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Heart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Spade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6031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441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7223202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A862EAED-2A89-42D9-B0F0-24F9509652B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7508720"/>
                  </p:ext>
                </p:extLst>
              </p:nvPr>
            </p:nvGraphicFramePr>
            <p:xfrm>
              <a:off x="2057165" y="4213315"/>
              <a:ext cx="7061670" cy="17526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12334">
                      <a:extLst>
                        <a:ext uri="{9D8B030D-6E8A-4147-A177-3AD203B41FA5}">
                          <a16:colId xmlns:a16="http://schemas.microsoft.com/office/drawing/2014/main" val="3499310374"/>
                        </a:ext>
                      </a:extLst>
                    </a:gridCol>
                    <a:gridCol w="1412334">
                      <a:extLst>
                        <a:ext uri="{9D8B030D-6E8A-4147-A177-3AD203B41FA5}">
                          <a16:colId xmlns:a16="http://schemas.microsoft.com/office/drawing/2014/main" val="264793425"/>
                        </a:ext>
                      </a:extLst>
                    </a:gridCol>
                    <a:gridCol w="1412334">
                      <a:extLst>
                        <a:ext uri="{9D8B030D-6E8A-4147-A177-3AD203B41FA5}">
                          <a16:colId xmlns:a16="http://schemas.microsoft.com/office/drawing/2014/main" val="2061815163"/>
                        </a:ext>
                      </a:extLst>
                    </a:gridCol>
                    <a:gridCol w="1412334">
                      <a:extLst>
                        <a:ext uri="{9D8B030D-6E8A-4147-A177-3AD203B41FA5}">
                          <a16:colId xmlns:a16="http://schemas.microsoft.com/office/drawing/2014/main" val="1633564237"/>
                        </a:ext>
                      </a:extLst>
                    </a:gridCol>
                    <a:gridCol w="1412334">
                      <a:extLst>
                        <a:ext uri="{9D8B030D-6E8A-4147-A177-3AD203B41FA5}">
                          <a16:colId xmlns:a16="http://schemas.microsoft.com/office/drawing/2014/main" val="274842676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Club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Diamond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Heart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Spade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068147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Observe(O)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441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404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402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353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025643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Expect(E)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400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7380482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mtClean="0">
                                                <a:latin typeface="Cambria Math" panose="02040503050406030204" pitchFamily="18" charset="0"/>
                                              </a:rPr>
                                              <m:t>𝑂</m:t>
                                            </m:r>
                                            <m:r>
                                              <a:rPr lang="en-US" smtClean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mtClean="0">
                                                <a:latin typeface="Cambria Math" panose="02040503050406030204" pitchFamily="18" charset="0"/>
                                              </a:rPr>
                                              <m:t>𝐸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4.2025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0.04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0.01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5.5225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639591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A862EAED-2A89-42D9-B0F0-24F9509652B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17508720"/>
                  </p:ext>
                </p:extLst>
              </p:nvPr>
            </p:nvGraphicFramePr>
            <p:xfrm>
              <a:off x="2057165" y="4213315"/>
              <a:ext cx="7061670" cy="175958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12334">
                      <a:extLst>
                        <a:ext uri="{9D8B030D-6E8A-4147-A177-3AD203B41FA5}">
                          <a16:colId xmlns:a16="http://schemas.microsoft.com/office/drawing/2014/main" val="3499310374"/>
                        </a:ext>
                      </a:extLst>
                    </a:gridCol>
                    <a:gridCol w="1412334">
                      <a:extLst>
                        <a:ext uri="{9D8B030D-6E8A-4147-A177-3AD203B41FA5}">
                          <a16:colId xmlns:a16="http://schemas.microsoft.com/office/drawing/2014/main" val="264793425"/>
                        </a:ext>
                      </a:extLst>
                    </a:gridCol>
                    <a:gridCol w="1412334">
                      <a:extLst>
                        <a:ext uri="{9D8B030D-6E8A-4147-A177-3AD203B41FA5}">
                          <a16:colId xmlns:a16="http://schemas.microsoft.com/office/drawing/2014/main" val="2061815163"/>
                        </a:ext>
                      </a:extLst>
                    </a:gridCol>
                    <a:gridCol w="1412334">
                      <a:extLst>
                        <a:ext uri="{9D8B030D-6E8A-4147-A177-3AD203B41FA5}">
                          <a16:colId xmlns:a16="http://schemas.microsoft.com/office/drawing/2014/main" val="1633564237"/>
                        </a:ext>
                      </a:extLst>
                    </a:gridCol>
                    <a:gridCol w="1412334">
                      <a:extLst>
                        <a:ext uri="{9D8B030D-6E8A-4147-A177-3AD203B41FA5}">
                          <a16:colId xmlns:a16="http://schemas.microsoft.com/office/drawing/2014/main" val="274842676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Club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Diamond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Heart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Spade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068147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Observe(O)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441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404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402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353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3025643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Expect(E)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400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573804821"/>
                      </a:ext>
                    </a:extLst>
                  </a:tr>
                  <a:tr h="64706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431" t="-177358" r="-400431" b="-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4.2025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0.04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0.01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5.5225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639591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3789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25A50-D6A5-4738-BB29-54D2CC9AC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 Hypothesis Testing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BF4730-4514-41B5-A88A-FC777BF245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Tool – chi-squared goodness-of-fit test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Chi-squared statistic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𝐸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dirty="0"/>
                  <a:t> = 9.775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BF4730-4514-41B5-A88A-FC777BF245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9536FF-DB90-40DC-A233-E14EA763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55ED3C40-1984-450F-9AA7-05C4E0A81E0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78189347"/>
                  </p:ext>
                </p:extLst>
              </p:nvPr>
            </p:nvGraphicFramePr>
            <p:xfrm>
              <a:off x="1394435" y="2292236"/>
              <a:ext cx="7061670" cy="10109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12334">
                      <a:extLst>
                        <a:ext uri="{9D8B030D-6E8A-4147-A177-3AD203B41FA5}">
                          <a16:colId xmlns:a16="http://schemas.microsoft.com/office/drawing/2014/main" val="3499310374"/>
                        </a:ext>
                      </a:extLst>
                    </a:gridCol>
                    <a:gridCol w="1412334">
                      <a:extLst>
                        <a:ext uri="{9D8B030D-6E8A-4147-A177-3AD203B41FA5}">
                          <a16:colId xmlns:a16="http://schemas.microsoft.com/office/drawing/2014/main" val="264793425"/>
                        </a:ext>
                      </a:extLst>
                    </a:gridCol>
                    <a:gridCol w="1412334">
                      <a:extLst>
                        <a:ext uri="{9D8B030D-6E8A-4147-A177-3AD203B41FA5}">
                          <a16:colId xmlns:a16="http://schemas.microsoft.com/office/drawing/2014/main" val="2061815163"/>
                        </a:ext>
                      </a:extLst>
                    </a:gridCol>
                    <a:gridCol w="1412334">
                      <a:extLst>
                        <a:ext uri="{9D8B030D-6E8A-4147-A177-3AD203B41FA5}">
                          <a16:colId xmlns:a16="http://schemas.microsoft.com/office/drawing/2014/main" val="1633564237"/>
                        </a:ext>
                      </a:extLst>
                    </a:gridCol>
                    <a:gridCol w="1412334">
                      <a:extLst>
                        <a:ext uri="{9D8B030D-6E8A-4147-A177-3AD203B41FA5}">
                          <a16:colId xmlns:a16="http://schemas.microsoft.com/office/drawing/2014/main" val="274842676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Club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Diamond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Heart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Spade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068147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smtClean="0">
                                                <a:latin typeface="Cambria Math" panose="02040503050406030204" pitchFamily="18" charset="0"/>
                                              </a:rPr>
                                              <m:t>𝑂</m:t>
                                            </m:r>
                                            <m:r>
                                              <a:rPr lang="en-US" smtClean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mtClean="0">
                                                <a:latin typeface="Cambria Math" panose="02040503050406030204" pitchFamily="18" charset="0"/>
                                              </a:rPr>
                                              <m:t>𝐸</m:t>
                                            </m:r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smtClean="0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4.2025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0.04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0.01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5.5225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639591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55ED3C40-1984-450F-9AA7-05C4E0A81E0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78189347"/>
                  </p:ext>
                </p:extLst>
              </p:nvPr>
            </p:nvGraphicFramePr>
            <p:xfrm>
              <a:off x="1394435" y="2292236"/>
              <a:ext cx="7061670" cy="101790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412334">
                      <a:extLst>
                        <a:ext uri="{9D8B030D-6E8A-4147-A177-3AD203B41FA5}">
                          <a16:colId xmlns:a16="http://schemas.microsoft.com/office/drawing/2014/main" val="3499310374"/>
                        </a:ext>
                      </a:extLst>
                    </a:gridCol>
                    <a:gridCol w="1412334">
                      <a:extLst>
                        <a:ext uri="{9D8B030D-6E8A-4147-A177-3AD203B41FA5}">
                          <a16:colId xmlns:a16="http://schemas.microsoft.com/office/drawing/2014/main" val="264793425"/>
                        </a:ext>
                      </a:extLst>
                    </a:gridCol>
                    <a:gridCol w="1412334">
                      <a:extLst>
                        <a:ext uri="{9D8B030D-6E8A-4147-A177-3AD203B41FA5}">
                          <a16:colId xmlns:a16="http://schemas.microsoft.com/office/drawing/2014/main" val="2061815163"/>
                        </a:ext>
                      </a:extLst>
                    </a:gridCol>
                    <a:gridCol w="1412334">
                      <a:extLst>
                        <a:ext uri="{9D8B030D-6E8A-4147-A177-3AD203B41FA5}">
                          <a16:colId xmlns:a16="http://schemas.microsoft.com/office/drawing/2014/main" val="1633564237"/>
                        </a:ext>
                      </a:extLst>
                    </a:gridCol>
                    <a:gridCol w="1412334">
                      <a:extLst>
                        <a:ext uri="{9D8B030D-6E8A-4147-A177-3AD203B41FA5}">
                          <a16:colId xmlns:a16="http://schemas.microsoft.com/office/drawing/2014/main" val="274842676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Club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Diamond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Heart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Spade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206814768"/>
                      </a:ext>
                    </a:extLst>
                  </a:tr>
                  <a:tr h="64706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31" t="-61682" r="-400862" b="-1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4.2025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0.04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0.01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5.5225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639591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691AD53E-8BEA-4EF2-9807-0FD6DA004D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8778" y="4050846"/>
            <a:ext cx="3173005" cy="259272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401016E-26B9-4D52-A27E-54D85DC5089D}"/>
              </a:ext>
            </a:extLst>
          </p:cNvPr>
          <p:cNvSpPr txBox="1"/>
          <p:nvPr/>
        </p:nvSpPr>
        <p:spPr>
          <a:xfrm>
            <a:off x="5498334" y="4977878"/>
            <a:ext cx="3930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observed suits are not equally likely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FB6334-F9FB-49C8-96CD-D24E87285A57}"/>
              </a:ext>
            </a:extLst>
          </p:cNvPr>
          <p:cNvSpPr txBox="1"/>
          <p:nvPr/>
        </p:nvSpPr>
        <p:spPr>
          <a:xfrm>
            <a:off x="8555421" y="2474530"/>
            <a:ext cx="316441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Degree of freedom = 4 – 1 = 3</a:t>
            </a:r>
          </a:p>
          <a:p>
            <a:r>
              <a:rPr lang="en-US" dirty="0"/>
              <a:t>Alpha = 0.05</a:t>
            </a:r>
          </a:p>
        </p:txBody>
      </p:sp>
      <p:sp>
        <p:nvSpPr>
          <p:cNvPr id="7" name="Action Button: Go to End 6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318A38E0-AA0C-44A0-A959-1BD20775D273}"/>
              </a:ext>
            </a:extLst>
          </p:cNvPr>
          <p:cNvSpPr/>
          <p:nvPr/>
        </p:nvSpPr>
        <p:spPr>
          <a:xfrm>
            <a:off x="11274808" y="2810341"/>
            <a:ext cx="356616" cy="25414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850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AFEF5-8A9E-4292-9818-7E0EC6EFF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 Hypothesis Testing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EA74CF1-70ED-458E-992E-1189A7F8DEF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Scoring function – Chi-squared goodness-of-fit test</a:t>
                </a:r>
              </a:p>
              <a:p>
                <a:pPr lvl="1"/>
                <a:r>
                  <a:rPr lang="en-US" dirty="0"/>
                  <a:t>Symbols meaning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</m:sub>
                    </m:sSub>
                  </m:oMath>
                </a14:m>
                <a:r>
                  <a:rPr lang="en-US" dirty="0"/>
                  <a:t> = total number of edges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up to the current time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</m:sub>
                    </m:sSub>
                  </m:oMath>
                </a14:m>
                <a:r>
                  <a:rPr lang="en-US" dirty="0"/>
                  <a:t> = number of edges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in the current time tick</a:t>
                </a:r>
              </a:p>
              <a:p>
                <a:pPr lvl="1"/>
                <a:r>
                  <a:rPr lang="en-US" dirty="0"/>
                  <a:t>Categories</a:t>
                </a:r>
              </a:p>
              <a:p>
                <a:pPr lvl="2"/>
                <a:r>
                  <a:rPr lang="en-US" dirty="0"/>
                  <a:t>the current time tick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𝑐𝑢𝑟𝑟𝑒𝑛𝑡</m:t>
                    </m:r>
                  </m:oMath>
                </a14:m>
                <a:r>
                  <a:rPr lang="en-US" dirty="0"/>
                  <a:t>)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</m:sub>
                    </m:sSub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all past time ticks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𝑐𝑢𝑟𝑟𝑒𝑛𝑡</m:t>
                    </m:r>
                  </m:oMath>
                </a14:m>
                <a:r>
                  <a:rPr lang="en-US" dirty="0"/>
                  <a:t>)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𝑢𝑣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 expected values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𝑐𝑢𝑟𝑟𝑒𝑛𝑡</m:t>
                    </m:r>
                  </m:oMath>
                </a14:m>
                <a:r>
                  <a:rPr lang="en-US" dirty="0"/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𝑢𝑣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𝑐𝑢𝑟𝑟𝑒𝑛𝑡</m:t>
                    </m:r>
                  </m:oMath>
                </a14:m>
                <a:r>
                  <a:rPr lang="en-US" dirty="0"/>
                  <a:t>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𝑢𝑣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Hypothesis</a:t>
                </a:r>
              </a:p>
              <a:p>
                <a:pPr lvl="2"/>
                <a:r>
                  <a:rPr lang="en-US" dirty="0"/>
                  <a:t>Everything stays normal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EA74CF1-70ED-458E-992E-1189A7F8DE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283F24-B9EB-45E6-B589-1CFDB5BD7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58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AFEF5-8A9E-4292-9818-7E0EC6EFF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Streaming Hypothesis Testing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EA74CF1-70ED-458E-992E-1189A7F8DEF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Scoring function – Chi-squared goodness-of-fit test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𝑜𝑏𝑠𝑒𝑟𝑣𝑒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=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𝑐𝑢𝑟𝑟𝑒𝑛𝑡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𝑒𝑥𝑝𝑒𝑐𝑡𝑒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=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𝑐𝑢𝑟𝑟𝑟𝑒𝑛𝑡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𝑒𝑥𝑝𝑒𝑐𝑡𝑒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𝑐𝑢𝑟𝑟𝑒𝑛𝑡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𝑜𝑏𝑠𝑒𝑟𝑣𝑒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&lt;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𝑐𝑢𝑟𝑟𝑒𝑛𝑡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𝑒𝑥𝑝𝑒𝑐𝑡𝑒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&lt;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𝑐𝑢𝑟𝑟𝑟𝑒𝑛𝑡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𝑒𝑥𝑝𝑒𝑐𝑡𝑒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𝑐𝑢𝑟𝑟𝑒𝑛𝑡</m:t>
                              </m:r>
                            </m:sub>
                          </m:sSub>
                        </m:den>
                      </m:f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𝑢𝑣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𝑢𝑣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𝑢𝑣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𝑢𝑣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𝑢𝑣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)−</m:t>
                                  </m:r>
                                  <m:f>
                                    <m:f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den>
                                  </m:f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𝑢𝑣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𝑢𝑣</m:t>
                              </m:r>
                            </m:sub>
                          </m:sSub>
                        </m:den>
                      </m:f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𝑢𝑣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𝑢𝑣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𝑢𝑣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−1)</m:t>
                          </m:r>
                        </m:den>
                      </m:f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EA74CF1-70ED-458E-992E-1189A7F8DE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06C06B-9148-4A5C-BDE9-D7FED8462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9593B-DCE5-4C97-977F-35C0CD5F237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74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1744</Words>
  <Application>Microsoft Office PowerPoint</Application>
  <PresentationFormat>Widescreen</PresentationFormat>
  <Paragraphs>1040</Paragraphs>
  <Slides>19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新細明體</vt:lpstr>
      <vt:lpstr>Arial</vt:lpstr>
      <vt:lpstr>Calibri</vt:lpstr>
      <vt:lpstr>Calibri Light</vt:lpstr>
      <vt:lpstr>Cambria Math</vt:lpstr>
      <vt:lpstr>Office Theme</vt:lpstr>
      <vt:lpstr>MIDAS: Microcluster-Based Detector of Anomalies in Edge Streams</vt:lpstr>
      <vt:lpstr>Preview</vt:lpstr>
      <vt:lpstr>MIDAS features</vt:lpstr>
      <vt:lpstr>Streaming Hypothesis Testing</vt:lpstr>
      <vt:lpstr>Streaming Hypothesis Testing</vt:lpstr>
      <vt:lpstr>Streaming Hypothesis Testing</vt:lpstr>
      <vt:lpstr>Streaming Hypothesis Testing</vt:lpstr>
      <vt:lpstr>Streaming Hypothesis Testing</vt:lpstr>
      <vt:lpstr>Streaming Hypothesis Testing</vt:lpstr>
      <vt:lpstr>Streaming Hypothesis Testing</vt:lpstr>
      <vt:lpstr>MIDAS algorithm</vt:lpstr>
      <vt:lpstr>MIDAS example</vt:lpstr>
      <vt:lpstr>MIDAS example</vt:lpstr>
      <vt:lpstr>MIDAS example</vt:lpstr>
      <vt:lpstr>MIDAS example</vt:lpstr>
      <vt:lpstr>Incorporating relations</vt:lpstr>
      <vt:lpstr>MIDAS-R algorithm</vt:lpstr>
      <vt:lpstr>Accuracy v.s. time</vt:lpstr>
      <vt:lpstr>Chi-square distribution 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MIDAS: Microcluster-Based Detector of Anomalies in Edge Streams</dc:title>
  <dc:creator>Edgar</dc:creator>
  <cp:lastModifiedBy>Edgar</cp:lastModifiedBy>
  <cp:revision>39</cp:revision>
  <dcterms:created xsi:type="dcterms:W3CDTF">2020-09-13T11:20:26Z</dcterms:created>
  <dcterms:modified xsi:type="dcterms:W3CDTF">2020-09-15T03:37:06Z</dcterms:modified>
</cp:coreProperties>
</file>