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71" r:id="rId3"/>
    <p:sldId id="259" r:id="rId4"/>
    <p:sldId id="260" r:id="rId5"/>
    <p:sldId id="258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74" d="100"/>
          <a:sy n="74" d="100"/>
        </p:scale>
        <p:origin x="2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F0F44-401C-4C88-AB08-E8B3F6A05866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4FE7C-7F57-44E8-A3EA-D37FD1CD71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36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27AE0-B6A7-45CF-8F57-70206D1E8511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164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3608-C64B-4D4A-BF83-120794B8B4B8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852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AD6D-D9AC-4C15-923C-DBFA10625A7E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56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2C1E-F721-4B30-AE1A-CA653E559939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81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DF89-AAB8-49B8-B88A-F62F7CC7C0FE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828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1CB9-B91F-47C0-AFCE-6009B7F8E9AE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90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03C2-F7E3-4794-A35F-77C1C46A2049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334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C63B-A8D7-4132-8105-CEED170F736B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429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EC30-75A1-4FFD-8363-CB19A9755E39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973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C0E8-C680-4B97-BD9E-BFD279D77370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14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438AD-3ED4-470B-B530-EFB310630A00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77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D0B57-1600-4E1F-82EE-6CCC5C46526E}" type="datetime1">
              <a:rPr lang="zh-TW" altLang="en-US" smtClean="0"/>
              <a:t>2020/10/13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F356D-FAD9-4BB1-A175-EE194DA412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837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5880" y="2824834"/>
            <a:ext cx="10436470" cy="2387600"/>
          </a:xfrm>
        </p:spPr>
        <p:txBody>
          <a:bodyPr anchor="t">
            <a:normAutofit/>
          </a:bodyPr>
          <a:lstStyle/>
          <a:p>
            <a:r>
              <a:rPr lang="en-US" altLang="zh-TW" dirty="0">
                <a:latin typeface="新細明體-ExtB" panose="02020500000000000000" pitchFamily="18" charset="-120"/>
                <a:ea typeface="新細明體-ExtB" panose="02020500000000000000" pitchFamily="18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Introducing  to  VXLAN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89231" y="4709869"/>
            <a:ext cx="9144000" cy="1655762"/>
          </a:xfrm>
        </p:spPr>
        <p:txBody>
          <a:bodyPr>
            <a:normAutofit/>
          </a:bodyPr>
          <a:lstStyle/>
          <a:p>
            <a:endParaRPr lang="en-US" altLang="zh-TW" dirty="0"/>
          </a:p>
          <a:p>
            <a:r>
              <a:rPr lang="zh-TW" altLang="en-US" dirty="0"/>
              <a:t> </a:t>
            </a:r>
            <a:r>
              <a:rPr lang="en-US" altLang="zh-TW" dirty="0" err="1"/>
              <a:t>Jia-wei</a:t>
            </a:r>
            <a:r>
              <a:rPr lang="en-US" altLang="zh-TW" dirty="0"/>
              <a:t> ,Chen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25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38748"/>
            <a:ext cx="10515600" cy="1325563"/>
          </a:xfrm>
        </p:spPr>
        <p:txBody>
          <a:bodyPr/>
          <a:lstStyle/>
          <a:p>
            <a:r>
              <a:rPr lang="en-US" altLang="zh-TW" dirty="0">
                <a:solidFill>
                  <a:schemeClr val="accent1"/>
                </a:solidFill>
              </a:rPr>
              <a:t>VXLAN</a:t>
            </a:r>
            <a:r>
              <a:rPr lang="zh-TW" altLang="en-US" dirty="0">
                <a:solidFill>
                  <a:schemeClr val="accent1"/>
                </a:solidFill>
              </a:rPr>
              <a:t>的資料傳輸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6719" y="1531237"/>
            <a:ext cx="7011008" cy="3939881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7344506" y="3300707"/>
            <a:ext cx="49735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VTEP(VXLAN Tunnel Endpoint)</a:t>
            </a:r>
          </a:p>
          <a:p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VXLAN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協議中進行封裝以及解封裝的裝置</a:t>
            </a: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4362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38748"/>
            <a:ext cx="10515600" cy="1325563"/>
          </a:xfrm>
        </p:spPr>
        <p:txBody>
          <a:bodyPr/>
          <a:lstStyle/>
          <a:p>
            <a:r>
              <a:rPr lang="en-US" altLang="zh-TW" dirty="0">
                <a:solidFill>
                  <a:schemeClr val="accent1"/>
                </a:solidFill>
              </a:rPr>
              <a:t>VXLAN</a:t>
            </a:r>
            <a:r>
              <a:rPr lang="zh-TW" altLang="en-US" dirty="0">
                <a:solidFill>
                  <a:schemeClr val="accent1"/>
                </a:solidFill>
              </a:rPr>
              <a:t>的資料傳輸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060" y="1511813"/>
            <a:ext cx="7011008" cy="3939881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6673970" y="1127290"/>
            <a:ext cx="5292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假設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VM1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ping VM2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673970" y="1922566"/>
            <a:ext cx="4254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ARP(</a:t>
            </a:r>
            <a:r>
              <a:rPr lang="en-US" altLang="zh-TW" b="1" dirty="0"/>
              <a:t>A</a:t>
            </a:r>
            <a:r>
              <a:rPr lang="en-US" altLang="zh-TW" dirty="0"/>
              <a:t>ddress </a:t>
            </a:r>
            <a:r>
              <a:rPr lang="en-US" altLang="zh-TW" b="1" dirty="0"/>
              <a:t>R</a:t>
            </a:r>
            <a:r>
              <a:rPr lang="en-US" altLang="zh-TW" dirty="0"/>
              <a:t>esolution </a:t>
            </a:r>
            <a:r>
              <a:rPr lang="en-US" altLang="zh-TW" b="1" dirty="0"/>
              <a:t>P</a:t>
            </a:r>
            <a:r>
              <a:rPr lang="en-US" altLang="zh-TW" dirty="0"/>
              <a:t>rotocol)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去獲取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Address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47746" y="3481754"/>
            <a:ext cx="3209192" cy="1380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877408" y="3015762"/>
            <a:ext cx="685800" cy="465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5363308" y="4668715"/>
            <a:ext cx="2048607" cy="8880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529404" y="2154798"/>
            <a:ext cx="129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VNI:5001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3730564" y="2163249"/>
            <a:ext cx="129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VNI:5001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1663486" y="2827563"/>
            <a:ext cx="1024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accent1"/>
                </a:solidFill>
              </a:rPr>
              <a:t>VTEP 1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798247" y="2885679"/>
            <a:ext cx="1024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VTEP 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04025"/>
              </p:ext>
            </p:extLst>
          </p:nvPr>
        </p:nvGraphicFramePr>
        <p:xfrm>
          <a:off x="4605216" y="4087294"/>
          <a:ext cx="3386992" cy="1463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86992">
                  <a:extLst>
                    <a:ext uri="{9D8B030D-6E8A-4147-A177-3AD203B41FA5}">
                      <a16:colId xmlns:a16="http://schemas.microsoft.com/office/drawing/2014/main" val="3366986887"/>
                    </a:ext>
                  </a:extLst>
                </a:gridCol>
              </a:tblGrid>
              <a:tr h="25877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VTEP 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257537"/>
                  </a:ext>
                </a:extLst>
              </a:tr>
              <a:tr h="25877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032953"/>
                  </a:ext>
                </a:extLst>
              </a:tr>
              <a:tr h="25877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068334"/>
                  </a:ext>
                </a:extLst>
              </a:tr>
              <a:tr h="25877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514659"/>
                  </a:ext>
                </a:extLst>
              </a:tr>
            </a:tbl>
          </a:graphicData>
        </a:graphic>
      </p:graphicFrame>
      <p:graphicFrame>
        <p:nvGraphicFramePr>
          <p:cNvPr id="18" name="表格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863202"/>
              </p:ext>
            </p:extLst>
          </p:nvPr>
        </p:nvGraphicFramePr>
        <p:xfrm>
          <a:off x="8312149" y="4087294"/>
          <a:ext cx="3386992" cy="1463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86992">
                  <a:extLst>
                    <a:ext uri="{9D8B030D-6E8A-4147-A177-3AD203B41FA5}">
                      <a16:colId xmlns:a16="http://schemas.microsoft.com/office/drawing/2014/main" val="3366986887"/>
                    </a:ext>
                  </a:extLst>
                </a:gridCol>
              </a:tblGrid>
              <a:tr h="258776">
                <a:tc>
                  <a:txBody>
                    <a:bodyPr/>
                    <a:lstStyle/>
                    <a:p>
                      <a:r>
                        <a:rPr lang="en-US" altLang="zh-TW" dirty="0"/>
                        <a:t>                        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VTEP 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257537"/>
                  </a:ext>
                </a:extLst>
              </a:tr>
              <a:tr h="25877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032953"/>
                  </a:ext>
                </a:extLst>
              </a:tr>
              <a:tr h="25877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068334"/>
                  </a:ext>
                </a:extLst>
              </a:tr>
              <a:tr h="25877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514659"/>
                  </a:ext>
                </a:extLst>
              </a:tr>
            </a:tbl>
          </a:graphicData>
        </a:graphic>
      </p:graphicFrame>
      <p:sp>
        <p:nvSpPr>
          <p:cNvPr id="20" name="文字方塊 19"/>
          <p:cNvSpPr txBox="1"/>
          <p:nvPr/>
        </p:nvSpPr>
        <p:spPr>
          <a:xfrm>
            <a:off x="4605216" y="4466492"/>
            <a:ext cx="314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VM1 MAC</a:t>
            </a:r>
            <a:r>
              <a:rPr lang="zh-TW" altLang="en-US" dirty="0"/>
              <a:t> </a:t>
            </a:r>
            <a:r>
              <a:rPr lang="en-US" altLang="zh-TW" dirty="0"/>
              <a:t>Address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8312149" y="4466492"/>
            <a:ext cx="314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VM1 MAC</a:t>
            </a:r>
            <a:r>
              <a:rPr lang="zh-TW" altLang="en-US" dirty="0"/>
              <a:t> </a:t>
            </a:r>
            <a:r>
              <a:rPr lang="en-US" altLang="zh-TW" dirty="0"/>
              <a:t>Address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8312149" y="4789560"/>
            <a:ext cx="314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VM2 MAC</a:t>
            </a:r>
            <a:r>
              <a:rPr lang="zh-TW" altLang="en-US" dirty="0"/>
              <a:t> </a:t>
            </a:r>
            <a:r>
              <a:rPr lang="en-US" altLang="zh-TW" dirty="0"/>
              <a:t>Address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4624509" y="4820933"/>
            <a:ext cx="314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VM2 </a:t>
            </a:r>
            <a:r>
              <a:rPr lang="en-US" altLang="zh-TW" dirty="0"/>
              <a:t>MAC</a:t>
            </a:r>
            <a:r>
              <a:rPr lang="zh-TW" altLang="en-US" dirty="0"/>
              <a:t> </a:t>
            </a:r>
            <a:r>
              <a:rPr lang="en-US" altLang="zh-TW" dirty="0"/>
              <a:t>Address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809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VXLAN</a:t>
            </a:r>
            <a:r>
              <a:rPr lang="zh-TW" altLang="en-US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解決了什麼問題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52499" y="1808040"/>
            <a:ext cx="10515600" cy="4351338"/>
          </a:xfrm>
        </p:spPr>
        <p:txBody>
          <a:bodyPr/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VLAN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ID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的限制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24bits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VNI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能支援到將近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16M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不同的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</a:t>
            </a: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STP(Spanning Tree Protocol)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導致的頻寬浪費以及效能問題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VXLAN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因為是通過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UDP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封裝，在第三層網絡上傳輸。雖然傳遞的還是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layer 2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Ethernet Frame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，但是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VXLAN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可以利用一些基於第三層的協議來實現多條線路共同工作，以實現負載均衡</a:t>
            </a:r>
            <a:endParaRPr lang="en-US" altLang="zh-TW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556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VXLAN</a:t>
            </a:r>
            <a:r>
              <a:rPr lang="zh-TW" altLang="en-US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解決了什麼問題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52499" y="1808040"/>
            <a:ext cx="10515600" cy="4351338"/>
          </a:xfrm>
        </p:spPr>
        <p:txBody>
          <a:bodyPr/>
          <a:lstStyle/>
          <a:p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ToR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(Top of Rack)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交換機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MAC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表耗盡問題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一個 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VTEP 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可以被該臺物理機上的所有虛擬機器共有，所以，對於 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TOR 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交換機的 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MAC 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地址表來說，一臺物理機只用記錄一條 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VTEP 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資訊即可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663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VXLAN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是否能完全取代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VLAN?</a:t>
            </a:r>
          </a:p>
          <a:p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VXLAN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為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overlay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網路無法完全取代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VLAN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521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前情提要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What is VXLAN</a:t>
            </a:r>
          </a:p>
          <a:p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VLAN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面臨的困境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How does VXLAN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works</a:t>
            </a:r>
          </a:p>
          <a:p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VXLAN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的資料傳輸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VXLAN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解決了什麼問題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結論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80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chemeClr val="accent1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前情提要</a:t>
            </a:r>
            <a:r>
              <a:rPr lang="en-US" altLang="zh-TW" sz="6000" dirty="0">
                <a:solidFill>
                  <a:schemeClr val="accent1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:VLAN</a:t>
            </a:r>
            <a:endParaRPr lang="zh-TW" altLang="en-US" sz="6000" dirty="0">
              <a:solidFill>
                <a:schemeClr val="accent1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VLAN: </a:t>
            </a:r>
            <a:r>
              <a:rPr lang="en-US" altLang="zh-TW" sz="3600" b="1" dirty="0">
                <a:solidFill>
                  <a:srgbClr val="FF000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Virtual</a:t>
            </a:r>
            <a:r>
              <a:rPr lang="en-US" altLang="zh-TW" sz="36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Local Area Network(</a:t>
            </a:r>
            <a:r>
              <a:rPr lang="zh-TW" altLang="en-US" sz="36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虛擬區域網路</a:t>
            </a:r>
            <a:r>
              <a:rPr lang="en-US" altLang="zh-TW" sz="36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</a:t>
            </a:r>
          </a:p>
          <a:p>
            <a:pPr marL="0" indent="0">
              <a:buNone/>
            </a:pPr>
            <a:endParaRPr lang="en-US" altLang="zh-TW" sz="36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sz="36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屬於</a:t>
            </a:r>
            <a:r>
              <a:rPr lang="en-US" altLang="zh-TW" sz="36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Logical Network</a:t>
            </a:r>
          </a:p>
          <a:p>
            <a:pPr marL="0" indent="0">
              <a:buNone/>
            </a:pPr>
            <a:endParaRPr lang="en-US" altLang="zh-TW" sz="40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sz="40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sz="40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85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11586" y="626308"/>
            <a:ext cx="5460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/>
              <a:t>Ethernet Version 2(</a:t>
            </a:r>
            <a:r>
              <a:rPr lang="zh-TW" altLang="en-US" sz="3200" dirty="0"/>
              <a:t>乙太網路</a:t>
            </a:r>
            <a:r>
              <a:rPr lang="en-US" altLang="zh-TW" sz="3200" dirty="0"/>
              <a:t>):</a:t>
            </a:r>
            <a:endParaRPr lang="zh-TW" altLang="en-US" sz="3200" dirty="0"/>
          </a:p>
        </p:txBody>
      </p:sp>
      <p:grpSp>
        <p:nvGrpSpPr>
          <p:cNvPr id="42" name="群組 41"/>
          <p:cNvGrpSpPr/>
          <p:nvPr/>
        </p:nvGrpSpPr>
        <p:grpSpPr>
          <a:xfrm>
            <a:off x="245036" y="1459521"/>
            <a:ext cx="9356892" cy="1268143"/>
            <a:chOff x="69190" y="1433144"/>
            <a:chExt cx="9356892" cy="1268143"/>
          </a:xfrm>
        </p:grpSpPr>
        <p:sp>
          <p:nvSpPr>
            <p:cNvPr id="7" name="矩形 6"/>
            <p:cNvSpPr/>
            <p:nvPr/>
          </p:nvSpPr>
          <p:spPr>
            <a:xfrm>
              <a:off x="501163" y="1433145"/>
              <a:ext cx="8109438" cy="7209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" name="直線接點 8"/>
            <p:cNvCxnSpPr/>
            <p:nvPr/>
          </p:nvCxnSpPr>
          <p:spPr>
            <a:xfrm>
              <a:off x="2189285" y="1433146"/>
              <a:ext cx="8792" cy="72096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>
              <a:off x="3877408" y="1433145"/>
              <a:ext cx="8791" cy="72097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>
              <a:endCxn id="7" idx="2"/>
            </p:cNvCxnSpPr>
            <p:nvPr/>
          </p:nvCxnSpPr>
          <p:spPr>
            <a:xfrm>
              <a:off x="4548554" y="1433145"/>
              <a:ext cx="7328" cy="72097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6386146" y="1433145"/>
              <a:ext cx="14654" cy="72097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8610601" y="1433144"/>
              <a:ext cx="0" cy="7209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文字方塊 18"/>
            <p:cNvSpPr txBox="1"/>
            <p:nvPr/>
          </p:nvSpPr>
          <p:spPr>
            <a:xfrm>
              <a:off x="326781" y="1470463"/>
              <a:ext cx="20046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目標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MAC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Address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1991459" y="1470462"/>
              <a:ext cx="20046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發送源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MAC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Address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3960866" y="1470462"/>
              <a:ext cx="461665" cy="64633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類型</a:t>
              </a: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4359519" y="1618778"/>
              <a:ext cx="20046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數據部分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6503377" y="1618778"/>
              <a:ext cx="20046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CRC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501162" y="2145322"/>
              <a:ext cx="8109439" cy="3868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8" name="直線接點 27"/>
            <p:cNvCxnSpPr/>
            <p:nvPr/>
          </p:nvCxnSpPr>
          <p:spPr>
            <a:xfrm>
              <a:off x="2198077" y="2116793"/>
              <a:ext cx="0" cy="45056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3886199" y="2071588"/>
              <a:ext cx="0" cy="45056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4542695" y="2112202"/>
              <a:ext cx="0" cy="45056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6400800" y="2116793"/>
              <a:ext cx="0" cy="45056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文字方塊 33"/>
            <p:cNvSpPr txBox="1"/>
            <p:nvPr/>
          </p:nvSpPr>
          <p:spPr>
            <a:xfrm>
              <a:off x="69190" y="2112202"/>
              <a:ext cx="461665" cy="58908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大小</a:t>
              </a:r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1144083" y="2152817"/>
              <a:ext cx="553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2878786" y="2162852"/>
              <a:ext cx="553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7354416" y="2173743"/>
              <a:ext cx="553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5001915" y="2152817"/>
              <a:ext cx="11448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46-1500</a:t>
              </a:r>
              <a:endParaRPr lang="zh-TW" altLang="en-US" dirty="0"/>
            </a:p>
          </p:txBody>
        </p:sp>
        <p:sp>
          <p:nvSpPr>
            <p:cNvPr id="40" name="文字方塊 39"/>
            <p:cNvSpPr txBox="1"/>
            <p:nvPr/>
          </p:nvSpPr>
          <p:spPr>
            <a:xfrm>
              <a:off x="4050153" y="2152817"/>
              <a:ext cx="553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8590813" y="2162852"/>
              <a:ext cx="8352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Bytes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7" name="群組 26"/>
          <p:cNvGrpSpPr/>
          <p:nvPr/>
        </p:nvGrpSpPr>
        <p:grpSpPr>
          <a:xfrm>
            <a:off x="239906" y="3454123"/>
            <a:ext cx="10634855" cy="2770831"/>
            <a:chOff x="239906" y="3454123"/>
            <a:chExt cx="10634855" cy="2770831"/>
          </a:xfrm>
        </p:grpSpPr>
        <p:sp>
          <p:nvSpPr>
            <p:cNvPr id="81" name="矩形 80"/>
            <p:cNvSpPr/>
            <p:nvPr/>
          </p:nvSpPr>
          <p:spPr>
            <a:xfrm>
              <a:off x="3977054" y="4242864"/>
              <a:ext cx="904710" cy="10419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矩形 43"/>
            <p:cNvSpPr/>
            <p:nvPr/>
          </p:nvSpPr>
          <p:spPr>
            <a:xfrm>
              <a:off x="663467" y="4223564"/>
              <a:ext cx="9387253" cy="7209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5" name="直線接點 44"/>
            <p:cNvCxnSpPr/>
            <p:nvPr/>
          </p:nvCxnSpPr>
          <p:spPr>
            <a:xfrm>
              <a:off x="2288931" y="4223238"/>
              <a:ext cx="8792" cy="72096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3977054" y="4223237"/>
              <a:ext cx="8791" cy="72097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8672146" y="4242864"/>
              <a:ext cx="0" cy="7209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文字方塊 49"/>
            <p:cNvSpPr txBox="1"/>
            <p:nvPr/>
          </p:nvSpPr>
          <p:spPr>
            <a:xfrm>
              <a:off x="426427" y="4260555"/>
              <a:ext cx="20046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目標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MAC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Address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1" name="文字方塊 50"/>
            <p:cNvSpPr txBox="1"/>
            <p:nvPr/>
          </p:nvSpPr>
          <p:spPr>
            <a:xfrm>
              <a:off x="2091105" y="4260554"/>
              <a:ext cx="20046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發送源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MAC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Address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2" name="文字方塊 51"/>
            <p:cNvSpPr txBox="1"/>
            <p:nvPr/>
          </p:nvSpPr>
          <p:spPr>
            <a:xfrm>
              <a:off x="5948724" y="4296578"/>
              <a:ext cx="461665" cy="64633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類型</a:t>
              </a:r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6611076" y="4415834"/>
              <a:ext cx="20046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數據部分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4" name="文字方塊 53"/>
            <p:cNvSpPr txBox="1"/>
            <p:nvPr/>
          </p:nvSpPr>
          <p:spPr>
            <a:xfrm>
              <a:off x="8314593" y="4382714"/>
              <a:ext cx="20046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CRC</a:t>
              </a:r>
            </a:p>
          </p:txBody>
        </p:sp>
        <p:sp>
          <p:nvSpPr>
            <p:cNvPr id="55" name="矩形 54"/>
            <p:cNvSpPr/>
            <p:nvPr/>
          </p:nvSpPr>
          <p:spPr>
            <a:xfrm>
              <a:off x="663466" y="4909788"/>
              <a:ext cx="9387253" cy="3868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6" name="直線接點 55"/>
            <p:cNvCxnSpPr/>
            <p:nvPr/>
          </p:nvCxnSpPr>
          <p:spPr>
            <a:xfrm>
              <a:off x="2297723" y="4906885"/>
              <a:ext cx="0" cy="45056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3985845" y="4861680"/>
              <a:ext cx="0" cy="45056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8666284" y="4861679"/>
              <a:ext cx="0" cy="45056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文字方塊 59"/>
            <p:cNvSpPr txBox="1"/>
            <p:nvPr/>
          </p:nvSpPr>
          <p:spPr>
            <a:xfrm>
              <a:off x="239906" y="4843067"/>
              <a:ext cx="461665" cy="58908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大小</a:t>
              </a:r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1243729" y="4942909"/>
              <a:ext cx="553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2978432" y="4952944"/>
              <a:ext cx="553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63" name="文字方塊 62"/>
            <p:cNvSpPr txBox="1"/>
            <p:nvPr/>
          </p:nvSpPr>
          <p:spPr>
            <a:xfrm>
              <a:off x="9184293" y="4938343"/>
              <a:ext cx="553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64" name="文字方塊 63"/>
            <p:cNvSpPr txBox="1"/>
            <p:nvPr/>
          </p:nvSpPr>
          <p:spPr>
            <a:xfrm>
              <a:off x="7134225" y="4935414"/>
              <a:ext cx="11448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46-1500</a:t>
              </a:r>
              <a:endParaRPr lang="zh-TW" altLang="en-US" dirty="0"/>
            </a:p>
          </p:txBody>
        </p:sp>
        <p:sp>
          <p:nvSpPr>
            <p:cNvPr id="65" name="文字方塊 64"/>
            <p:cNvSpPr txBox="1"/>
            <p:nvPr/>
          </p:nvSpPr>
          <p:spPr>
            <a:xfrm>
              <a:off x="6067058" y="4942908"/>
              <a:ext cx="553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66" name="文字方塊 65"/>
            <p:cNvSpPr txBox="1"/>
            <p:nvPr/>
          </p:nvSpPr>
          <p:spPr>
            <a:xfrm>
              <a:off x="10039492" y="4891896"/>
              <a:ext cx="8352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Bytes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7" name="文字方塊 66"/>
            <p:cNvSpPr txBox="1"/>
            <p:nvPr/>
          </p:nvSpPr>
          <p:spPr>
            <a:xfrm>
              <a:off x="601577" y="3454123"/>
              <a:ext cx="5460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/>
                <a:t>IEEE 802.1Q:</a:t>
              </a:r>
              <a:endParaRPr lang="zh-TW" altLang="en-US" sz="3200" dirty="0"/>
            </a:p>
          </p:txBody>
        </p:sp>
        <p:cxnSp>
          <p:nvCxnSpPr>
            <p:cNvPr id="70" name="直線接點 69"/>
            <p:cNvCxnSpPr/>
            <p:nvPr/>
          </p:nvCxnSpPr>
          <p:spPr>
            <a:xfrm>
              <a:off x="5861358" y="4200639"/>
              <a:ext cx="5494" cy="114415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6523199" y="4223237"/>
              <a:ext cx="5494" cy="114415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4881764" y="4176275"/>
              <a:ext cx="5494" cy="114415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文字方塊 75"/>
            <p:cNvSpPr txBox="1"/>
            <p:nvPr/>
          </p:nvSpPr>
          <p:spPr>
            <a:xfrm>
              <a:off x="4052317" y="4373064"/>
              <a:ext cx="7655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TPID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7" name="文字方塊 76"/>
            <p:cNvSpPr txBox="1"/>
            <p:nvPr/>
          </p:nvSpPr>
          <p:spPr>
            <a:xfrm>
              <a:off x="5080659" y="4393936"/>
              <a:ext cx="7655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TCI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8" name="文字方塊 77"/>
            <p:cNvSpPr txBox="1"/>
            <p:nvPr/>
          </p:nvSpPr>
          <p:spPr>
            <a:xfrm>
              <a:off x="4285128" y="4891896"/>
              <a:ext cx="553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79" name="文字方塊 78"/>
            <p:cNvSpPr txBox="1"/>
            <p:nvPr/>
          </p:nvSpPr>
          <p:spPr>
            <a:xfrm>
              <a:off x="5226292" y="4915460"/>
              <a:ext cx="553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84" name="矩形 83"/>
            <p:cNvSpPr/>
            <p:nvPr/>
          </p:nvSpPr>
          <p:spPr>
            <a:xfrm>
              <a:off x="3977054" y="4222910"/>
              <a:ext cx="1884304" cy="1061882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>
                <a:ln w="57150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endParaRPr>
            </a:p>
          </p:txBody>
        </p:sp>
        <p:grpSp>
          <p:nvGrpSpPr>
            <p:cNvPr id="89" name="群組 88"/>
            <p:cNvGrpSpPr/>
            <p:nvPr/>
          </p:nvGrpSpPr>
          <p:grpSpPr>
            <a:xfrm>
              <a:off x="2574717" y="5722914"/>
              <a:ext cx="1558884" cy="502040"/>
              <a:chOff x="2574717" y="5722914"/>
              <a:chExt cx="1558884" cy="502040"/>
            </a:xfrm>
          </p:grpSpPr>
          <p:sp>
            <p:nvSpPr>
              <p:cNvPr id="87" name="矩形 86"/>
              <p:cNvSpPr/>
              <p:nvPr/>
            </p:nvSpPr>
            <p:spPr>
              <a:xfrm>
                <a:off x="2574717" y="5722914"/>
                <a:ext cx="1361343" cy="5020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8" name="文字方塊 87"/>
              <p:cNvSpPr txBox="1"/>
              <p:nvPr/>
            </p:nvSpPr>
            <p:spPr>
              <a:xfrm>
                <a:off x="2790542" y="5786350"/>
                <a:ext cx="13430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0x8100</a:t>
                </a:r>
                <a:endPara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91" name="群組 90"/>
            <p:cNvGrpSpPr/>
            <p:nvPr/>
          </p:nvGrpSpPr>
          <p:grpSpPr>
            <a:xfrm>
              <a:off x="5813946" y="5705828"/>
              <a:ext cx="2801776" cy="502040"/>
              <a:chOff x="2574717" y="5722914"/>
              <a:chExt cx="2801776" cy="502040"/>
            </a:xfrm>
          </p:grpSpPr>
          <p:sp>
            <p:nvSpPr>
              <p:cNvPr id="92" name="矩形 91"/>
              <p:cNvSpPr/>
              <p:nvPr/>
            </p:nvSpPr>
            <p:spPr>
              <a:xfrm>
                <a:off x="2574717" y="5722914"/>
                <a:ext cx="2801776" cy="5020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3" name="文字方塊 92"/>
              <p:cNvSpPr txBox="1"/>
              <p:nvPr/>
            </p:nvSpPr>
            <p:spPr>
              <a:xfrm>
                <a:off x="2940327" y="5803436"/>
                <a:ext cx="22492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12bits VLAN</a:t>
                </a:r>
                <a:r>
                  <a:rPr lang="zh-TW" altLang="en-US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tag</a:t>
                </a:r>
                <a:endPara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96" name="向下箭號 95"/>
            <p:cNvSpPr/>
            <p:nvPr/>
          </p:nvSpPr>
          <p:spPr>
            <a:xfrm rot="8648045">
              <a:off x="5652742" y="5337770"/>
              <a:ext cx="176532" cy="478583"/>
            </a:xfrm>
            <a:prstGeom prst="downArrow">
              <a:avLst>
                <a:gd name="adj1" fmla="val 32794"/>
                <a:gd name="adj2" fmla="val 50000"/>
              </a:avLst>
            </a:prstGeom>
            <a:solidFill>
              <a:srgbClr val="FF0000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7" name="向下箭號 96"/>
            <p:cNvSpPr/>
            <p:nvPr/>
          </p:nvSpPr>
          <p:spPr>
            <a:xfrm rot="14048045">
              <a:off x="4033644" y="5363865"/>
              <a:ext cx="176532" cy="478583"/>
            </a:xfrm>
            <a:prstGeom prst="downArrow">
              <a:avLst>
                <a:gd name="adj1" fmla="val 32794"/>
                <a:gd name="adj2" fmla="val 50000"/>
              </a:avLst>
            </a:prstGeom>
            <a:solidFill>
              <a:srgbClr val="FF0000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" name="文字方塊 3"/>
          <p:cNvSpPr txBox="1"/>
          <p:nvPr/>
        </p:nvSpPr>
        <p:spPr>
          <a:xfrm>
            <a:off x="8615722" y="608601"/>
            <a:ext cx="259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Cyclic Redundancy Check</a:t>
            </a:r>
          </a:p>
          <a:p>
            <a:r>
              <a:rPr lang="zh-TW" altLang="en-US" b="1" dirty="0"/>
              <a:t>循環冗餘校驗</a:t>
            </a:r>
            <a:endParaRPr lang="zh-TW" altLang="en-US" dirty="0"/>
          </a:p>
        </p:txBody>
      </p:sp>
      <p:sp>
        <p:nvSpPr>
          <p:cNvPr id="5" name="向下箭號 4"/>
          <p:cNvSpPr/>
          <p:nvPr/>
        </p:nvSpPr>
        <p:spPr>
          <a:xfrm rot="2887200">
            <a:off x="8209639" y="1026788"/>
            <a:ext cx="298168" cy="5368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8647376" y="519902"/>
            <a:ext cx="2605454" cy="8028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77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000" dirty="0">
                <a:solidFill>
                  <a:schemeClr val="accent5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What is VXLAN? </a:t>
            </a:r>
            <a:endParaRPr lang="zh-TW" altLang="en-US" sz="6000" dirty="0">
              <a:solidFill>
                <a:schemeClr val="accent5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altLang="zh-TW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VXLAN: </a:t>
            </a:r>
            <a:r>
              <a:rPr lang="en-US" altLang="zh-TW" sz="36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Virtual </a:t>
            </a:r>
            <a:r>
              <a:rPr lang="en-US" altLang="zh-TW" sz="3600" b="1" dirty="0">
                <a:solidFill>
                  <a:srgbClr val="FF000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Extensible</a:t>
            </a:r>
            <a:r>
              <a:rPr lang="en-US" altLang="zh-TW" sz="36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Local Area Network</a:t>
            </a:r>
          </a:p>
          <a:p>
            <a:pPr marL="0" indent="0">
              <a:buNone/>
            </a:pPr>
            <a:endParaRPr lang="en-US" altLang="zh-TW" sz="36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sz="40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sz="40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sz="40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Why do we need VXLAN?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719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accent5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VLAN</a:t>
            </a:r>
            <a:r>
              <a:rPr lang="zh-TW" altLang="en-US" dirty="0">
                <a:solidFill>
                  <a:schemeClr val="accent5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面臨的困境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VLAN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ID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的限制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STP(Spanning Tree Protocol)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導致的頻寬浪費以及效能問題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Tor(Top of Rack)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交換機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表耗盡問題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84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1787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VLAN</a:t>
            </a:r>
            <a:r>
              <a:rPr lang="zh-TW" altLang="en-US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</a:t>
            </a:r>
            <a:r>
              <a:rPr lang="zh-TW" altLang="en-US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的限制以及</a:t>
            </a:r>
            <a:r>
              <a:rPr lang="en-US" altLang="zh-TW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STP</a:t>
            </a:r>
            <a:r>
              <a:rPr lang="zh-TW" altLang="en-US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產生的問題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VLAN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ID: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VLAN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header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中預留的長度只有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12bits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最多支援約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4096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個不同的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VLAN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ID</a:t>
            </a: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STP: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OSI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pen 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ystem 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nterconnection Model) Layer2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協定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主要目的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防止產生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Loop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數據中心一旦啟動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STP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，將導致鏈路頻寬的浪費</a:t>
            </a: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824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 err="1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ToR</a:t>
            </a:r>
            <a:r>
              <a:rPr lang="en-US" altLang="zh-TW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(Top of Rack)</a:t>
            </a:r>
            <a:r>
              <a:rPr lang="zh-TW" altLang="en-US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交換機</a:t>
            </a:r>
            <a:r>
              <a:rPr lang="en-US" altLang="zh-TW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MAC</a:t>
            </a:r>
            <a:r>
              <a:rPr lang="zh-TW" altLang="en-US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表耗盡問題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原本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資料中心的 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ToR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交換機的一個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port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連線一臺物理主機，並對應一個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MAC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地址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後來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虛擬化技術出現之後，一臺物理主機虛擬出幾十甚至上百臺虛擬機器，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ToR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交換機的一個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port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雖然還是連線一臺物理主機，但卻對應多個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MAC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地址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3123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9775" y="277318"/>
            <a:ext cx="10515600" cy="1325563"/>
          </a:xfrm>
        </p:spPr>
        <p:txBody>
          <a:bodyPr/>
          <a:lstStyle/>
          <a:p>
            <a:r>
              <a:rPr lang="en-US" altLang="zh-TW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How does VXLAN works</a:t>
            </a:r>
            <a:endParaRPr lang="zh-TW" altLang="en-US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9775" y="1423315"/>
            <a:ext cx="10515600" cy="4351338"/>
          </a:xfrm>
        </p:spPr>
        <p:txBody>
          <a:bodyPr/>
          <a:lstStyle/>
          <a:p>
            <a:r>
              <a:rPr lang="zh-TW" altLang="en-US" dirty="0"/>
              <a:t>核心概念</a:t>
            </a:r>
            <a:r>
              <a:rPr lang="en-US" altLang="zh-TW" dirty="0"/>
              <a:t>:</a:t>
            </a:r>
            <a:r>
              <a:rPr lang="zh-TW" altLang="en-US" dirty="0"/>
              <a:t>將</a:t>
            </a:r>
            <a:r>
              <a:rPr lang="en-US" altLang="zh-TW" dirty="0"/>
              <a:t>Ethernet Frame</a:t>
            </a:r>
            <a:r>
              <a:rPr lang="zh-TW" altLang="en-US" dirty="0"/>
              <a:t>封裝在</a:t>
            </a:r>
            <a:r>
              <a:rPr lang="en-US" altLang="zh-TW" dirty="0"/>
              <a:t>UDP</a:t>
            </a:r>
            <a:r>
              <a:rPr lang="zh-TW" altLang="en-US" dirty="0"/>
              <a:t>封包裡面</a:t>
            </a:r>
          </a:p>
        </p:txBody>
      </p:sp>
      <p:sp>
        <p:nvSpPr>
          <p:cNvPr id="4" name="矩形 3"/>
          <p:cNvSpPr/>
          <p:nvPr/>
        </p:nvSpPr>
        <p:spPr>
          <a:xfrm>
            <a:off x="838200" y="2001156"/>
            <a:ext cx="9293469" cy="18639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接點 5"/>
          <p:cNvCxnSpPr/>
          <p:nvPr/>
        </p:nvCxnSpPr>
        <p:spPr>
          <a:xfrm>
            <a:off x="2324100" y="1983571"/>
            <a:ext cx="8792" cy="18815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9111761" y="2001156"/>
            <a:ext cx="17585" cy="1934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2587869" y="2177002"/>
            <a:ext cx="6260123" cy="14859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接點 11"/>
          <p:cNvCxnSpPr/>
          <p:nvPr/>
        </p:nvCxnSpPr>
        <p:spPr>
          <a:xfrm>
            <a:off x="3622431" y="2165583"/>
            <a:ext cx="0" cy="1497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3768968" y="2298781"/>
            <a:ext cx="4926624" cy="123092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接點 16"/>
          <p:cNvCxnSpPr/>
          <p:nvPr/>
        </p:nvCxnSpPr>
        <p:spPr>
          <a:xfrm>
            <a:off x="5068764" y="2298781"/>
            <a:ext cx="8792" cy="1230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944619" y="2609972"/>
            <a:ext cx="1445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Outer</a:t>
            </a:r>
          </a:p>
          <a:p>
            <a:r>
              <a:rPr lang="en-US" altLang="zh-TW" dirty="0"/>
              <a:t>MAC Header</a:t>
            </a:r>
            <a:endParaRPr lang="zh-TW" altLang="en-US" dirty="0"/>
          </a:p>
        </p:txBody>
      </p:sp>
      <p:cxnSp>
        <p:nvCxnSpPr>
          <p:cNvPr id="24" name="直線接點 23"/>
          <p:cNvCxnSpPr/>
          <p:nvPr/>
        </p:nvCxnSpPr>
        <p:spPr>
          <a:xfrm>
            <a:off x="6399335" y="2572656"/>
            <a:ext cx="0" cy="7693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5320808" y="2548475"/>
            <a:ext cx="1068266" cy="76932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5391150" y="2634153"/>
            <a:ext cx="958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VXLAN</a:t>
            </a:r>
          </a:p>
          <a:p>
            <a:r>
              <a:rPr lang="en-US" altLang="zh-TW" dirty="0">
                <a:solidFill>
                  <a:schemeClr val="bg1"/>
                </a:solidFill>
              </a:rPr>
              <a:t>Header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385782" y="2562762"/>
            <a:ext cx="2105024" cy="740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6541474" y="2748473"/>
            <a:ext cx="193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Original L2 Frame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2575410" y="2548475"/>
            <a:ext cx="1334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Outer</a:t>
            </a:r>
          </a:p>
          <a:p>
            <a:r>
              <a:rPr lang="en-US" altLang="zh-TW" dirty="0"/>
              <a:t>IP  Header</a:t>
            </a:r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3956538" y="2601182"/>
            <a:ext cx="958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UDP</a:t>
            </a:r>
            <a:r>
              <a:rPr lang="zh-TW" altLang="en-US" dirty="0"/>
              <a:t> </a:t>
            </a:r>
            <a:r>
              <a:rPr lang="en-US" altLang="zh-TW" dirty="0"/>
              <a:t>Header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9331205" y="2772652"/>
            <a:ext cx="144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FCS</a:t>
            </a:r>
            <a:endParaRPr lang="zh-TW" altLang="en-US" dirty="0"/>
          </a:p>
        </p:txBody>
      </p:sp>
      <p:sp>
        <p:nvSpPr>
          <p:cNvPr id="33" name="向下箭號 32"/>
          <p:cNvSpPr/>
          <p:nvPr/>
        </p:nvSpPr>
        <p:spPr>
          <a:xfrm>
            <a:off x="5553442" y="3364354"/>
            <a:ext cx="370007" cy="10015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76294"/>
              </p:ext>
            </p:extLst>
          </p:nvPr>
        </p:nvGraphicFramePr>
        <p:xfrm>
          <a:off x="4933944" y="4481875"/>
          <a:ext cx="2137267" cy="154247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37267">
                  <a:extLst>
                    <a:ext uri="{9D8B030D-6E8A-4147-A177-3AD203B41FA5}">
                      <a16:colId xmlns:a16="http://schemas.microsoft.com/office/drawing/2014/main" val="515118281"/>
                    </a:ext>
                  </a:extLst>
                </a:gridCol>
              </a:tblGrid>
              <a:tr h="385618">
                <a:tc>
                  <a:txBody>
                    <a:bodyPr/>
                    <a:lstStyle/>
                    <a:p>
                      <a:r>
                        <a:rPr lang="en-US" altLang="zh-TW" dirty="0"/>
                        <a:t>VXLAN flag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030241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120422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r>
                        <a:rPr lang="en-US" altLang="zh-TW" dirty="0"/>
                        <a:t>VNI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130493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765674"/>
                  </a:ext>
                </a:extLst>
              </a:tr>
            </a:tbl>
          </a:graphicData>
        </a:graphic>
      </p:graphicFrame>
      <p:cxnSp>
        <p:nvCxnSpPr>
          <p:cNvPr id="39" name="直線單箭頭接點 38"/>
          <p:cNvCxnSpPr/>
          <p:nvPr/>
        </p:nvCxnSpPr>
        <p:spPr>
          <a:xfrm>
            <a:off x="6931269" y="4607170"/>
            <a:ext cx="11430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字方塊 39"/>
          <p:cNvSpPr txBox="1"/>
          <p:nvPr/>
        </p:nvSpPr>
        <p:spPr>
          <a:xfrm>
            <a:off x="8074268" y="5157236"/>
            <a:ext cx="3666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VNI(VXLAN Network Identifier)</a:t>
            </a:r>
          </a:p>
          <a:p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24bits</a:t>
            </a: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91793" y="4514776"/>
            <a:ext cx="43876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UDP header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endParaRPr lang="en-US" altLang="zh-TW" sz="2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預設的</a:t>
            </a:r>
            <a:r>
              <a:rPr lang="en-US" altLang="zh-TW" sz="2000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dst</a:t>
            </a:r>
            <a:r>
              <a:rPr lang="en-US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port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4789</a:t>
            </a:r>
          </a:p>
          <a:p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分配給</a:t>
            </a:r>
            <a:r>
              <a:rPr lang="en-US" altLang="zh-TW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VXLAN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協議所使用</a:t>
            </a:r>
            <a:endParaRPr lang="en-US" altLang="zh-TW" sz="2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4" name="直線單箭頭接點 43"/>
          <p:cNvCxnSpPr/>
          <p:nvPr/>
        </p:nvCxnSpPr>
        <p:spPr>
          <a:xfrm>
            <a:off x="6931269" y="5542085"/>
            <a:ext cx="11430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字方塊 44"/>
          <p:cNvSpPr txBox="1"/>
          <p:nvPr/>
        </p:nvSpPr>
        <p:spPr>
          <a:xfrm>
            <a:off x="8139414" y="4210855"/>
            <a:ext cx="3666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8bits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具體是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RRRRIRRR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(R=0,I=1)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356D-FAD9-4BB1-A175-EE194DA412E5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745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0" grpId="0"/>
      <p:bldP spid="43" grpId="0"/>
      <p:bldP spid="45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585</Words>
  <Application>Microsoft Office PowerPoint</Application>
  <PresentationFormat>寬螢幕</PresentationFormat>
  <Paragraphs>166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微軟正黑體</vt:lpstr>
      <vt:lpstr>新細明體</vt:lpstr>
      <vt:lpstr>新細明體-ExtB</vt:lpstr>
      <vt:lpstr>微軟正黑體 Light</vt:lpstr>
      <vt:lpstr>Arial</vt:lpstr>
      <vt:lpstr>Calibri</vt:lpstr>
      <vt:lpstr>Calibri Light</vt:lpstr>
      <vt:lpstr>Office 佈景主題</vt:lpstr>
      <vt:lpstr> Introducing  to  VXLAN</vt:lpstr>
      <vt:lpstr>Outline</vt:lpstr>
      <vt:lpstr>前情提要:VLAN</vt:lpstr>
      <vt:lpstr>PowerPoint 簡報</vt:lpstr>
      <vt:lpstr>What is VXLAN? </vt:lpstr>
      <vt:lpstr>VLAN面臨的困境</vt:lpstr>
      <vt:lpstr> VLAN ID的限制以及STP產生的問題 </vt:lpstr>
      <vt:lpstr> ToR(Top of Rack)交換機MAC表耗盡問題 </vt:lpstr>
      <vt:lpstr>How does VXLAN works</vt:lpstr>
      <vt:lpstr>VXLAN的資料傳輸</vt:lpstr>
      <vt:lpstr>VXLAN的資料傳輸</vt:lpstr>
      <vt:lpstr>VXLAN解決了什麼問題</vt:lpstr>
      <vt:lpstr>VXLAN解決了什麼問題</vt:lpstr>
      <vt:lpstr>結論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jiawei</dc:creator>
  <cp:lastModifiedBy>angela852030@gmail.com</cp:lastModifiedBy>
  <cp:revision>22</cp:revision>
  <dcterms:created xsi:type="dcterms:W3CDTF">2020-10-11T17:20:39Z</dcterms:created>
  <dcterms:modified xsi:type="dcterms:W3CDTF">2020-10-13T09:27:49Z</dcterms:modified>
</cp:coreProperties>
</file>