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3"/>
  </p:notesMasterIdLst>
  <p:sldIdLst>
    <p:sldId id="256" r:id="rId2"/>
    <p:sldId id="257" r:id="rId3"/>
    <p:sldId id="260" r:id="rId4"/>
    <p:sldId id="267" r:id="rId5"/>
    <p:sldId id="264" r:id="rId6"/>
    <p:sldId id="265" r:id="rId7"/>
    <p:sldId id="259" r:id="rId8"/>
    <p:sldId id="263" r:id="rId9"/>
    <p:sldId id="261" r:id="rId10"/>
    <p:sldId id="266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911D"/>
    <a:srgbClr val="94D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79" autoAdjust="0"/>
  </p:normalViewPr>
  <p:slideViewPr>
    <p:cSldViewPr snapToGrid="0">
      <p:cViewPr varScale="1">
        <p:scale>
          <a:sx n="68" d="100"/>
          <a:sy n="68" d="100"/>
        </p:scale>
        <p:origin x="4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5383A-9477-4D68-8A16-AACC469C69CF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219B4-1052-4A0F-BC05-C44CF2C3C9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71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interpretation of the body depends on the request method.</a:t>
            </a:r>
            <a:endParaRPr lang="en-US" altLang="zh-TW" dirty="0" smtClean="0"/>
          </a:p>
          <a:p>
            <a:r>
              <a:rPr lang="en-GB" dirty="0" smtClean="0"/>
              <a:t>All responses MAY include a body.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舉例來說，通常</a:t>
            </a:r>
            <a:r>
              <a:rPr lang="en-US" altLang="zh-TW" dirty="0" smtClean="0"/>
              <a:t>Request INVITE</a:t>
            </a:r>
            <a:r>
              <a:rPr lang="zh-TW" altLang="en-US" dirty="0" smtClean="0"/>
              <a:t>會有</a:t>
            </a:r>
            <a:r>
              <a:rPr lang="en-US" altLang="zh-TW" dirty="0" smtClean="0"/>
              <a:t>body to give interpretation of devices</a:t>
            </a:r>
          </a:p>
          <a:p>
            <a:r>
              <a:rPr lang="en-US" altLang="zh-TW" dirty="0" smtClean="0"/>
              <a:t>---</a:t>
            </a:r>
          </a:p>
          <a:p>
            <a:endParaRPr lang="en-US" dirty="0" smtClean="0"/>
          </a:p>
          <a:p>
            <a:r>
              <a:rPr lang="en-GB" dirty="0" smtClean="0"/>
              <a:t>1xx: Provisional </a:t>
            </a:r>
          </a:p>
          <a:p>
            <a:r>
              <a:rPr lang="en-GB" dirty="0" smtClean="0"/>
              <a:t>-- request received, continuing to process the request; </a:t>
            </a:r>
          </a:p>
          <a:p>
            <a:endParaRPr lang="en-GB" dirty="0" smtClean="0"/>
          </a:p>
          <a:p>
            <a:r>
              <a:rPr lang="en-GB" dirty="0" smtClean="0"/>
              <a:t>2xx: Success </a:t>
            </a:r>
          </a:p>
          <a:p>
            <a:r>
              <a:rPr lang="en-GB" dirty="0" smtClean="0"/>
              <a:t>-- the action was successfully received, understood, and accepted; </a:t>
            </a:r>
          </a:p>
          <a:p>
            <a:endParaRPr lang="en-GB" dirty="0" smtClean="0"/>
          </a:p>
          <a:p>
            <a:r>
              <a:rPr lang="en-GB" dirty="0" smtClean="0"/>
              <a:t>3xx: Redirection </a:t>
            </a:r>
          </a:p>
          <a:p>
            <a:r>
              <a:rPr lang="en-GB" dirty="0" smtClean="0"/>
              <a:t>-- further action needs to be taken in order to complete the request; </a:t>
            </a:r>
          </a:p>
          <a:p>
            <a:endParaRPr lang="en-GB" dirty="0" smtClean="0"/>
          </a:p>
          <a:p>
            <a:r>
              <a:rPr lang="en-GB" dirty="0" smtClean="0"/>
              <a:t>4xx: Client Error </a:t>
            </a:r>
          </a:p>
          <a:p>
            <a:r>
              <a:rPr lang="en-GB" dirty="0" smtClean="0"/>
              <a:t>-- the request contains bad syntax or cannot be fulfilled at this server; </a:t>
            </a:r>
          </a:p>
          <a:p>
            <a:endParaRPr lang="en-GB" dirty="0" smtClean="0"/>
          </a:p>
          <a:p>
            <a:r>
              <a:rPr lang="en-GB" dirty="0" smtClean="0"/>
              <a:t>5xx: Server Error </a:t>
            </a:r>
          </a:p>
          <a:p>
            <a:r>
              <a:rPr lang="en-GB" dirty="0" smtClean="0"/>
              <a:t>-- the server failed to </a:t>
            </a:r>
            <a:r>
              <a:rPr lang="en-GB" dirty="0" err="1" smtClean="0"/>
              <a:t>fulfill</a:t>
            </a:r>
            <a:r>
              <a:rPr lang="en-GB" dirty="0" smtClean="0"/>
              <a:t> an apparently valid request; </a:t>
            </a:r>
          </a:p>
          <a:p>
            <a:endParaRPr lang="en-GB" dirty="0" smtClean="0"/>
          </a:p>
          <a:p>
            <a:r>
              <a:rPr lang="en-GB" dirty="0" smtClean="0"/>
              <a:t>6xx: Global Failure </a:t>
            </a:r>
          </a:p>
          <a:p>
            <a:r>
              <a:rPr lang="en-GB" dirty="0" smtClean="0"/>
              <a:t>-- the request cannot be fulfilled at any server.</a:t>
            </a:r>
            <a:endParaRPr lang="en-GB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19B4-1052-4A0F-BC05-C44CF2C3C93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833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INVITE transaction consists of a three-way handshake. </a:t>
            </a:r>
          </a:p>
          <a:p>
            <a:r>
              <a:rPr lang="en-GB" dirty="0" smtClean="0"/>
              <a:t>The client transaction sends an INVITE, the server transaction sends responses, and the client transaction sends an ACK.</a:t>
            </a:r>
          </a:p>
          <a:p>
            <a:endParaRPr lang="en-US" dirty="0" smtClean="0"/>
          </a:p>
          <a:p>
            <a:r>
              <a:rPr lang="en-GB" dirty="0" smtClean="0"/>
              <a:t>Non-INVITE transactions do not make use of ACK.</a:t>
            </a:r>
            <a:endParaRPr lang="en-GB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19B4-1052-4A0F-BC05-C44CF2C3C93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38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# After BYE, </a:t>
            </a:r>
            <a:endParaRPr lang="en-US" dirty="0" smtClean="0"/>
          </a:p>
          <a:p>
            <a:r>
              <a:rPr lang="en-US" dirty="0" smtClean="0"/>
              <a:t>#</a:t>
            </a:r>
            <a:r>
              <a:rPr lang="en-US" baseline="0" dirty="0" smtClean="0"/>
              <a:t> </a:t>
            </a:r>
            <a:r>
              <a:rPr lang="zh-TW" altLang="en-US" baseline="0" dirty="0" smtClean="0"/>
              <a:t>例如</a:t>
            </a:r>
            <a:r>
              <a:rPr lang="en-US" altLang="zh-TW" baseline="0" dirty="0" smtClean="0"/>
              <a:t>: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IVITE</a:t>
            </a:r>
            <a:r>
              <a:rPr lang="zh-TW" altLang="en-US" baseline="0" dirty="0" smtClean="0"/>
              <a:t>我們正在</a:t>
            </a:r>
            <a:r>
              <a:rPr lang="en-US" altLang="zh-TW" baseline="0" dirty="0" smtClean="0"/>
              <a:t>I</a:t>
            </a:r>
            <a:r>
              <a:rPr lang="en-US" baseline="0" dirty="0" smtClean="0"/>
              <a:t>180Ring</a:t>
            </a:r>
            <a:r>
              <a:rPr lang="zh-TW" altLang="en-US" baseline="0" dirty="0" smtClean="0"/>
              <a:t>我們正在處裡訂單：</a:t>
            </a:r>
            <a:r>
              <a:rPr lang="en-US" baseline="0" dirty="0" smtClean="0"/>
              <a:t>200OK</a:t>
            </a:r>
            <a:r>
              <a:rPr lang="zh-TW" altLang="en-US" baseline="0" dirty="0" smtClean="0"/>
              <a:t>訂單有貨</a:t>
            </a:r>
            <a:endParaRPr lang="en-GB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19B4-1052-4A0F-BC05-C44CF2C3C93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731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19B4-1052-4A0F-BC05-C44CF2C3C93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62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19B4-1052-4A0F-BC05-C44CF2C3C93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361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7523-619F-478C-BBA1-08ABE7B38BDB}" type="datetime1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30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54398-19B2-4271-8982-C4DD095FDC43}" type="datetime1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35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8548-1EE0-4F7F-BB65-AE9B890F0646}" type="datetime1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6702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18AA8-61F7-481B-AC22-F52B1BD173B2}" type="datetime1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901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EACC-EBCD-4B9A-AEDA-3D10C04AB88C}" type="datetime1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2335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A647D-3F41-4509-9C85-B7F839EE7A46}" type="datetime1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024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4403-0ED8-4C54-9FED-73160E083C6A}" type="datetime1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180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F9E3-A256-4CC3-B962-F9F2195899D8}" type="datetime1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19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D3430-8CF1-4C6B-8CB2-76ED9B77132D}" type="datetime1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4558" y="5815605"/>
            <a:ext cx="1214349" cy="816638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fld id="{104B88C6-AAB2-4BD0-B712-6379B3488DE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7393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96E7-1CAA-407F-8C50-C1A7B93348E7}" type="datetime1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260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231BD-0DD9-4FC0-AA88-F548CBFEF058}" type="datetime1">
              <a:rPr lang="en-GB" smtClean="0"/>
              <a:t>08/12/2020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87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17A7-ED03-42F9-B588-5F40418F9C4E}" type="datetime1">
              <a:rPr lang="en-GB" smtClean="0"/>
              <a:t>08/12/2020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5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BA36-7227-4FB0-8602-440008428366}" type="datetime1">
              <a:rPr lang="en-GB" smtClean="0"/>
              <a:t>08/12/2020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470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4FF6-B1CF-424D-B6DB-0A5485C1E0D8}" type="datetime1">
              <a:rPr lang="en-GB" smtClean="0"/>
              <a:t>08/12/2020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43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7A24-C963-413B-9F77-ADFC9EB5DF32}" type="datetime1">
              <a:rPr lang="en-GB" smtClean="0"/>
              <a:t>08/12/2020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36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5828-ADE7-4E8D-899C-F3D56BBB3BC3}" type="datetime1">
              <a:rPr lang="en-GB" smtClean="0"/>
              <a:t>08/12/2020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395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D6632-5682-48FC-8B3F-D3C6FC5A9CCE}" type="datetime1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04B88C6-AAB2-4BD0-B712-6379B3488D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40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65396" y="1597869"/>
            <a:ext cx="7766936" cy="1646302"/>
          </a:xfrm>
        </p:spPr>
        <p:txBody>
          <a:bodyPr/>
          <a:lstStyle/>
          <a:p>
            <a:pPr algn="ctr"/>
            <a:r>
              <a:rPr lang="en-GB" dirty="0" smtClean="0"/>
              <a:t>SIP Forking </a:t>
            </a:r>
            <a:endParaRPr lang="en-GB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65396" y="4565164"/>
            <a:ext cx="7766936" cy="1096899"/>
          </a:xfrm>
        </p:spPr>
        <p:txBody>
          <a:bodyPr/>
          <a:lstStyle/>
          <a:p>
            <a:pPr algn="ctr"/>
            <a:r>
              <a:rPr lang="en-GB" dirty="0" smtClean="0"/>
              <a:t>107214005 </a:t>
            </a:r>
            <a:r>
              <a:rPr lang="zh-TW" altLang="en-US" dirty="0" smtClean="0"/>
              <a:t>田蕙瑜</a:t>
            </a:r>
            <a:r>
              <a:rPr lang="en-US" altLang="zh-TW" dirty="0" smtClean="0"/>
              <a:t> 2020/12/01</a:t>
            </a:r>
            <a:endParaRPr lang="en-GB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1</a:t>
            </a:fld>
            <a:endParaRPr lang="en-GB"/>
          </a:p>
        </p:txBody>
      </p:sp>
      <p:pic>
        <p:nvPicPr>
          <p:cNvPr id="4" name="音訊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569700" y="623570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835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14">
        <p:cut/>
      </p:transition>
    </mc:Choice>
    <mc:Fallback>
      <p:transition spd="slow" advTm="4214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673" y="219615"/>
            <a:ext cx="6147412" cy="997034"/>
          </a:xfrm>
        </p:spPr>
        <p:txBody>
          <a:bodyPr/>
          <a:lstStyle/>
          <a:p>
            <a:r>
              <a:rPr lang="en-GB" dirty="0" smtClean="0"/>
              <a:t>SIP Forking</a:t>
            </a:r>
            <a:endParaRPr lang="en-GB" dirty="0"/>
          </a:p>
        </p:txBody>
      </p:sp>
      <p:grpSp>
        <p:nvGrpSpPr>
          <p:cNvPr id="79" name="群組 78"/>
          <p:cNvGrpSpPr/>
          <p:nvPr/>
        </p:nvGrpSpPr>
        <p:grpSpPr>
          <a:xfrm>
            <a:off x="4417381" y="11030"/>
            <a:ext cx="5570481" cy="6621213"/>
            <a:chOff x="469221" y="6533"/>
            <a:chExt cx="5570481" cy="6621213"/>
          </a:xfrm>
        </p:grpSpPr>
        <p:cxnSp>
          <p:nvCxnSpPr>
            <p:cNvPr id="5" name="直線接點 4"/>
            <p:cNvCxnSpPr/>
            <p:nvPr/>
          </p:nvCxnSpPr>
          <p:spPr>
            <a:xfrm flipV="1">
              <a:off x="1150143" y="1048980"/>
              <a:ext cx="0" cy="3600000"/>
            </a:xfrm>
            <a:prstGeom prst="line">
              <a:avLst/>
            </a:prstGeom>
            <a:ln w="63500">
              <a:solidFill>
                <a:schemeClr val="accent1">
                  <a:lumMod val="75000"/>
                </a:schemeClr>
              </a:solidFill>
              <a:prstDash val="soli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 flipV="1">
              <a:off x="2408220" y="1003076"/>
              <a:ext cx="0" cy="5580000"/>
            </a:xfrm>
            <a:prstGeom prst="line">
              <a:avLst/>
            </a:prstGeom>
            <a:ln w="63500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 flipV="1">
              <a:off x="4501426" y="1059997"/>
              <a:ext cx="0" cy="3600000"/>
            </a:xfrm>
            <a:prstGeom prst="line">
              <a:avLst/>
            </a:prstGeom>
            <a:ln w="63500">
              <a:solidFill>
                <a:schemeClr val="accent1">
                  <a:lumMod val="75000"/>
                </a:schemeClr>
              </a:solidFill>
              <a:prstDash val="soli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直線單箭頭接點 7"/>
            <p:cNvCxnSpPr/>
            <p:nvPr/>
          </p:nvCxnSpPr>
          <p:spPr>
            <a:xfrm>
              <a:off x="1355135" y="1343192"/>
              <a:ext cx="932331" cy="0"/>
            </a:xfrm>
            <a:prstGeom prst="straightConnector1">
              <a:avLst/>
            </a:prstGeom>
            <a:ln w="38100"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單箭頭接點 8"/>
            <p:cNvCxnSpPr/>
            <p:nvPr/>
          </p:nvCxnSpPr>
          <p:spPr>
            <a:xfrm>
              <a:off x="2595419" y="1451042"/>
              <a:ext cx="932331" cy="0"/>
            </a:xfrm>
            <a:prstGeom prst="straightConnector1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單箭頭接點 9"/>
            <p:cNvCxnSpPr/>
            <p:nvPr/>
          </p:nvCxnSpPr>
          <p:spPr>
            <a:xfrm rot="10800000">
              <a:off x="1239483" y="2144017"/>
              <a:ext cx="932331" cy="0"/>
            </a:xfrm>
            <a:prstGeom prst="straightConnector1">
              <a:avLst/>
            </a:prstGeom>
            <a:ln w="38100"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文字方塊 10"/>
            <p:cNvSpPr txBox="1"/>
            <p:nvPr/>
          </p:nvSpPr>
          <p:spPr>
            <a:xfrm>
              <a:off x="1293146" y="984980"/>
              <a:ext cx="1060317" cy="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INVITE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1174624" y="1785267"/>
              <a:ext cx="1142573" cy="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100</a:t>
              </a:r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Trying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546820" y="1103848"/>
              <a:ext cx="1060317" cy="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INVITE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14" name="直線單箭頭接點 13"/>
            <p:cNvCxnSpPr/>
            <p:nvPr/>
          </p:nvCxnSpPr>
          <p:spPr>
            <a:xfrm rot="10800000">
              <a:off x="2631171" y="2484757"/>
              <a:ext cx="932331" cy="0"/>
            </a:xfrm>
            <a:prstGeom prst="straightConnector1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字方塊 14"/>
            <p:cNvSpPr txBox="1"/>
            <p:nvPr/>
          </p:nvSpPr>
          <p:spPr>
            <a:xfrm>
              <a:off x="2478176" y="2114990"/>
              <a:ext cx="1400822" cy="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180 Ring</a:t>
              </a:r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ing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16" name="直線單箭頭接點 15"/>
            <p:cNvCxnSpPr/>
            <p:nvPr/>
          </p:nvCxnSpPr>
          <p:spPr>
            <a:xfrm rot="10800000">
              <a:off x="1257284" y="3087526"/>
              <a:ext cx="932331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文字方塊 16"/>
            <p:cNvSpPr txBox="1"/>
            <p:nvPr/>
          </p:nvSpPr>
          <p:spPr>
            <a:xfrm>
              <a:off x="1159374" y="2717759"/>
              <a:ext cx="14008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180 Ring</a:t>
              </a:r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ing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18" name="直線單箭頭接點 17"/>
            <p:cNvCxnSpPr/>
            <p:nvPr/>
          </p:nvCxnSpPr>
          <p:spPr>
            <a:xfrm flipH="1" flipV="1">
              <a:off x="2480156" y="3473118"/>
              <a:ext cx="1950709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文字方塊 18"/>
            <p:cNvSpPr txBox="1"/>
            <p:nvPr/>
          </p:nvSpPr>
          <p:spPr>
            <a:xfrm>
              <a:off x="2547500" y="3103351"/>
              <a:ext cx="14008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200 OK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20" name="直線單箭頭接點 19"/>
            <p:cNvCxnSpPr/>
            <p:nvPr/>
          </p:nvCxnSpPr>
          <p:spPr>
            <a:xfrm rot="10800000">
              <a:off x="1244430" y="3625515"/>
              <a:ext cx="932331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文字方塊 20"/>
            <p:cNvSpPr txBox="1"/>
            <p:nvPr/>
          </p:nvSpPr>
          <p:spPr>
            <a:xfrm>
              <a:off x="1278724" y="3255748"/>
              <a:ext cx="1020079" cy="338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200 OK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22" name="直線單箭頭接點 21"/>
            <p:cNvCxnSpPr/>
            <p:nvPr/>
          </p:nvCxnSpPr>
          <p:spPr>
            <a:xfrm>
              <a:off x="1284232" y="4012785"/>
              <a:ext cx="915307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字方塊 22"/>
            <p:cNvSpPr txBox="1"/>
            <p:nvPr/>
          </p:nvSpPr>
          <p:spPr>
            <a:xfrm>
              <a:off x="1242729" y="3670728"/>
              <a:ext cx="8709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ACK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1497063" y="6533"/>
              <a:ext cx="19901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SIP Server</a:t>
              </a:r>
            </a:p>
            <a:p>
              <a:r>
                <a:rPr lang="en-US" dirty="0" smtClean="0"/>
                <a:t>163.22.20.111</a:t>
              </a:r>
              <a:endParaRPr lang="en-GB" dirty="0"/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3059541" y="283776"/>
              <a:ext cx="1555158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Bob(Win10)</a:t>
              </a:r>
              <a:endParaRPr lang="en-US" dirty="0" smtClean="0"/>
            </a:p>
            <a:p>
              <a:pPr algn="ctr"/>
              <a:r>
                <a:rPr lang="en-US" dirty="0"/>
                <a:t>10.21.22.197</a:t>
              </a:r>
              <a:endParaRPr lang="en-GB" dirty="0"/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469221" y="355611"/>
              <a:ext cx="155041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Alice</a:t>
              </a:r>
            </a:p>
            <a:p>
              <a:r>
                <a:rPr lang="en-US" dirty="0" smtClean="0"/>
                <a:t>10.21.24.17</a:t>
              </a:r>
              <a:endParaRPr lang="en-GB" dirty="0"/>
            </a:p>
          </p:txBody>
        </p:sp>
        <p:cxnSp>
          <p:nvCxnSpPr>
            <p:cNvPr id="27" name="直線單箭頭接點 26"/>
            <p:cNvCxnSpPr/>
            <p:nvPr/>
          </p:nvCxnSpPr>
          <p:spPr>
            <a:xfrm flipV="1">
              <a:off x="2546585" y="4084866"/>
              <a:ext cx="1884280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文字方塊 27"/>
            <p:cNvSpPr txBox="1"/>
            <p:nvPr/>
          </p:nvSpPr>
          <p:spPr>
            <a:xfrm>
              <a:off x="2508690" y="3746312"/>
              <a:ext cx="9785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ACK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35" name="直線單箭頭接點 34"/>
            <p:cNvCxnSpPr/>
            <p:nvPr/>
          </p:nvCxnSpPr>
          <p:spPr>
            <a:xfrm rot="10800000">
              <a:off x="2568619" y="5011563"/>
              <a:ext cx="1062000" cy="0"/>
            </a:xfrm>
            <a:prstGeom prst="straightConnector1">
              <a:avLst/>
            </a:prstGeom>
            <a:ln w="38100">
              <a:solidFill>
                <a:srgbClr val="94DE6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文字方塊 35"/>
            <p:cNvSpPr txBox="1"/>
            <p:nvPr/>
          </p:nvSpPr>
          <p:spPr>
            <a:xfrm>
              <a:off x="2583087" y="4667725"/>
              <a:ext cx="1060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200 OK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37" name="直線接點 36"/>
            <p:cNvCxnSpPr/>
            <p:nvPr/>
          </p:nvCxnSpPr>
          <p:spPr>
            <a:xfrm flipH="1" flipV="1">
              <a:off x="3746339" y="1047142"/>
              <a:ext cx="8164" cy="542033"/>
            </a:xfrm>
            <a:prstGeom prst="line">
              <a:avLst/>
            </a:prstGeom>
            <a:ln w="63500">
              <a:solidFill>
                <a:srgbClr val="6C911D"/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文字方塊 37"/>
            <p:cNvSpPr txBox="1"/>
            <p:nvPr/>
          </p:nvSpPr>
          <p:spPr>
            <a:xfrm>
              <a:off x="4672298" y="400811"/>
              <a:ext cx="13674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Bob(Mac)</a:t>
              </a:r>
              <a:endParaRPr lang="en-US" dirty="0" smtClean="0"/>
            </a:p>
            <a:p>
              <a:pPr algn="ctr"/>
              <a:r>
                <a:rPr lang="en-US" dirty="0" smtClean="0"/>
                <a:t>10.21.24.21</a:t>
              </a:r>
              <a:endParaRPr lang="en-GB" dirty="0"/>
            </a:p>
          </p:txBody>
        </p:sp>
        <p:cxnSp>
          <p:nvCxnSpPr>
            <p:cNvPr id="42" name="直線單箭頭接點 41"/>
            <p:cNvCxnSpPr/>
            <p:nvPr/>
          </p:nvCxnSpPr>
          <p:spPr>
            <a:xfrm flipV="1">
              <a:off x="2626632" y="1903278"/>
              <a:ext cx="1769098" cy="864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文字方塊 42"/>
            <p:cNvSpPr txBox="1"/>
            <p:nvPr/>
          </p:nvSpPr>
          <p:spPr>
            <a:xfrm>
              <a:off x="2578033" y="1564724"/>
              <a:ext cx="1060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INVITE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45" name="直線接點 44"/>
            <p:cNvCxnSpPr/>
            <p:nvPr/>
          </p:nvCxnSpPr>
          <p:spPr>
            <a:xfrm flipH="1" flipV="1">
              <a:off x="3746339" y="2108615"/>
              <a:ext cx="8165" cy="516672"/>
            </a:xfrm>
            <a:prstGeom prst="line">
              <a:avLst/>
            </a:prstGeom>
            <a:ln w="63500">
              <a:solidFill>
                <a:srgbClr val="6C911D"/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單箭頭接點 47"/>
            <p:cNvCxnSpPr/>
            <p:nvPr/>
          </p:nvCxnSpPr>
          <p:spPr>
            <a:xfrm flipH="1" flipV="1">
              <a:off x="2595419" y="2953788"/>
              <a:ext cx="1835446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文字方塊 48"/>
            <p:cNvSpPr txBox="1"/>
            <p:nvPr/>
          </p:nvSpPr>
          <p:spPr>
            <a:xfrm>
              <a:off x="2500829" y="2610068"/>
              <a:ext cx="1376932" cy="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180 Ring</a:t>
              </a:r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ing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58" name="直線接點 57"/>
            <p:cNvCxnSpPr/>
            <p:nvPr/>
          </p:nvCxnSpPr>
          <p:spPr>
            <a:xfrm flipH="1" flipV="1">
              <a:off x="3754503" y="4287746"/>
              <a:ext cx="8165" cy="2340000"/>
            </a:xfrm>
            <a:prstGeom prst="line">
              <a:avLst/>
            </a:prstGeom>
            <a:ln w="63500">
              <a:solidFill>
                <a:srgbClr val="6C911D"/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單箭頭接點 61"/>
            <p:cNvCxnSpPr/>
            <p:nvPr/>
          </p:nvCxnSpPr>
          <p:spPr>
            <a:xfrm flipV="1">
              <a:off x="2569551" y="6518791"/>
              <a:ext cx="1060552" cy="558"/>
            </a:xfrm>
            <a:prstGeom prst="straightConnector1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文字方塊 62"/>
            <p:cNvSpPr txBox="1"/>
            <p:nvPr/>
          </p:nvSpPr>
          <p:spPr>
            <a:xfrm>
              <a:off x="2586741" y="6177845"/>
              <a:ext cx="9785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ACK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66" name="直線單箭頭接點 65"/>
            <p:cNvCxnSpPr/>
            <p:nvPr/>
          </p:nvCxnSpPr>
          <p:spPr>
            <a:xfrm rot="10800000">
              <a:off x="1255446" y="2645010"/>
              <a:ext cx="932331" cy="0"/>
            </a:xfrm>
            <a:prstGeom prst="straightConnector1">
              <a:avLst/>
            </a:prstGeom>
            <a:ln w="38100">
              <a:solidFill>
                <a:srgbClr val="94DE6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文字方塊 66"/>
            <p:cNvSpPr txBox="1"/>
            <p:nvPr/>
          </p:nvSpPr>
          <p:spPr>
            <a:xfrm>
              <a:off x="1157536" y="2275243"/>
              <a:ext cx="14008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180 Ring</a:t>
              </a:r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ing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73" name="直線單箭頭接點 72"/>
            <p:cNvCxnSpPr/>
            <p:nvPr/>
          </p:nvCxnSpPr>
          <p:spPr>
            <a:xfrm rot="10800000">
              <a:off x="2578033" y="6034299"/>
              <a:ext cx="1062000" cy="0"/>
            </a:xfrm>
            <a:prstGeom prst="straightConnector1">
              <a:avLst/>
            </a:prstGeom>
            <a:ln w="38100">
              <a:solidFill>
                <a:srgbClr val="94DE6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文字方塊 73"/>
            <p:cNvSpPr txBox="1"/>
            <p:nvPr/>
          </p:nvSpPr>
          <p:spPr>
            <a:xfrm>
              <a:off x="2496366" y="5151613"/>
              <a:ext cx="12854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487 </a:t>
              </a:r>
            </a:p>
            <a:p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Request </a:t>
              </a:r>
            </a:p>
            <a:p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terminated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77" name="直線單箭頭接點 76"/>
            <p:cNvCxnSpPr/>
            <p:nvPr/>
          </p:nvCxnSpPr>
          <p:spPr>
            <a:xfrm flipV="1">
              <a:off x="2569551" y="4546769"/>
              <a:ext cx="1060552" cy="558"/>
            </a:xfrm>
            <a:prstGeom prst="straightConnector1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文字方塊 77"/>
            <p:cNvSpPr txBox="1"/>
            <p:nvPr/>
          </p:nvSpPr>
          <p:spPr>
            <a:xfrm>
              <a:off x="2586741" y="4205823"/>
              <a:ext cx="9785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CANCEL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  <p:sp>
        <p:nvSpPr>
          <p:cNvPr id="80" name="文字方塊 79"/>
          <p:cNvSpPr txBox="1"/>
          <p:nvPr/>
        </p:nvSpPr>
        <p:spPr>
          <a:xfrm>
            <a:off x="151190" y="1134708"/>
            <a:ext cx="4751151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C00000"/>
                </a:solidFill>
              </a:rPr>
              <a:t>CANCEL sip:bob@10.21.22.197</a:t>
            </a:r>
            <a:r>
              <a:rPr lang="en-GB" sz="2000" dirty="0" smtClean="0">
                <a:solidFill>
                  <a:srgbClr val="C00000"/>
                </a:solidFill>
              </a:rPr>
              <a:t>;  transport=</a:t>
            </a:r>
            <a:r>
              <a:rPr lang="en-GB" sz="2000" dirty="0" err="1" smtClean="0">
                <a:solidFill>
                  <a:srgbClr val="C00000"/>
                </a:solidFill>
              </a:rPr>
              <a:t>udp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>
                <a:solidFill>
                  <a:srgbClr val="C00000"/>
                </a:solidFill>
              </a:rPr>
              <a:t>SIP/2.0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Via</a:t>
            </a:r>
            <a:r>
              <a:rPr lang="en-GB" sz="2000" dirty="0"/>
              <a:t>: </a:t>
            </a:r>
            <a:r>
              <a:rPr lang="en-GB" sz="2000" dirty="0" smtClean="0"/>
              <a:t>SIP/2.0/UDP 163.22.20.111;branch=z9hG4bKfb7a.65535e1962a113109ef75150be3a9b4c.1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From</a:t>
            </a:r>
            <a:r>
              <a:rPr lang="en-GB" sz="2000" dirty="0"/>
              <a:t>: &lt;sip:alice@163.22.20.111</a:t>
            </a:r>
            <a:r>
              <a:rPr lang="en-GB" sz="2000" dirty="0" smtClean="0"/>
              <a:t>&gt;;      tag</a:t>
            </a:r>
            <a:r>
              <a:rPr lang="en-GB" sz="2000" dirty="0"/>
              <a:t>=-lJp4Ghc</a:t>
            </a:r>
            <a:r>
              <a:rPr lang="en-GB" sz="2000" dirty="0" smtClean="0"/>
              <a:t>~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To</a:t>
            </a:r>
            <a:r>
              <a:rPr lang="en-GB" sz="2000" dirty="0"/>
              <a:t>: </a:t>
            </a:r>
            <a:r>
              <a:rPr lang="en-GB" sz="2000" dirty="0" smtClean="0"/>
              <a:t>sip:bob@163.22.20.111</a:t>
            </a: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err="1" smtClean="0">
                <a:solidFill>
                  <a:srgbClr val="C00000"/>
                </a:solidFill>
              </a:rPr>
              <a:t>CSeq</a:t>
            </a:r>
            <a:r>
              <a:rPr lang="en-GB" sz="2000" dirty="0">
                <a:solidFill>
                  <a:srgbClr val="C00000"/>
                </a:solidFill>
              </a:rPr>
              <a:t>: 20 CANCEL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Call-ID: wz~TVHXav5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Max-Forwards: 69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Content-Length: </a:t>
            </a:r>
            <a:r>
              <a:rPr lang="en-GB" sz="2000" dirty="0" smtClean="0"/>
              <a:t>0</a:t>
            </a:r>
            <a:endParaRPr lang="en-GB" sz="2000" dirty="0" smtClean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C00000"/>
                </a:solidFill>
              </a:rPr>
              <a:t>Reason</a:t>
            </a:r>
            <a:r>
              <a:rPr lang="en-GB" sz="2000" dirty="0">
                <a:solidFill>
                  <a:srgbClr val="C00000"/>
                </a:solidFill>
              </a:rPr>
              <a:t>: </a:t>
            </a:r>
            <a:r>
              <a:rPr lang="en-GB" sz="2000" dirty="0" err="1">
                <a:solidFill>
                  <a:srgbClr val="C00000"/>
                </a:solidFill>
              </a:rPr>
              <a:t>SIP;cause</a:t>
            </a:r>
            <a:r>
              <a:rPr lang="en-GB" sz="2000" dirty="0">
                <a:solidFill>
                  <a:srgbClr val="C00000"/>
                </a:solidFill>
              </a:rPr>
              <a:t>=200</a:t>
            </a:r>
            <a:r>
              <a:rPr lang="en-GB" sz="2000" dirty="0" smtClean="0">
                <a:solidFill>
                  <a:srgbClr val="C00000"/>
                </a:solidFill>
              </a:rPr>
              <a:t>;           text</a:t>
            </a:r>
            <a:r>
              <a:rPr lang="en-GB" sz="2000" dirty="0">
                <a:solidFill>
                  <a:srgbClr val="C00000"/>
                </a:solidFill>
              </a:rPr>
              <a:t>="Call completed elsewhere"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83" name="投影片編號版面配置區 8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260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61" y="452975"/>
            <a:ext cx="5728771" cy="925417"/>
          </a:xfrm>
        </p:spPr>
        <p:txBody>
          <a:bodyPr/>
          <a:lstStyle/>
          <a:p>
            <a:r>
              <a:rPr lang="en-GB" dirty="0" smtClean="0"/>
              <a:t>DEMO2 – SIP Forking</a:t>
            </a:r>
            <a:endParaRPr lang="en-GB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378392"/>
            <a:ext cx="10119196" cy="5198678"/>
          </a:xfrm>
        </p:spPr>
        <p:txBody>
          <a:bodyPr>
            <a:normAutofit/>
          </a:bodyPr>
          <a:lstStyle/>
          <a:p>
            <a:r>
              <a:rPr lang="en-GB" sz="3200" dirty="0" smtClean="0"/>
              <a:t> Wireshark setting: </a:t>
            </a:r>
          </a:p>
          <a:p>
            <a:pPr lvl="1"/>
            <a:r>
              <a:rPr lang="en-GB" sz="3000" dirty="0" smtClean="0"/>
              <a:t> Capture filter: udp port 5060</a:t>
            </a:r>
          </a:p>
          <a:p>
            <a:pPr lvl="1"/>
            <a:r>
              <a:rPr lang="en-GB" sz="3000" dirty="0"/>
              <a:t> </a:t>
            </a:r>
            <a:r>
              <a:rPr lang="en-GB" sz="3000" dirty="0" smtClean="0"/>
              <a:t>Display filter: sip</a:t>
            </a:r>
          </a:p>
          <a:p>
            <a:pPr lvl="1"/>
            <a:r>
              <a:rPr lang="en-GB" sz="3000" dirty="0"/>
              <a:t> </a:t>
            </a:r>
            <a:r>
              <a:rPr lang="en-GB" sz="3000" dirty="0" smtClean="0"/>
              <a:t>Listen on the Ethernet</a:t>
            </a:r>
          </a:p>
          <a:p>
            <a:pPr marL="0" indent="0">
              <a:buNone/>
            </a:pPr>
            <a:r>
              <a:rPr lang="en-GB" sz="3200" dirty="0" smtClean="0"/>
              <a:t> </a:t>
            </a:r>
          </a:p>
          <a:p>
            <a:r>
              <a:rPr lang="en-GB" sz="3200" dirty="0" smtClean="0"/>
              <a:t> Scenario (</a:t>
            </a:r>
            <a:r>
              <a:rPr lang="en-GB" sz="3200" dirty="0"/>
              <a:t>Wireshark run on Bob’s PC</a:t>
            </a:r>
            <a:r>
              <a:rPr lang="en-GB" sz="3200" dirty="0" smtClean="0"/>
              <a:t>):</a:t>
            </a:r>
          </a:p>
          <a:p>
            <a:pPr lvl="1"/>
            <a:r>
              <a:rPr lang="en-GB" sz="3000" dirty="0"/>
              <a:t> </a:t>
            </a:r>
            <a:r>
              <a:rPr lang="en-GB" sz="3000" dirty="0" smtClean="0"/>
              <a:t>Alice call 2 Bob </a:t>
            </a:r>
          </a:p>
          <a:p>
            <a:pPr lvl="1"/>
            <a:r>
              <a:rPr lang="en-GB" sz="3000" dirty="0" smtClean="0"/>
              <a:t> Bob call 2 Alice</a:t>
            </a:r>
            <a:endParaRPr lang="en-GB" sz="30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022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32202"/>
            <a:ext cx="11347374" cy="968188"/>
          </a:xfrm>
        </p:spPr>
        <p:txBody>
          <a:bodyPr>
            <a:normAutofit fontScale="90000"/>
          </a:bodyPr>
          <a:lstStyle/>
          <a:p>
            <a:r>
              <a:rPr lang="en-GB" sz="4400" dirty="0" smtClean="0"/>
              <a:t>SIP Message — Request or </a:t>
            </a:r>
            <a:r>
              <a:rPr lang="en-US" sz="4400" dirty="0" smtClean="0"/>
              <a:t>Response</a:t>
            </a:r>
            <a:r>
              <a:rPr lang="en-GB" sz="4400" dirty="0"/>
              <a:t/>
            </a:r>
            <a:br>
              <a:rPr lang="en-GB" sz="4400" dirty="0"/>
            </a:br>
            <a:endParaRPr lang="en-GB" sz="44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0" y="968188"/>
            <a:ext cx="1212639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Request: </a:t>
            </a:r>
          </a:p>
          <a:p>
            <a:pPr lvl="1"/>
            <a:r>
              <a:rPr lang="en-GB" sz="3200" dirty="0" smtClean="0"/>
              <a:t>REGISTER, INVITE</a:t>
            </a:r>
            <a:r>
              <a:rPr lang="en-GB" sz="4000" dirty="0" smtClean="0"/>
              <a:t>, </a:t>
            </a:r>
            <a:r>
              <a:rPr lang="en-GB" sz="3200" dirty="0" smtClean="0"/>
              <a:t>ACK, BYE, CANCEL, MESSAGE etc.</a:t>
            </a:r>
          </a:p>
          <a:p>
            <a:endParaRPr lang="en-US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Response(Status code):</a:t>
            </a:r>
          </a:p>
          <a:p>
            <a:r>
              <a:rPr lang="en-US" sz="4000" dirty="0"/>
              <a:t>	</a:t>
            </a:r>
            <a:r>
              <a:rPr lang="en-US" sz="3200" dirty="0" smtClean="0">
                <a:solidFill>
                  <a:srgbClr val="C00000"/>
                </a:solidFill>
              </a:rPr>
              <a:t>1xx: </a:t>
            </a:r>
            <a:r>
              <a:rPr lang="en-GB" sz="3200" dirty="0" smtClean="0">
                <a:solidFill>
                  <a:srgbClr val="C00000"/>
                </a:solidFill>
              </a:rPr>
              <a:t>Provisional; </a:t>
            </a:r>
            <a:r>
              <a:rPr lang="en-GB" sz="3200" dirty="0">
                <a:solidFill>
                  <a:srgbClr val="C00000"/>
                </a:solidFill>
              </a:rPr>
              <a:t>2xx: </a:t>
            </a:r>
            <a:r>
              <a:rPr lang="en-GB" sz="3200" dirty="0" smtClean="0">
                <a:solidFill>
                  <a:srgbClr val="C00000"/>
                </a:solidFill>
              </a:rPr>
              <a:t>Success; </a:t>
            </a:r>
            <a:r>
              <a:rPr lang="en-GB" sz="3200" dirty="0"/>
              <a:t>3xx: </a:t>
            </a:r>
            <a:r>
              <a:rPr lang="en-GB" sz="3200" dirty="0" smtClean="0"/>
              <a:t>Redirection</a:t>
            </a:r>
          </a:p>
          <a:p>
            <a:r>
              <a:rPr lang="en-US" sz="3200" dirty="0"/>
              <a:t>	</a:t>
            </a:r>
            <a:r>
              <a:rPr lang="en-GB" sz="3200" dirty="0">
                <a:solidFill>
                  <a:srgbClr val="C00000"/>
                </a:solidFill>
              </a:rPr>
              <a:t>4xx: Client </a:t>
            </a:r>
            <a:r>
              <a:rPr lang="en-GB" sz="3200" dirty="0" smtClean="0">
                <a:solidFill>
                  <a:srgbClr val="C00000"/>
                </a:solidFill>
              </a:rPr>
              <a:t>Error; </a:t>
            </a:r>
            <a:r>
              <a:rPr lang="en-GB" sz="3200" dirty="0"/>
              <a:t>5xx: Server </a:t>
            </a:r>
            <a:r>
              <a:rPr lang="en-GB" sz="3200" dirty="0" smtClean="0"/>
              <a:t>Error; </a:t>
            </a:r>
            <a:r>
              <a:rPr lang="en-GB" sz="3200" dirty="0"/>
              <a:t>6xx: Global Failure</a:t>
            </a:r>
          </a:p>
          <a:p>
            <a:endParaRPr lang="en-US" sz="3200" dirty="0" smtClean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2</a:t>
            </a:fld>
            <a:endParaRPr lang="en-GB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 rotWithShape="1">
          <a:blip r:embed="rId3"/>
          <a:srcRect t="-941" r="46293"/>
          <a:stretch/>
        </p:blipFill>
        <p:spPr>
          <a:xfrm>
            <a:off x="672362" y="4905549"/>
            <a:ext cx="9328336" cy="925417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1002535" y="4425990"/>
            <a:ext cx="16194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Source</a:t>
            </a:r>
            <a:endParaRPr lang="en-GB" sz="28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3754919" y="4457203"/>
            <a:ext cx="2315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Destination</a:t>
            </a:r>
            <a:endParaRPr lang="en-GB" sz="28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6782967" y="4387511"/>
            <a:ext cx="1215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Info.</a:t>
            </a:r>
            <a:endParaRPr lang="en-GB" sz="28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02221" y="6078012"/>
            <a:ext cx="10542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[</a:t>
            </a:r>
            <a:r>
              <a:rPr lang="zh-TW" altLang="en-US" sz="2800" dirty="0" smtClean="0"/>
              <a:t>註</a:t>
            </a:r>
            <a:r>
              <a:rPr lang="en-US" sz="2800" dirty="0" smtClean="0"/>
              <a:t>]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Client IP: 10.21.22.197; SIP Server IP: 163.22.20.111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38957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844627"/>
          </a:xfrm>
        </p:spPr>
        <p:txBody>
          <a:bodyPr>
            <a:normAutofit/>
          </a:bodyPr>
          <a:lstStyle/>
          <a:p>
            <a:r>
              <a:rPr lang="en-GB" sz="4400" dirty="0" smtClean="0"/>
              <a:t>Transaction </a:t>
            </a:r>
            <a:endParaRPr lang="en-GB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047886"/>
            <a:ext cx="11655846" cy="3017338"/>
          </a:xfrm>
        </p:spPr>
        <p:txBody>
          <a:bodyPr>
            <a:normAutofit fontScale="92500"/>
          </a:bodyPr>
          <a:lstStyle/>
          <a:p>
            <a:r>
              <a:rPr lang="en-GB" sz="3600" dirty="0"/>
              <a:t> </a:t>
            </a:r>
            <a:r>
              <a:rPr lang="en-GB" sz="3600" dirty="0" smtClean="0"/>
              <a:t>Def. </a:t>
            </a:r>
            <a:r>
              <a:rPr lang="en-GB" sz="3200" dirty="0" smtClean="0"/>
              <a:t>a SIP </a:t>
            </a:r>
            <a:r>
              <a:rPr lang="en-GB" sz="3200" dirty="0"/>
              <a:t>transaction consists of a single request and any responses </a:t>
            </a:r>
            <a:r>
              <a:rPr lang="en-GB" sz="3200" dirty="0" smtClean="0"/>
              <a:t>to that request</a:t>
            </a:r>
          </a:p>
          <a:p>
            <a:r>
              <a:rPr lang="en-GB" sz="3600" dirty="0"/>
              <a:t> </a:t>
            </a:r>
            <a:r>
              <a:rPr lang="en-GB" sz="3600" dirty="0" smtClean="0"/>
              <a:t> Type: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000" dirty="0" smtClean="0"/>
              <a:t>INVITE Transaction: It </a:t>
            </a:r>
            <a:r>
              <a:rPr lang="en-GB" sz="3200" dirty="0" smtClean="0"/>
              <a:t>consists </a:t>
            </a:r>
            <a:r>
              <a:rPr lang="en-GB" sz="3200" dirty="0"/>
              <a:t>of a three-way handshake. </a:t>
            </a:r>
            <a:endParaRPr lang="en-GB" sz="3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 smtClean="0"/>
              <a:t>Non-INVITE Transaction: It </a:t>
            </a:r>
            <a:r>
              <a:rPr lang="en-GB" sz="3200" dirty="0"/>
              <a:t>do not make use of </a:t>
            </a:r>
            <a:r>
              <a:rPr lang="en-GB" sz="3200" dirty="0" smtClean="0"/>
              <a:t>ACK.</a:t>
            </a:r>
            <a:endParaRPr lang="en-GB" sz="3000" dirty="0" smtClean="0"/>
          </a:p>
          <a:p>
            <a:endParaRPr lang="en-GB" sz="3600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3</a:t>
            </a:fld>
            <a:endParaRPr lang="en-GB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3"/>
          <a:srcRect t="4075"/>
          <a:stretch/>
        </p:blipFill>
        <p:spPr>
          <a:xfrm>
            <a:off x="-1" y="4130024"/>
            <a:ext cx="11475851" cy="214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572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614" y="81280"/>
            <a:ext cx="8060266" cy="965200"/>
          </a:xfrm>
        </p:spPr>
        <p:txBody>
          <a:bodyPr>
            <a:normAutofit/>
          </a:bodyPr>
          <a:lstStyle/>
          <a:p>
            <a:r>
              <a:rPr lang="en-US" altLang="zh-TW" sz="4800" dirty="0" err="1" smtClean="0"/>
              <a:t>CSeq</a:t>
            </a:r>
            <a:r>
              <a:rPr lang="en-US" altLang="zh-TW" sz="4800" dirty="0" smtClean="0"/>
              <a:t>(Command </a:t>
            </a:r>
            <a:r>
              <a:rPr lang="en-US" altLang="zh-TW" sz="4800" dirty="0"/>
              <a:t>Sequence)</a:t>
            </a:r>
            <a:endParaRPr lang="en-GB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4614" y="1046480"/>
            <a:ext cx="9543626" cy="3880773"/>
          </a:xfrm>
        </p:spPr>
        <p:txBody>
          <a:bodyPr>
            <a:normAutofit/>
          </a:bodyPr>
          <a:lstStyle/>
          <a:p>
            <a:r>
              <a:rPr lang="en-GB" sz="3000" dirty="0" smtClean="0"/>
              <a:t>Def. </a:t>
            </a:r>
          </a:p>
          <a:p>
            <a:pPr lvl="1"/>
            <a:r>
              <a:rPr lang="en-GB" sz="3000" dirty="0" smtClean="0"/>
              <a:t>The </a:t>
            </a:r>
            <a:r>
              <a:rPr lang="en-GB" sz="3000" dirty="0" err="1"/>
              <a:t>CSeq</a:t>
            </a:r>
            <a:r>
              <a:rPr lang="en-GB" sz="3000" dirty="0"/>
              <a:t> header field serves </a:t>
            </a:r>
            <a:r>
              <a:rPr lang="en-GB" sz="3000" dirty="0" smtClean="0"/>
              <a:t>as </a:t>
            </a:r>
            <a:r>
              <a:rPr lang="en-GB" sz="3000" dirty="0"/>
              <a:t>a way to identify and </a:t>
            </a:r>
            <a:r>
              <a:rPr lang="en-GB" sz="3000" dirty="0" smtClean="0"/>
              <a:t>order transactions</a:t>
            </a:r>
            <a:r>
              <a:rPr lang="en-GB" sz="3000" dirty="0"/>
              <a:t>.  </a:t>
            </a:r>
            <a:endParaRPr lang="en-GB" sz="3000" dirty="0" smtClean="0"/>
          </a:p>
          <a:p>
            <a:pPr lvl="1"/>
            <a:r>
              <a:rPr lang="en-GB" sz="3000" dirty="0" smtClean="0"/>
              <a:t>It </a:t>
            </a:r>
            <a:r>
              <a:rPr lang="en-GB" sz="3000" dirty="0"/>
              <a:t>consists of a sequence number and a method</a:t>
            </a:r>
            <a:r>
              <a:rPr lang="en-GB" sz="3000" dirty="0" smtClean="0"/>
              <a:t>.</a:t>
            </a:r>
          </a:p>
          <a:p>
            <a:pPr marL="0" indent="0">
              <a:buNone/>
            </a:pPr>
            <a:r>
              <a:rPr lang="en-GB" sz="3200" dirty="0" smtClean="0"/>
              <a:t> </a:t>
            </a:r>
            <a:endParaRPr lang="en-GB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754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6880" y="883920"/>
            <a:ext cx="8793055" cy="5819443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GB" sz="2000" dirty="0" smtClean="0">
                <a:solidFill>
                  <a:srgbClr val="C00000"/>
                </a:solidFill>
              </a:rPr>
              <a:t>Request-Line: MESSAGE </a:t>
            </a:r>
            <a:r>
              <a:rPr lang="en-GB" sz="2000" dirty="0">
                <a:solidFill>
                  <a:srgbClr val="C00000"/>
                </a:solidFill>
              </a:rPr>
              <a:t>sip:chris@163.22.20.111 SIP/2.0</a:t>
            </a:r>
          </a:p>
          <a:p>
            <a:r>
              <a:rPr lang="en-US" sz="2000" dirty="0" smtClean="0"/>
              <a:t>Message Header:</a:t>
            </a:r>
            <a:endParaRPr lang="en-GB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Via: SIP/2.0/UDP 10.72.21.52:5060;branch=z9hG4bK.AgnKm6ux8;rport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From: &lt;sip:alice@163.22.20.111&gt;;tag=fP3~vWwX~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To: sip:bob@163.22.20.111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rgbClr val="C00000"/>
                </a:solidFill>
              </a:rPr>
              <a:t>CSeq</a:t>
            </a:r>
            <a:r>
              <a:rPr lang="en-GB" sz="2000" dirty="0">
                <a:solidFill>
                  <a:srgbClr val="C00000"/>
                </a:solidFill>
              </a:rPr>
              <a:t>: 20 MESSAGE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Content-Type</a:t>
            </a:r>
            <a:r>
              <a:rPr lang="en-GB" sz="2000" dirty="0"/>
              <a:t>: text/plain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Content-Length: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User-Agent: </a:t>
            </a:r>
            <a:r>
              <a:rPr lang="en-GB" sz="2000" dirty="0" err="1"/>
              <a:t>Linphone</a:t>
            </a:r>
            <a:r>
              <a:rPr lang="en-GB" sz="2000" dirty="0"/>
              <a:t> Desktop/4.2.2 (Windows 10 Version 2004, </a:t>
            </a:r>
            <a:r>
              <a:rPr lang="en-GB" sz="2000" dirty="0" err="1"/>
              <a:t>Qt</a:t>
            </a:r>
            <a:r>
              <a:rPr lang="en-GB" sz="2000" dirty="0"/>
              <a:t> 5.14.2) </a:t>
            </a:r>
            <a:r>
              <a:rPr lang="en-GB" sz="2000" dirty="0" err="1" smtClean="0"/>
              <a:t>LinphoneCore</a:t>
            </a:r>
            <a:r>
              <a:rPr lang="en-GB" sz="2000" dirty="0" smtClean="0"/>
              <a:t>/4.4.0-13-gc99cb9c88</a:t>
            </a:r>
            <a:endParaRPr lang="en-GB" sz="2000" dirty="0"/>
          </a:p>
          <a:p>
            <a:r>
              <a:rPr lang="en-GB" sz="2000" dirty="0" smtClean="0"/>
              <a:t>Message Body: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Line-based text data: text/plain (1 lines)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2000" dirty="0" smtClean="0"/>
              <a:t>hi</a:t>
            </a:r>
            <a:endParaRPr lang="en-GB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0" y="0"/>
            <a:ext cx="11347374" cy="96818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400" dirty="0" smtClean="0"/>
              <a:t>SIP Message — Request</a:t>
            </a:r>
            <a:endParaRPr lang="en-GB" sz="4400" dirty="0"/>
          </a:p>
        </p:txBody>
      </p:sp>
      <p:sp>
        <p:nvSpPr>
          <p:cNvPr id="8" name="矩形 7"/>
          <p:cNvSpPr/>
          <p:nvPr/>
        </p:nvSpPr>
        <p:spPr>
          <a:xfrm>
            <a:off x="10266744" y="4641448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609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33267" y="1199542"/>
            <a:ext cx="9821740" cy="5432701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GB" sz="2400" dirty="0" smtClean="0">
                <a:solidFill>
                  <a:srgbClr val="C00000"/>
                </a:solidFill>
              </a:rPr>
              <a:t>Status-Line: SIP/2.0 </a:t>
            </a:r>
            <a:r>
              <a:rPr lang="en-GB" sz="2400" dirty="0">
                <a:solidFill>
                  <a:srgbClr val="C00000"/>
                </a:solidFill>
              </a:rPr>
              <a:t>200 Ok</a:t>
            </a:r>
            <a:endParaRPr lang="en-GB" sz="2400" dirty="0" smtClean="0">
              <a:solidFill>
                <a:srgbClr val="C00000"/>
              </a:solidFill>
            </a:endParaRPr>
          </a:p>
          <a:p>
            <a:r>
              <a:rPr lang="en-US" sz="2400" dirty="0" smtClean="0"/>
              <a:t>Message Header:</a:t>
            </a:r>
            <a:endParaRPr lang="en-GB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Via: SIP/2.0/UDP 10.72.21.52:5060;received=10.72.21.52;branch=z9hG4bK.AgnKm6ux8;rport=5060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From: &lt;sip:alice@163.22.20.111&gt;;tag=fP3~vWwX~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To: &lt;sip:bob@163.22.20.111&gt;;tag=A8slvPo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Call-ID: </a:t>
            </a:r>
            <a:r>
              <a:rPr lang="en-GB" sz="2400" dirty="0" err="1"/>
              <a:t>ZEkBue-znE</a:t>
            </a:r>
            <a:endParaRPr lang="en-GB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rgbClr val="C00000"/>
                </a:solidFill>
              </a:rPr>
              <a:t>CSeq</a:t>
            </a:r>
            <a:r>
              <a:rPr lang="en-GB" sz="2400" dirty="0">
                <a:solidFill>
                  <a:srgbClr val="C00000"/>
                </a:solidFill>
              </a:rPr>
              <a:t>: 20 </a:t>
            </a:r>
            <a:r>
              <a:rPr lang="en-GB" sz="2400" dirty="0" smtClean="0">
                <a:solidFill>
                  <a:srgbClr val="C00000"/>
                </a:solidFill>
              </a:rPr>
              <a:t>MESSAGE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2400" dirty="0" smtClean="0"/>
              <a:t>Sequence </a:t>
            </a:r>
            <a:r>
              <a:rPr lang="en-GB" sz="2400" dirty="0"/>
              <a:t>Number: 20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2400" dirty="0" smtClean="0"/>
              <a:t>Method</a:t>
            </a:r>
            <a:r>
              <a:rPr lang="en-GB" sz="2400" dirty="0"/>
              <a:t>: MESSAGE</a:t>
            </a:r>
          </a:p>
          <a:p>
            <a:pPr marL="914400" lvl="2" indent="0">
              <a:buNone/>
            </a:pPr>
            <a:endParaRPr lang="en-GB" sz="1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0" y="231354"/>
            <a:ext cx="11347374" cy="96818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400" dirty="0" smtClean="0"/>
              <a:t>SIP Message — </a:t>
            </a:r>
            <a:r>
              <a:rPr lang="en-US" sz="4400" dirty="0" smtClean="0"/>
              <a:t>Response</a:t>
            </a:r>
            <a:endParaRPr lang="en-GB" sz="4400" dirty="0"/>
          </a:p>
        </p:txBody>
      </p:sp>
      <p:sp>
        <p:nvSpPr>
          <p:cNvPr id="8" name="矩形 7"/>
          <p:cNvSpPr/>
          <p:nvPr/>
        </p:nvSpPr>
        <p:spPr>
          <a:xfrm>
            <a:off x="10266744" y="4641448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777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圖片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7457" y="3124084"/>
            <a:ext cx="8301750" cy="1733493"/>
          </a:xfrm>
          <a:prstGeom prst="rect">
            <a:avLst/>
          </a:prstGeom>
        </p:spPr>
      </p:pic>
      <p:grpSp>
        <p:nvGrpSpPr>
          <p:cNvPr id="62" name="群組 61"/>
          <p:cNvGrpSpPr/>
          <p:nvPr/>
        </p:nvGrpSpPr>
        <p:grpSpPr>
          <a:xfrm>
            <a:off x="-2743" y="1164358"/>
            <a:ext cx="4962903" cy="5467885"/>
            <a:chOff x="4893" y="535341"/>
            <a:chExt cx="4962903" cy="5467885"/>
          </a:xfrm>
        </p:grpSpPr>
        <p:cxnSp>
          <p:nvCxnSpPr>
            <p:cNvPr id="5" name="直線接點 4"/>
            <p:cNvCxnSpPr/>
            <p:nvPr/>
          </p:nvCxnSpPr>
          <p:spPr>
            <a:xfrm flipV="1">
              <a:off x="1155036" y="1577788"/>
              <a:ext cx="17931" cy="4410636"/>
            </a:xfrm>
            <a:prstGeom prst="line">
              <a:avLst/>
            </a:prstGeom>
            <a:ln w="63500">
              <a:solidFill>
                <a:schemeClr val="accent1">
                  <a:lumMod val="75000"/>
                </a:schemeClr>
              </a:solidFill>
              <a:prstDash val="soli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 flipV="1">
              <a:off x="2358028" y="1531885"/>
              <a:ext cx="34018" cy="4471341"/>
            </a:xfrm>
            <a:prstGeom prst="line">
              <a:avLst/>
            </a:prstGeom>
            <a:ln w="63500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 flipV="1">
              <a:off x="3580899" y="1577788"/>
              <a:ext cx="17931" cy="4410636"/>
            </a:xfrm>
            <a:prstGeom prst="line">
              <a:avLst/>
            </a:prstGeom>
            <a:ln w="63500">
              <a:solidFill>
                <a:schemeClr val="accent1">
                  <a:lumMod val="75000"/>
                </a:schemeClr>
              </a:solidFill>
              <a:prstDash val="soli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單箭頭接點 10"/>
            <p:cNvCxnSpPr/>
            <p:nvPr/>
          </p:nvCxnSpPr>
          <p:spPr>
            <a:xfrm>
              <a:off x="1360028" y="2070306"/>
              <a:ext cx="932331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單箭頭接點 16"/>
            <p:cNvCxnSpPr/>
            <p:nvPr/>
          </p:nvCxnSpPr>
          <p:spPr>
            <a:xfrm>
              <a:off x="2545642" y="2443044"/>
              <a:ext cx="932331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單箭頭接點 17"/>
            <p:cNvCxnSpPr/>
            <p:nvPr/>
          </p:nvCxnSpPr>
          <p:spPr>
            <a:xfrm rot="10800000">
              <a:off x="1287882" y="2793745"/>
              <a:ext cx="932331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文字方塊 18"/>
            <p:cNvSpPr txBox="1"/>
            <p:nvPr/>
          </p:nvSpPr>
          <p:spPr>
            <a:xfrm>
              <a:off x="1298039" y="1712094"/>
              <a:ext cx="1060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INVITE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1223023" y="2434995"/>
              <a:ext cx="114257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100</a:t>
              </a:r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Trying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2497043" y="2095850"/>
              <a:ext cx="1060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INVITE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22" name="直線單箭頭接點 21"/>
            <p:cNvCxnSpPr/>
            <p:nvPr/>
          </p:nvCxnSpPr>
          <p:spPr>
            <a:xfrm rot="10800000">
              <a:off x="2497902" y="3210546"/>
              <a:ext cx="932331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字方塊 22"/>
            <p:cNvSpPr txBox="1"/>
            <p:nvPr/>
          </p:nvSpPr>
          <p:spPr>
            <a:xfrm>
              <a:off x="2344907" y="2840779"/>
              <a:ext cx="14008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180 Ring</a:t>
              </a:r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ing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24" name="直線單箭頭接點 23"/>
            <p:cNvCxnSpPr/>
            <p:nvPr/>
          </p:nvCxnSpPr>
          <p:spPr>
            <a:xfrm rot="10800000">
              <a:off x="1262177" y="3616334"/>
              <a:ext cx="932331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文字方塊 24"/>
            <p:cNvSpPr txBox="1"/>
            <p:nvPr/>
          </p:nvSpPr>
          <p:spPr>
            <a:xfrm>
              <a:off x="1164267" y="3246567"/>
              <a:ext cx="14008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180 Ring</a:t>
              </a:r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ing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26" name="直線單箭頭接點 25"/>
            <p:cNvCxnSpPr/>
            <p:nvPr/>
          </p:nvCxnSpPr>
          <p:spPr>
            <a:xfrm rot="10800000">
              <a:off x="2485048" y="4001926"/>
              <a:ext cx="932331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字方塊 26"/>
            <p:cNvSpPr txBox="1"/>
            <p:nvPr/>
          </p:nvSpPr>
          <p:spPr>
            <a:xfrm>
              <a:off x="2552393" y="3632159"/>
              <a:ext cx="14008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200 OK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28" name="直線單箭頭接點 27"/>
            <p:cNvCxnSpPr/>
            <p:nvPr/>
          </p:nvCxnSpPr>
          <p:spPr>
            <a:xfrm rot="10800000">
              <a:off x="1249323" y="4231442"/>
              <a:ext cx="932331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文字方塊 28"/>
            <p:cNvSpPr txBox="1"/>
            <p:nvPr/>
          </p:nvSpPr>
          <p:spPr>
            <a:xfrm>
              <a:off x="1283617" y="3861675"/>
              <a:ext cx="1020079" cy="338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200 OK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31" name="直線單箭頭接點 30"/>
            <p:cNvCxnSpPr/>
            <p:nvPr/>
          </p:nvCxnSpPr>
          <p:spPr>
            <a:xfrm>
              <a:off x="1289125" y="4662780"/>
              <a:ext cx="915307" cy="8444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文字方塊 31"/>
            <p:cNvSpPr txBox="1"/>
            <p:nvPr/>
          </p:nvSpPr>
          <p:spPr>
            <a:xfrm>
              <a:off x="1436726" y="4309504"/>
              <a:ext cx="1060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ACK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1501956" y="535341"/>
              <a:ext cx="19901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SIP Server</a:t>
              </a:r>
            </a:p>
            <a:p>
              <a:r>
                <a:rPr lang="en-US" dirty="0" smtClean="0"/>
                <a:t>163.22.20.111</a:t>
              </a:r>
              <a:endParaRPr lang="en-GB" dirty="0"/>
            </a:p>
          </p:txBody>
        </p:sp>
        <p:sp>
          <p:nvSpPr>
            <p:cNvPr id="43" name="文字方塊 42"/>
            <p:cNvSpPr txBox="1"/>
            <p:nvPr/>
          </p:nvSpPr>
          <p:spPr>
            <a:xfrm>
              <a:off x="4893" y="889934"/>
              <a:ext cx="19901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Chris</a:t>
              </a:r>
            </a:p>
            <a:p>
              <a:r>
                <a:rPr lang="en-US" dirty="0"/>
                <a:t>10.21.22.197</a:t>
              </a:r>
              <a:endParaRPr lang="en-GB" dirty="0"/>
            </a:p>
          </p:txBody>
        </p:sp>
        <p:sp>
          <p:nvSpPr>
            <p:cNvPr id="44" name="文字方塊 43"/>
            <p:cNvSpPr txBox="1"/>
            <p:nvPr/>
          </p:nvSpPr>
          <p:spPr>
            <a:xfrm>
              <a:off x="3417379" y="885554"/>
              <a:ext cx="155041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Bob</a:t>
              </a:r>
            </a:p>
            <a:p>
              <a:r>
                <a:rPr lang="en-US" dirty="0" smtClean="0"/>
                <a:t>10.21.24.21</a:t>
              </a:r>
              <a:endParaRPr lang="en-GB" dirty="0"/>
            </a:p>
          </p:txBody>
        </p:sp>
        <p:cxnSp>
          <p:nvCxnSpPr>
            <p:cNvPr id="50" name="直線單箭頭接點 49"/>
            <p:cNvCxnSpPr/>
            <p:nvPr/>
          </p:nvCxnSpPr>
          <p:spPr>
            <a:xfrm>
              <a:off x="2551478" y="4781879"/>
              <a:ext cx="880304" cy="9061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文字方塊 50"/>
            <p:cNvSpPr txBox="1"/>
            <p:nvPr/>
          </p:nvSpPr>
          <p:spPr>
            <a:xfrm>
              <a:off x="2699079" y="4428603"/>
              <a:ext cx="1060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ACK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54" name="直線單箭頭接點 53"/>
            <p:cNvCxnSpPr/>
            <p:nvPr/>
          </p:nvCxnSpPr>
          <p:spPr>
            <a:xfrm rot="10800000">
              <a:off x="2499470" y="5244571"/>
              <a:ext cx="932331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字方塊 54"/>
            <p:cNvSpPr txBox="1"/>
            <p:nvPr/>
          </p:nvSpPr>
          <p:spPr>
            <a:xfrm>
              <a:off x="2566815" y="4874804"/>
              <a:ext cx="835159" cy="345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BYE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56" name="直線單箭頭接點 55"/>
            <p:cNvCxnSpPr/>
            <p:nvPr/>
          </p:nvCxnSpPr>
          <p:spPr>
            <a:xfrm rot="10800000">
              <a:off x="1263745" y="5441036"/>
              <a:ext cx="932331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文字方塊 56"/>
            <p:cNvSpPr txBox="1"/>
            <p:nvPr/>
          </p:nvSpPr>
          <p:spPr>
            <a:xfrm>
              <a:off x="1298040" y="5071270"/>
              <a:ext cx="952566" cy="338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BYE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58" name="直線單箭頭接點 57"/>
            <p:cNvCxnSpPr/>
            <p:nvPr/>
          </p:nvCxnSpPr>
          <p:spPr>
            <a:xfrm>
              <a:off x="1289125" y="5872959"/>
              <a:ext cx="915307" cy="8444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文字方塊 58"/>
            <p:cNvSpPr txBox="1"/>
            <p:nvPr/>
          </p:nvSpPr>
          <p:spPr>
            <a:xfrm>
              <a:off x="1305279" y="5530902"/>
              <a:ext cx="1060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200 OK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60" name="直線單箭頭接點 59"/>
            <p:cNvCxnSpPr/>
            <p:nvPr/>
          </p:nvCxnSpPr>
          <p:spPr>
            <a:xfrm>
              <a:off x="2551478" y="5992058"/>
              <a:ext cx="880304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文字方塊 60"/>
            <p:cNvSpPr txBox="1"/>
            <p:nvPr/>
          </p:nvSpPr>
          <p:spPr>
            <a:xfrm>
              <a:off x="2500773" y="5638782"/>
              <a:ext cx="1060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200 OK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  <p:sp>
        <p:nvSpPr>
          <p:cNvPr id="64" name="投影片編號版面配置區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7</a:t>
            </a:fld>
            <a:endParaRPr lang="en-GB"/>
          </a:p>
        </p:txBody>
      </p:sp>
      <p:sp>
        <p:nvSpPr>
          <p:cNvPr id="65" name="標題 1"/>
          <p:cNvSpPr>
            <a:spLocks noGrp="1"/>
          </p:cNvSpPr>
          <p:nvPr>
            <p:ph type="title"/>
          </p:nvPr>
        </p:nvSpPr>
        <p:spPr>
          <a:xfrm>
            <a:off x="-2743" y="32513"/>
            <a:ext cx="11052661" cy="997034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A SIP Call:  </a:t>
            </a:r>
            <a:br>
              <a:rPr lang="en-GB" sz="4000" dirty="0" smtClean="0"/>
            </a:br>
            <a:r>
              <a:rPr lang="en-GB" sz="4000" dirty="0" smtClean="0"/>
              <a:t>Chris called Bob, Bob answered and hung up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54579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61" y="452975"/>
            <a:ext cx="5728771" cy="925417"/>
          </a:xfrm>
        </p:spPr>
        <p:txBody>
          <a:bodyPr/>
          <a:lstStyle/>
          <a:p>
            <a:r>
              <a:rPr lang="en-GB" dirty="0" smtClean="0"/>
              <a:t>DEMO1 – </a:t>
            </a:r>
            <a:r>
              <a:rPr lang="en-GB" dirty="0"/>
              <a:t>A SIP Call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378392"/>
            <a:ext cx="10119196" cy="5198678"/>
          </a:xfrm>
        </p:spPr>
        <p:txBody>
          <a:bodyPr>
            <a:normAutofit/>
          </a:bodyPr>
          <a:lstStyle/>
          <a:p>
            <a:r>
              <a:rPr lang="en-GB" sz="3200" dirty="0" smtClean="0"/>
              <a:t> Wireshark setting: </a:t>
            </a:r>
          </a:p>
          <a:p>
            <a:pPr lvl="1"/>
            <a:r>
              <a:rPr lang="en-GB" sz="3000" dirty="0" smtClean="0"/>
              <a:t> Capture filter: udp port 5060</a:t>
            </a:r>
          </a:p>
          <a:p>
            <a:pPr lvl="1"/>
            <a:r>
              <a:rPr lang="en-GB" sz="3000" dirty="0"/>
              <a:t> </a:t>
            </a:r>
            <a:r>
              <a:rPr lang="en-GB" sz="3000" dirty="0" smtClean="0"/>
              <a:t>Display filter: sip</a:t>
            </a:r>
          </a:p>
          <a:p>
            <a:pPr lvl="1"/>
            <a:r>
              <a:rPr lang="en-GB" sz="3000" dirty="0"/>
              <a:t> </a:t>
            </a:r>
            <a:r>
              <a:rPr lang="en-GB" sz="3000" dirty="0" smtClean="0"/>
              <a:t>Listen on the Ethernet</a:t>
            </a:r>
          </a:p>
          <a:p>
            <a:pPr marL="0" indent="0">
              <a:buNone/>
            </a:pPr>
            <a:r>
              <a:rPr lang="en-GB" sz="3200" dirty="0" smtClean="0"/>
              <a:t> </a:t>
            </a:r>
          </a:p>
          <a:p>
            <a:r>
              <a:rPr lang="en-GB" sz="3200" dirty="0" smtClean="0"/>
              <a:t> Scenario (</a:t>
            </a:r>
            <a:r>
              <a:rPr lang="en-GB" sz="3200" dirty="0"/>
              <a:t>Wireshark run on </a:t>
            </a:r>
            <a:r>
              <a:rPr lang="en-GB" sz="3200" dirty="0" smtClean="0"/>
              <a:t>Chris):</a:t>
            </a:r>
          </a:p>
          <a:p>
            <a:pPr lvl="1"/>
            <a:r>
              <a:rPr lang="en-GB" sz="3000" dirty="0"/>
              <a:t> </a:t>
            </a:r>
            <a:r>
              <a:rPr lang="en-GB" sz="3000" dirty="0" smtClean="0"/>
              <a:t>Chris IP: 10.21.22.197</a:t>
            </a:r>
          </a:p>
          <a:p>
            <a:pPr lvl="1"/>
            <a:r>
              <a:rPr lang="en-GB" sz="3000" dirty="0" smtClean="0"/>
              <a:t> SIP Server IP: 163.22.20.111</a:t>
            </a:r>
            <a:endParaRPr lang="en-GB" sz="30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950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673" y="219615"/>
            <a:ext cx="6147412" cy="997034"/>
          </a:xfrm>
        </p:spPr>
        <p:txBody>
          <a:bodyPr/>
          <a:lstStyle/>
          <a:p>
            <a:r>
              <a:rPr lang="en-GB" dirty="0" smtClean="0"/>
              <a:t>SIP Forking</a:t>
            </a:r>
            <a:endParaRPr lang="en-GB" dirty="0"/>
          </a:p>
        </p:txBody>
      </p:sp>
      <p:grpSp>
        <p:nvGrpSpPr>
          <p:cNvPr id="79" name="群組 78"/>
          <p:cNvGrpSpPr/>
          <p:nvPr/>
        </p:nvGrpSpPr>
        <p:grpSpPr>
          <a:xfrm>
            <a:off x="3951451" y="11030"/>
            <a:ext cx="5570481" cy="6621213"/>
            <a:chOff x="469221" y="6533"/>
            <a:chExt cx="5570481" cy="6621213"/>
          </a:xfrm>
        </p:grpSpPr>
        <p:cxnSp>
          <p:nvCxnSpPr>
            <p:cNvPr id="5" name="直線接點 4"/>
            <p:cNvCxnSpPr/>
            <p:nvPr/>
          </p:nvCxnSpPr>
          <p:spPr>
            <a:xfrm flipV="1">
              <a:off x="1150143" y="1048980"/>
              <a:ext cx="0" cy="3600000"/>
            </a:xfrm>
            <a:prstGeom prst="line">
              <a:avLst/>
            </a:prstGeom>
            <a:ln w="63500">
              <a:solidFill>
                <a:schemeClr val="accent1">
                  <a:lumMod val="75000"/>
                </a:schemeClr>
              </a:solidFill>
              <a:prstDash val="soli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 flipV="1">
              <a:off x="2408220" y="1003076"/>
              <a:ext cx="0" cy="5580000"/>
            </a:xfrm>
            <a:prstGeom prst="line">
              <a:avLst/>
            </a:prstGeom>
            <a:ln w="63500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 flipV="1">
              <a:off x="4501426" y="1059997"/>
              <a:ext cx="0" cy="3600000"/>
            </a:xfrm>
            <a:prstGeom prst="line">
              <a:avLst/>
            </a:prstGeom>
            <a:ln w="63500">
              <a:solidFill>
                <a:schemeClr val="accent1">
                  <a:lumMod val="75000"/>
                </a:schemeClr>
              </a:solidFill>
              <a:prstDash val="soli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直線單箭頭接點 7"/>
            <p:cNvCxnSpPr/>
            <p:nvPr/>
          </p:nvCxnSpPr>
          <p:spPr>
            <a:xfrm>
              <a:off x="1355135" y="1343192"/>
              <a:ext cx="932331" cy="0"/>
            </a:xfrm>
            <a:prstGeom prst="straightConnector1">
              <a:avLst/>
            </a:prstGeom>
            <a:ln w="38100"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單箭頭接點 8"/>
            <p:cNvCxnSpPr/>
            <p:nvPr/>
          </p:nvCxnSpPr>
          <p:spPr>
            <a:xfrm>
              <a:off x="2595419" y="1451042"/>
              <a:ext cx="932331" cy="0"/>
            </a:xfrm>
            <a:prstGeom prst="straightConnector1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單箭頭接點 9"/>
            <p:cNvCxnSpPr/>
            <p:nvPr/>
          </p:nvCxnSpPr>
          <p:spPr>
            <a:xfrm rot="10800000">
              <a:off x="1239483" y="2144017"/>
              <a:ext cx="932331" cy="0"/>
            </a:xfrm>
            <a:prstGeom prst="straightConnector1">
              <a:avLst/>
            </a:prstGeom>
            <a:ln w="38100"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文字方塊 10"/>
            <p:cNvSpPr txBox="1"/>
            <p:nvPr/>
          </p:nvSpPr>
          <p:spPr>
            <a:xfrm>
              <a:off x="1293146" y="984980"/>
              <a:ext cx="1060317" cy="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INVITE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1174624" y="1785267"/>
              <a:ext cx="1142573" cy="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100</a:t>
              </a:r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Trying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546820" y="1103848"/>
              <a:ext cx="1060317" cy="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INVITE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14" name="直線單箭頭接點 13"/>
            <p:cNvCxnSpPr/>
            <p:nvPr/>
          </p:nvCxnSpPr>
          <p:spPr>
            <a:xfrm rot="10800000">
              <a:off x="2631171" y="2484757"/>
              <a:ext cx="932331" cy="0"/>
            </a:xfrm>
            <a:prstGeom prst="straightConnector1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字方塊 14"/>
            <p:cNvSpPr txBox="1"/>
            <p:nvPr/>
          </p:nvSpPr>
          <p:spPr>
            <a:xfrm>
              <a:off x="2478176" y="2114990"/>
              <a:ext cx="1400822" cy="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180 Ring</a:t>
              </a:r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ing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16" name="直線單箭頭接點 15"/>
            <p:cNvCxnSpPr/>
            <p:nvPr/>
          </p:nvCxnSpPr>
          <p:spPr>
            <a:xfrm rot="10800000">
              <a:off x="1257284" y="3087526"/>
              <a:ext cx="932331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文字方塊 16"/>
            <p:cNvSpPr txBox="1"/>
            <p:nvPr/>
          </p:nvSpPr>
          <p:spPr>
            <a:xfrm>
              <a:off x="1159374" y="2717759"/>
              <a:ext cx="14008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180 Ring</a:t>
              </a:r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ing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18" name="直線單箭頭接點 17"/>
            <p:cNvCxnSpPr/>
            <p:nvPr/>
          </p:nvCxnSpPr>
          <p:spPr>
            <a:xfrm flipH="1" flipV="1">
              <a:off x="2480156" y="3473118"/>
              <a:ext cx="1950709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文字方塊 18"/>
            <p:cNvSpPr txBox="1"/>
            <p:nvPr/>
          </p:nvSpPr>
          <p:spPr>
            <a:xfrm>
              <a:off x="2547500" y="3103351"/>
              <a:ext cx="14008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200 OK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20" name="直線單箭頭接點 19"/>
            <p:cNvCxnSpPr/>
            <p:nvPr/>
          </p:nvCxnSpPr>
          <p:spPr>
            <a:xfrm rot="10800000">
              <a:off x="1244430" y="3625515"/>
              <a:ext cx="932331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文字方塊 20"/>
            <p:cNvSpPr txBox="1"/>
            <p:nvPr/>
          </p:nvSpPr>
          <p:spPr>
            <a:xfrm>
              <a:off x="1278724" y="3255748"/>
              <a:ext cx="1020079" cy="338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200 OK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22" name="直線單箭頭接點 21"/>
            <p:cNvCxnSpPr/>
            <p:nvPr/>
          </p:nvCxnSpPr>
          <p:spPr>
            <a:xfrm>
              <a:off x="1284232" y="4012785"/>
              <a:ext cx="915307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字方塊 22"/>
            <p:cNvSpPr txBox="1"/>
            <p:nvPr/>
          </p:nvSpPr>
          <p:spPr>
            <a:xfrm>
              <a:off x="1242729" y="3670728"/>
              <a:ext cx="8709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ACK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1497063" y="6533"/>
              <a:ext cx="19901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SIP Server</a:t>
              </a:r>
            </a:p>
            <a:p>
              <a:r>
                <a:rPr lang="en-US" dirty="0" smtClean="0"/>
                <a:t>163.22.20.111</a:t>
              </a:r>
              <a:endParaRPr lang="en-GB" dirty="0"/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3059541" y="283776"/>
              <a:ext cx="1555158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Bob(Win10)</a:t>
              </a:r>
              <a:endParaRPr lang="en-US" dirty="0" smtClean="0"/>
            </a:p>
            <a:p>
              <a:pPr algn="ctr"/>
              <a:r>
                <a:rPr lang="en-US" dirty="0"/>
                <a:t>10.21.22.197</a:t>
              </a:r>
              <a:endParaRPr lang="en-GB" dirty="0"/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469221" y="355611"/>
              <a:ext cx="155041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Alice</a:t>
              </a:r>
            </a:p>
            <a:p>
              <a:r>
                <a:rPr lang="en-US" dirty="0" smtClean="0"/>
                <a:t>10.21.24.17</a:t>
              </a:r>
              <a:endParaRPr lang="en-GB" dirty="0"/>
            </a:p>
          </p:txBody>
        </p:sp>
        <p:cxnSp>
          <p:nvCxnSpPr>
            <p:cNvPr id="27" name="直線單箭頭接點 26"/>
            <p:cNvCxnSpPr/>
            <p:nvPr/>
          </p:nvCxnSpPr>
          <p:spPr>
            <a:xfrm flipV="1">
              <a:off x="2546585" y="4084866"/>
              <a:ext cx="1884280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文字方塊 27"/>
            <p:cNvSpPr txBox="1"/>
            <p:nvPr/>
          </p:nvSpPr>
          <p:spPr>
            <a:xfrm>
              <a:off x="2508690" y="3746312"/>
              <a:ext cx="9785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ACK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35" name="直線單箭頭接點 34"/>
            <p:cNvCxnSpPr/>
            <p:nvPr/>
          </p:nvCxnSpPr>
          <p:spPr>
            <a:xfrm rot="10800000">
              <a:off x="2568619" y="5011563"/>
              <a:ext cx="1062000" cy="0"/>
            </a:xfrm>
            <a:prstGeom prst="straightConnector1">
              <a:avLst/>
            </a:prstGeom>
            <a:ln w="38100">
              <a:solidFill>
                <a:srgbClr val="94DE6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文字方塊 35"/>
            <p:cNvSpPr txBox="1"/>
            <p:nvPr/>
          </p:nvSpPr>
          <p:spPr>
            <a:xfrm>
              <a:off x="2583087" y="4667725"/>
              <a:ext cx="1060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200 OK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37" name="直線接點 36"/>
            <p:cNvCxnSpPr/>
            <p:nvPr/>
          </p:nvCxnSpPr>
          <p:spPr>
            <a:xfrm flipH="1" flipV="1">
              <a:off x="3746339" y="1047142"/>
              <a:ext cx="8164" cy="542033"/>
            </a:xfrm>
            <a:prstGeom prst="line">
              <a:avLst/>
            </a:prstGeom>
            <a:ln w="63500">
              <a:solidFill>
                <a:srgbClr val="6C911D"/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文字方塊 37"/>
            <p:cNvSpPr txBox="1"/>
            <p:nvPr/>
          </p:nvSpPr>
          <p:spPr>
            <a:xfrm>
              <a:off x="4672298" y="400811"/>
              <a:ext cx="13674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Bob(Mac)</a:t>
              </a:r>
              <a:endParaRPr lang="en-US" dirty="0" smtClean="0"/>
            </a:p>
            <a:p>
              <a:pPr algn="ctr"/>
              <a:r>
                <a:rPr lang="en-US" dirty="0" smtClean="0"/>
                <a:t>10.21.24.21</a:t>
              </a:r>
              <a:endParaRPr lang="en-GB" dirty="0"/>
            </a:p>
          </p:txBody>
        </p:sp>
        <p:cxnSp>
          <p:nvCxnSpPr>
            <p:cNvPr id="42" name="直線單箭頭接點 41"/>
            <p:cNvCxnSpPr/>
            <p:nvPr/>
          </p:nvCxnSpPr>
          <p:spPr>
            <a:xfrm flipV="1">
              <a:off x="2626632" y="1903278"/>
              <a:ext cx="1769098" cy="864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文字方塊 42"/>
            <p:cNvSpPr txBox="1"/>
            <p:nvPr/>
          </p:nvSpPr>
          <p:spPr>
            <a:xfrm>
              <a:off x="2578033" y="1564724"/>
              <a:ext cx="1060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INVITE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45" name="直線接點 44"/>
            <p:cNvCxnSpPr/>
            <p:nvPr/>
          </p:nvCxnSpPr>
          <p:spPr>
            <a:xfrm flipH="1" flipV="1">
              <a:off x="3746339" y="2108615"/>
              <a:ext cx="8165" cy="516672"/>
            </a:xfrm>
            <a:prstGeom prst="line">
              <a:avLst/>
            </a:prstGeom>
            <a:ln w="63500">
              <a:solidFill>
                <a:srgbClr val="6C911D"/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單箭頭接點 47"/>
            <p:cNvCxnSpPr/>
            <p:nvPr/>
          </p:nvCxnSpPr>
          <p:spPr>
            <a:xfrm flipH="1" flipV="1">
              <a:off x="2595419" y="2953788"/>
              <a:ext cx="1835446" cy="0"/>
            </a:xfrm>
            <a:prstGeom prst="straightConnector1">
              <a:avLst/>
            </a:prstGeom>
            <a:ln w="38100">
              <a:solidFill>
                <a:schemeClr val="accent5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文字方塊 48"/>
            <p:cNvSpPr txBox="1"/>
            <p:nvPr/>
          </p:nvSpPr>
          <p:spPr>
            <a:xfrm>
              <a:off x="2500829" y="2610068"/>
              <a:ext cx="1376932" cy="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180 Ring</a:t>
              </a:r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ing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58" name="直線接點 57"/>
            <p:cNvCxnSpPr/>
            <p:nvPr/>
          </p:nvCxnSpPr>
          <p:spPr>
            <a:xfrm flipH="1" flipV="1">
              <a:off x="3754503" y="4287746"/>
              <a:ext cx="8165" cy="2340000"/>
            </a:xfrm>
            <a:prstGeom prst="line">
              <a:avLst/>
            </a:prstGeom>
            <a:ln w="63500">
              <a:solidFill>
                <a:srgbClr val="6C911D"/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單箭頭接點 61"/>
            <p:cNvCxnSpPr/>
            <p:nvPr/>
          </p:nvCxnSpPr>
          <p:spPr>
            <a:xfrm flipV="1">
              <a:off x="2569551" y="6518791"/>
              <a:ext cx="1060552" cy="558"/>
            </a:xfrm>
            <a:prstGeom prst="straightConnector1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文字方塊 62"/>
            <p:cNvSpPr txBox="1"/>
            <p:nvPr/>
          </p:nvSpPr>
          <p:spPr>
            <a:xfrm>
              <a:off x="2586741" y="6177845"/>
              <a:ext cx="9785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ACK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66" name="直線單箭頭接點 65"/>
            <p:cNvCxnSpPr/>
            <p:nvPr/>
          </p:nvCxnSpPr>
          <p:spPr>
            <a:xfrm rot="10800000">
              <a:off x="1255446" y="2645010"/>
              <a:ext cx="932331" cy="0"/>
            </a:xfrm>
            <a:prstGeom prst="straightConnector1">
              <a:avLst/>
            </a:prstGeom>
            <a:ln w="38100">
              <a:solidFill>
                <a:srgbClr val="94DE6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文字方塊 66"/>
            <p:cNvSpPr txBox="1"/>
            <p:nvPr/>
          </p:nvSpPr>
          <p:spPr>
            <a:xfrm>
              <a:off x="1157536" y="2275243"/>
              <a:ext cx="14008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180 Ring</a:t>
              </a:r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ing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73" name="直線單箭頭接點 72"/>
            <p:cNvCxnSpPr/>
            <p:nvPr/>
          </p:nvCxnSpPr>
          <p:spPr>
            <a:xfrm rot="10800000">
              <a:off x="2578033" y="6034299"/>
              <a:ext cx="1062000" cy="0"/>
            </a:xfrm>
            <a:prstGeom prst="straightConnector1">
              <a:avLst/>
            </a:prstGeom>
            <a:ln w="38100">
              <a:solidFill>
                <a:srgbClr val="94DE6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文字方塊 73"/>
            <p:cNvSpPr txBox="1"/>
            <p:nvPr/>
          </p:nvSpPr>
          <p:spPr>
            <a:xfrm>
              <a:off x="2496366" y="5151613"/>
              <a:ext cx="12854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487 </a:t>
              </a:r>
            </a:p>
            <a:p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Request </a:t>
              </a:r>
            </a:p>
            <a:p>
              <a:r>
                <a:rPr lang="en-US" sz="1600" dirty="0" smtClean="0">
                  <a:solidFill>
                    <a:schemeClr val="accent4">
                      <a:lumMod val="50000"/>
                    </a:schemeClr>
                  </a:solidFill>
                </a:rPr>
                <a:t>terminated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77" name="直線單箭頭接點 76"/>
            <p:cNvCxnSpPr/>
            <p:nvPr/>
          </p:nvCxnSpPr>
          <p:spPr>
            <a:xfrm flipV="1">
              <a:off x="2569551" y="4546769"/>
              <a:ext cx="1060552" cy="558"/>
            </a:xfrm>
            <a:prstGeom prst="straightConnector1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文字方塊 77"/>
            <p:cNvSpPr txBox="1"/>
            <p:nvPr/>
          </p:nvSpPr>
          <p:spPr>
            <a:xfrm>
              <a:off x="2586741" y="4205823"/>
              <a:ext cx="9785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>
                  <a:solidFill>
                    <a:schemeClr val="accent4">
                      <a:lumMod val="50000"/>
                    </a:schemeClr>
                  </a:solidFill>
                </a:rPr>
                <a:t>CANCEL</a:t>
              </a:r>
              <a:endParaRPr lang="en-GB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  <p:sp>
        <p:nvSpPr>
          <p:cNvPr id="83" name="投影片編號版面配置區 8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88C6-AAB2-4BD0-B712-6379B3488DE9}" type="slidenum">
              <a:rPr lang="en-GB" smtClean="0"/>
              <a:t>9</a:t>
            </a:fld>
            <a:endParaRPr lang="en-GB"/>
          </a:p>
        </p:txBody>
      </p:sp>
      <p:sp>
        <p:nvSpPr>
          <p:cNvPr id="3" name="文字方塊 2"/>
          <p:cNvSpPr txBox="1"/>
          <p:nvPr/>
        </p:nvSpPr>
        <p:spPr>
          <a:xfrm>
            <a:off x="36280" y="1178752"/>
            <a:ext cx="420997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Alice call Bob, </a:t>
            </a:r>
          </a:p>
          <a:p>
            <a:r>
              <a:rPr lang="en-US" altLang="zh-TW" sz="2400" dirty="0"/>
              <a:t> </a:t>
            </a:r>
            <a:r>
              <a:rPr lang="en-US" altLang="zh-TW" sz="2400" dirty="0" smtClean="0"/>
              <a:t>   but there are 2 Bobs…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r>
              <a:rPr lang="en-US" sz="2400" dirty="0" smtClean="0"/>
              <a:t>=&gt; INVITE will be forked.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036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自訂 1">
      <a:majorFont>
        <a:latin typeface="Comic Sans MS"/>
        <a:ea typeface="微軟正黑體"/>
        <a:cs typeface=""/>
      </a:majorFont>
      <a:minorFont>
        <a:latin typeface="Comic Sans MS"/>
        <a:ea typeface="微軟正黑體"/>
        <a:cs typeface="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2227</TotalTime>
  <Words>722</Words>
  <Application>Microsoft Office PowerPoint</Application>
  <PresentationFormat>寬螢幕</PresentationFormat>
  <Paragraphs>197</Paragraphs>
  <Slides>11</Slides>
  <Notes>5</Notes>
  <HiddenSlides>0</HiddenSlides>
  <MMClips>1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8" baseType="lpstr">
      <vt:lpstr>Microsoft JhengHei</vt:lpstr>
      <vt:lpstr>PMingLiU</vt:lpstr>
      <vt:lpstr>Arial</vt:lpstr>
      <vt:lpstr>Calibri</vt:lpstr>
      <vt:lpstr>Comic Sans MS</vt:lpstr>
      <vt:lpstr>Wingdings 3</vt:lpstr>
      <vt:lpstr>多面向</vt:lpstr>
      <vt:lpstr>SIP Forking </vt:lpstr>
      <vt:lpstr>SIP Message — Request or Response </vt:lpstr>
      <vt:lpstr>Transaction </vt:lpstr>
      <vt:lpstr>CSeq(Command Sequence)</vt:lpstr>
      <vt:lpstr>PowerPoint 簡報</vt:lpstr>
      <vt:lpstr>PowerPoint 簡報</vt:lpstr>
      <vt:lpstr>A SIP Call:   Chris called Bob, Bob answered and hung up</vt:lpstr>
      <vt:lpstr>DEMO1 – A SIP Call</vt:lpstr>
      <vt:lpstr>SIP Forking</vt:lpstr>
      <vt:lpstr>SIP Forking</vt:lpstr>
      <vt:lpstr>DEMO2 – SIP Forking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47</cp:revision>
  <dcterms:created xsi:type="dcterms:W3CDTF">2020-11-29T05:49:06Z</dcterms:created>
  <dcterms:modified xsi:type="dcterms:W3CDTF">2020-12-09T01:40:28Z</dcterms:modified>
</cp:coreProperties>
</file>