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68" r:id="rId13"/>
    <p:sldId id="264" r:id="rId14"/>
    <p:sldId id="267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5ADEB-B6CA-465D-8DB0-17229FB13EA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CE10-F62B-4B76-9405-6ED838F21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7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052D-F9EC-4D52-A84E-152850A7EEE5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4FDA-6152-41FA-AF4B-701D422ABF53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3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F99B-D49C-4167-83C5-ADDD64E415A4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4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0319-3839-4DF0-8D87-CFD8B9FAF045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7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0199-9727-4B24-A80E-9817D2FEA5EB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6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1F397-0472-48DD-AE85-BE0BD02AF4A0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4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EEDA-607D-41F9-A426-4C9DA54098E3}" type="datetime1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5506-047D-4D96-A7AA-53533945DAE5}" type="datetime1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82B7-C391-46EB-8F0E-69D7DA812AC8}" type="datetime1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5C488-8B8A-4E61-BAC0-906AE4C6DD9E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09329-F35B-484E-AE65-689A599E40BD}" type="datetime1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3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225D-8D7F-410F-8940-38F30F7E02E7}" type="datetime1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94054-9AF8-4CBC-B06B-77295C80A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ommunity.rapid7.com/docs/DOC-187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owasp.org/index.php/OWASP_Broken_Web_Applications_Projec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securityonion.ne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appsec-labs.com/appuse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emnux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buntu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debian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entos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penNebula" TargetMode="External"/><Relationship Id="rId2" Type="http://schemas.openxmlformats.org/officeDocument/2006/relationships/hyperlink" Target="https://www.narlabs.org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x.nchc.org.tw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yilang@narlabs.org.tw" TargetMode="External"/><Relationship Id="rId2" Type="http://schemas.openxmlformats.org/officeDocument/2006/relationships/hyperlink" Target="https://sourceforge.net/projects/twm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dx_support@narlabs.org.t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kali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ackbox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ruteforce.gr/honeydr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oneypot_(computing)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tag-dev-sec.github.i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67430"/>
          </a:xfrm>
        </p:spPr>
        <p:txBody>
          <a:bodyPr/>
          <a:lstStyle/>
          <a:p>
            <a:r>
              <a:rPr lang="en-US" dirty="0" smtClean="0"/>
              <a:t>CDX</a:t>
            </a:r>
            <a:br>
              <a:rPr lang="en-US" dirty="0" smtClean="0"/>
            </a:br>
            <a:r>
              <a:rPr lang="en-US" dirty="0" smtClean="0"/>
              <a:t>(Cyber Defense </a:t>
            </a:r>
            <a:r>
              <a:rPr lang="en-US" dirty="0" err="1" smtClean="0"/>
              <a:t>eXercise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4000" dirty="0" smtClean="0"/>
              <a:t>https://cdx.nchc.org.tw/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487" y="274638"/>
            <a:ext cx="3324763" cy="1730432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6136395" y="5695720"/>
            <a:ext cx="5166911" cy="1002535"/>
          </a:xfrm>
          <a:prstGeom prst="wedgeRectCallout">
            <a:avLst>
              <a:gd name="adj1" fmla="val -40449"/>
              <a:gd name="adj2" fmla="val -10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Center </a:t>
            </a:r>
            <a:r>
              <a:rPr lang="en-US" dirty="0" smtClean="0">
                <a:solidFill>
                  <a:srgbClr val="FFC000"/>
                </a:solidFill>
              </a:rPr>
              <a:t>for</a:t>
            </a:r>
            <a:r>
              <a:rPr lang="en-US" dirty="0" smtClean="0"/>
              <a:t> High-performance Computing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https://www.nchc.org.tw/UploadImage/SiteLayout/637020638715188525_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7" y="279755"/>
            <a:ext cx="3895725" cy="762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0683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(5) - Metasploitable2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zh-TW" dirty="0"/>
              <a:t>Metasploitable2 </a:t>
            </a:r>
            <a:r>
              <a:rPr lang="zh-TW" altLang="en-US" dirty="0"/>
              <a:t>為一款集成作業系統、應用程式及資料庫等多項漏洞的</a:t>
            </a:r>
            <a:r>
              <a:rPr lang="en-US" altLang="zh-TW" dirty="0"/>
              <a:t>Linux</a:t>
            </a:r>
            <a:r>
              <a:rPr lang="zh-TW" altLang="en-US" dirty="0"/>
              <a:t>作業系統。此系統使用的是</a:t>
            </a:r>
            <a:r>
              <a:rPr lang="en-US" altLang="zh-TW" dirty="0"/>
              <a:t>2.6.24</a:t>
            </a:r>
            <a:r>
              <a:rPr lang="zh-TW" altLang="en-US" dirty="0"/>
              <a:t>版本的核心，上面運行了</a:t>
            </a:r>
            <a:r>
              <a:rPr lang="en-US" altLang="zh-TW" dirty="0"/>
              <a:t>FTP </a:t>
            </a:r>
            <a:r>
              <a:rPr lang="zh-TW" altLang="en-US" dirty="0"/>
              <a:t>、</a:t>
            </a:r>
            <a:r>
              <a:rPr lang="en-US" altLang="zh-TW" dirty="0"/>
              <a:t>Apache </a:t>
            </a:r>
            <a:r>
              <a:rPr lang="zh-TW" altLang="en-US" dirty="0"/>
              <a:t>、</a:t>
            </a:r>
            <a:r>
              <a:rPr lang="en-US" altLang="zh-TW" dirty="0"/>
              <a:t>Tomcat</a:t>
            </a:r>
            <a:r>
              <a:rPr lang="zh-TW" altLang="en-US" dirty="0"/>
              <a:t>等服務，並搭載了</a:t>
            </a:r>
            <a:r>
              <a:rPr lang="en-US" altLang="zh-TW" dirty="0"/>
              <a:t>DVWA</a:t>
            </a:r>
            <a:r>
              <a:rPr lang="zh-TW" altLang="en-US" dirty="0"/>
              <a:t>、</a:t>
            </a:r>
            <a:r>
              <a:rPr lang="en-US" altLang="zh-TW" dirty="0" err="1"/>
              <a:t>Mutillidae</a:t>
            </a:r>
            <a:r>
              <a:rPr lang="zh-TW" altLang="en-US" dirty="0"/>
              <a:t>等</a:t>
            </a:r>
            <a:r>
              <a:rPr lang="en-US" altLang="zh-TW" dirty="0"/>
              <a:t>Web</a:t>
            </a:r>
            <a:r>
              <a:rPr lang="zh-TW" altLang="en-US" dirty="0"/>
              <a:t>漏洞練習環境，提供資安人員學習漏洞攻擊。</a:t>
            </a:r>
          </a:p>
          <a:p>
            <a:pPr fontAlgn="base"/>
            <a:r>
              <a:rPr lang="en-US" altLang="zh-TW" dirty="0">
                <a:hlinkClick r:id="rId2"/>
              </a:rPr>
              <a:t>https://community.rapid7.com/docs/DOC-1875</a:t>
            </a:r>
            <a:endParaRPr lang="zh-TW" altLang="en-US" dirty="0"/>
          </a:p>
          <a:p>
            <a:pPr fontAlgn="base"/>
            <a:endParaRPr lang="en-US" dirty="0"/>
          </a:p>
          <a:p>
            <a:pPr fontAlgn="base"/>
            <a:endParaRPr lang="zh-TW" altLang="en-US" dirty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10</a:t>
            </a:fld>
            <a:endParaRPr lang="en-US" dirty="0"/>
          </a:p>
        </p:txBody>
      </p:sp>
      <p:pic>
        <p:nvPicPr>
          <p:cNvPr id="5122" name="Picture 2" descr="https://cdx.nchc.org.tw/images/resources_of_cdx/cdx_of_Metasploitab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426" y="4085689"/>
            <a:ext cx="3027548" cy="22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4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(6) - OWASP-BWA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OWASP-BWA</a:t>
            </a:r>
            <a:r>
              <a:rPr lang="zh-TW" altLang="en-US" dirty="0"/>
              <a:t>全名</a:t>
            </a:r>
            <a:r>
              <a:rPr lang="en-US" dirty="0"/>
              <a:t>Open Web Application Security Project (OWASP) Broken Web Applications Project，</a:t>
            </a:r>
            <a:r>
              <a:rPr lang="zh-TW" altLang="en-US" dirty="0"/>
              <a:t>是一款擁有</a:t>
            </a:r>
            <a:r>
              <a:rPr lang="en-US" dirty="0"/>
              <a:t>Web </a:t>
            </a:r>
            <a:r>
              <a:rPr lang="zh-TW" altLang="en-US" dirty="0"/>
              <a:t>弱點的虛擬機器，使用者可以透過</a:t>
            </a:r>
            <a:r>
              <a:rPr lang="en-US" dirty="0"/>
              <a:t>VMware Player </a:t>
            </a:r>
            <a:r>
              <a:rPr lang="zh-TW" altLang="en-US" dirty="0"/>
              <a:t>或是</a:t>
            </a:r>
            <a:r>
              <a:rPr lang="en-US" dirty="0"/>
              <a:t>VMware vSphere Hypervisor (</a:t>
            </a:r>
            <a:r>
              <a:rPr lang="en-US" dirty="0" err="1"/>
              <a:t>ESXi</a:t>
            </a:r>
            <a:r>
              <a:rPr lang="en-US" dirty="0"/>
              <a:t>) </a:t>
            </a:r>
            <a:r>
              <a:rPr lang="zh-TW" altLang="en-US" dirty="0"/>
              <a:t>來運行，來學習網頁應應用程式安全。</a:t>
            </a:r>
          </a:p>
          <a:p>
            <a:pPr fontAlgn="base"/>
            <a:r>
              <a:rPr lang="en-US" dirty="0">
                <a:hlinkClick r:id="rId2"/>
              </a:rPr>
              <a:t>https://www.owasp.org/index.php/OWASP_Broken_Web_Applications_Project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11</a:t>
            </a:fld>
            <a:endParaRPr lang="en-US"/>
          </a:p>
        </p:txBody>
      </p:sp>
      <p:pic>
        <p:nvPicPr>
          <p:cNvPr id="9218" name="Picture 2" descr="https://cdx.nchc.org.tw/images/resources_of_cdx/cdx_of_OWASP-B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88" y="4275041"/>
            <a:ext cx="3261911" cy="244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(7) - </a:t>
            </a:r>
            <a:r>
              <a:rPr lang="en-US" altLang="zh-TW" dirty="0" err="1" smtClean="0"/>
              <a:t>SecurityOnion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Security Onion是用於網路監控和入侵檢測的系統基於Ubuntu的Linux發行版，包含了入侵檢測、網路安全監控、日誌管理所需的Snort、Suricata、Bro、OSSEC、Sguil、Squert、ELSA、Xplico、NetworkMiner等眾多工具。</a:t>
            </a:r>
          </a:p>
          <a:p>
            <a:pPr fontAlgn="base"/>
            <a:r>
              <a:rPr lang="en-US" dirty="0">
                <a:hlinkClick r:id="rId2"/>
              </a:rPr>
              <a:t>https://securityonion.net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12</a:t>
            </a:fld>
            <a:endParaRPr lang="en-US"/>
          </a:p>
        </p:txBody>
      </p:sp>
      <p:pic>
        <p:nvPicPr>
          <p:cNvPr id="8194" name="Picture 2" descr="https://cdx.nchc.org.tw/images/resources_of_cdx/cdx_of_SecurityOn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19" y="34988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(8) - </a:t>
            </a:r>
            <a:r>
              <a:rPr lang="en-US" altLang="zh-TW" dirty="0" err="1" smtClean="0"/>
              <a:t>AppUse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AppUse</a:t>
            </a:r>
            <a:r>
              <a:rPr lang="zh-TW" altLang="en-US" dirty="0"/>
              <a:t>是一款可以運行</a:t>
            </a:r>
            <a:r>
              <a:rPr lang="en-US" dirty="0"/>
              <a:t>Android </a:t>
            </a:r>
            <a:r>
              <a:rPr lang="zh-TW" altLang="en-US" dirty="0"/>
              <a:t>應用程式的虛擬機，此機器包含了</a:t>
            </a:r>
            <a:r>
              <a:rPr lang="en-US" dirty="0"/>
              <a:t>Android </a:t>
            </a:r>
            <a:r>
              <a:rPr lang="zh-TW" altLang="en-US" dirty="0"/>
              <a:t>模擬器、開發工具、反組譯及封包分析等工具，是一款可以進行</a:t>
            </a:r>
            <a:r>
              <a:rPr lang="en-US" dirty="0"/>
              <a:t>Android</a:t>
            </a:r>
            <a:r>
              <a:rPr lang="zh-TW" altLang="en-US" dirty="0"/>
              <a:t>應用程式安全性測試的平台。</a:t>
            </a:r>
          </a:p>
          <a:p>
            <a:pPr fontAlgn="base"/>
            <a:r>
              <a:rPr lang="en-US" dirty="0">
                <a:hlinkClick r:id="rId2"/>
              </a:rPr>
              <a:t>https://appsec-labs.com/appuse/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13</a:t>
            </a:fld>
            <a:endParaRPr lang="en-US"/>
          </a:p>
        </p:txBody>
      </p:sp>
      <p:pic>
        <p:nvPicPr>
          <p:cNvPr id="7170" name="Picture 2" descr="https://cdx.nchc.org.tw/images/resources_of_cdx/cdx_of_App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24" y="368141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9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(9) - </a:t>
            </a:r>
            <a:r>
              <a:rPr lang="en-US" altLang="zh-TW" dirty="0" err="1" smtClean="0"/>
              <a:t>Remnux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zh-TW" dirty="0" err="1" smtClean="0"/>
              <a:t>Remnux</a:t>
            </a:r>
            <a:r>
              <a:rPr lang="zh-TW" altLang="en-US" dirty="0" smtClean="0"/>
              <a:t>是一</a:t>
            </a:r>
            <a:r>
              <a:rPr lang="zh-TW" altLang="en-US" dirty="0"/>
              <a:t>款免費用來分析惡意程式的工具包，幫助資安人員可以利用裡面的工具進行惡意程式分析。</a:t>
            </a:r>
          </a:p>
          <a:p>
            <a:pPr fontAlgn="base"/>
            <a:r>
              <a:rPr lang="en-US" dirty="0">
                <a:hlinkClick r:id="rId2"/>
              </a:rPr>
              <a:t>https://remnux.org</a:t>
            </a:r>
            <a:endParaRPr lang="en-US" dirty="0"/>
          </a:p>
          <a:p>
            <a:pPr fontAlgn="base"/>
            <a:endParaRPr lang="en-US" dirty="0"/>
          </a:p>
          <a:p>
            <a:pPr fontAlgn="base"/>
            <a:endParaRPr lang="zh-TW" altLang="en-US" dirty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14</a:t>
            </a:fld>
            <a:endParaRPr lang="en-US" dirty="0"/>
          </a:p>
        </p:txBody>
      </p:sp>
      <p:pic>
        <p:nvPicPr>
          <p:cNvPr id="6146" name="Picture 2" descr="https://cdx.nchc.org.tw/images/resources_of_cdx/cdx_of_Remn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988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(10) - Ubuntu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zh-TW" dirty="0"/>
              <a:t>Ubuntu </a:t>
            </a:r>
            <a:r>
              <a:rPr lang="zh-TW" altLang="en-US" dirty="0"/>
              <a:t>是眾多</a:t>
            </a:r>
            <a:r>
              <a:rPr lang="en-US" altLang="zh-TW" dirty="0"/>
              <a:t>Linux</a:t>
            </a:r>
            <a:r>
              <a:rPr lang="zh-TW" altLang="en-US" dirty="0"/>
              <a:t>發行版作業系統中的一種，由</a:t>
            </a:r>
            <a:r>
              <a:rPr lang="en-US" altLang="zh-TW" dirty="0"/>
              <a:t>Canonical</a:t>
            </a:r>
            <a:r>
              <a:rPr lang="zh-TW" altLang="en-US" dirty="0"/>
              <a:t>公司所維護、修改並發行。</a:t>
            </a:r>
            <a:r>
              <a:rPr lang="en-US" altLang="zh-TW" dirty="0"/>
              <a:t>『Ubuntu』</a:t>
            </a:r>
            <a:r>
              <a:rPr lang="zh-TW" altLang="en-US" dirty="0"/>
              <a:t>一辭源自南非一帶，其意義是</a:t>
            </a:r>
            <a:r>
              <a:rPr lang="en-US" altLang="zh-TW" dirty="0"/>
              <a:t>『</a:t>
            </a:r>
            <a:r>
              <a:rPr lang="zh-TW" altLang="en-US" dirty="0"/>
              <a:t>人道待人</a:t>
            </a:r>
            <a:r>
              <a:rPr lang="en-US" altLang="zh-TW" dirty="0"/>
              <a:t>』</a:t>
            </a:r>
            <a:r>
              <a:rPr lang="zh-TW" altLang="en-US" dirty="0"/>
              <a:t>或</a:t>
            </a:r>
            <a:r>
              <a:rPr lang="en-US" altLang="zh-TW" dirty="0"/>
              <a:t>『</a:t>
            </a:r>
            <a:r>
              <a:rPr lang="zh-TW" altLang="en-US" dirty="0"/>
              <a:t>樂於分享</a:t>
            </a:r>
            <a:r>
              <a:rPr lang="en-US" altLang="zh-TW" dirty="0"/>
              <a:t>』</a:t>
            </a:r>
            <a:r>
              <a:rPr lang="zh-TW" altLang="en-US" dirty="0"/>
              <a:t>。</a:t>
            </a:r>
            <a:r>
              <a:rPr lang="en-US" altLang="zh-TW" dirty="0" err="1"/>
              <a:t>Ubunbu</a:t>
            </a:r>
            <a:r>
              <a:rPr lang="en-US" altLang="zh-TW" dirty="0"/>
              <a:t> </a:t>
            </a:r>
            <a:r>
              <a:rPr lang="zh-TW" altLang="en-US" dirty="0"/>
              <a:t>預設以 </a:t>
            </a:r>
            <a:r>
              <a:rPr lang="en-US" altLang="zh-TW" dirty="0"/>
              <a:t>GNOME </a:t>
            </a:r>
            <a:r>
              <a:rPr lang="zh-TW" altLang="en-US" dirty="0"/>
              <a:t>桌面環境為基礎，並且將常用的開放源碼軟體包裝其中，而且經由 </a:t>
            </a:r>
            <a:r>
              <a:rPr lang="en-US" altLang="zh-TW" dirty="0"/>
              <a:t>Canonical </a:t>
            </a:r>
            <a:r>
              <a:rPr lang="zh-TW" altLang="en-US" dirty="0"/>
              <a:t>公司團隊的用心開發，除了整體畫面設計美觀一致，軟體維護也十分迅速且紮實，使得它成為一套適合剛接觸 </a:t>
            </a:r>
            <a:r>
              <a:rPr lang="en-US" altLang="zh-TW" dirty="0"/>
              <a:t>Linux </a:t>
            </a:r>
            <a:r>
              <a:rPr lang="zh-TW" altLang="en-US" dirty="0"/>
              <a:t>作業系統的尋常人使用的 </a:t>
            </a:r>
            <a:r>
              <a:rPr lang="en-US" altLang="zh-TW" dirty="0"/>
              <a:t>Linux </a:t>
            </a:r>
            <a:r>
              <a:rPr lang="zh-TW" altLang="en-US" dirty="0"/>
              <a:t>套件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base"/>
            <a:r>
              <a:rPr lang="en-US" dirty="0" smtClean="0">
                <a:hlinkClick r:id="rId2"/>
              </a:rPr>
              <a:t>https://ubuntu.com/</a:t>
            </a:r>
            <a:endParaRPr lang="en-US" dirty="0" smtClean="0"/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15</a:t>
            </a:fld>
            <a:endParaRPr lang="en-US"/>
          </a:p>
        </p:txBody>
      </p:sp>
      <p:pic>
        <p:nvPicPr>
          <p:cNvPr id="10242" name="Picture 2" descr="https://cdx.nchc.org.tw/images/resources_of_cdx/cdx_of_Ubun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82" y="4465083"/>
            <a:ext cx="3008523" cy="22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(11) - </a:t>
            </a:r>
            <a:r>
              <a:rPr lang="en-US" altLang="zh-TW" dirty="0" err="1" smtClean="0"/>
              <a:t>Debian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altLang="zh-TW" dirty="0" err="1"/>
              <a:t>Debian</a:t>
            </a:r>
            <a:r>
              <a:rPr lang="en-US" altLang="zh-TW" dirty="0"/>
              <a:t> </a:t>
            </a:r>
            <a:r>
              <a:rPr lang="zh-TW" altLang="en-US" dirty="0"/>
              <a:t>計劃是一個致力於創建一個自由作業系統的合作組織</a:t>
            </a:r>
            <a:r>
              <a:rPr lang="zh-TW" altLang="en-US" dirty="0" smtClean="0"/>
              <a:t>。</a:t>
            </a:r>
            <a:r>
              <a:rPr lang="en-US" altLang="zh-TW" dirty="0" err="1" smtClean="0"/>
              <a:t>Debian</a:t>
            </a:r>
            <a:r>
              <a:rPr lang="en-US" altLang="zh-TW" dirty="0" smtClean="0"/>
              <a:t> </a:t>
            </a:r>
            <a:r>
              <a:rPr lang="zh-TW" altLang="en-US" dirty="0"/>
              <a:t>系統目前採用 </a:t>
            </a:r>
            <a:r>
              <a:rPr lang="en-US" altLang="zh-TW" dirty="0"/>
              <a:t>Linux </a:t>
            </a:r>
            <a:r>
              <a:rPr lang="zh-TW" altLang="en-US" dirty="0"/>
              <a:t>核心或者 </a:t>
            </a:r>
            <a:r>
              <a:rPr lang="en-US" altLang="zh-TW" dirty="0"/>
              <a:t>FreeBSD </a:t>
            </a:r>
            <a:r>
              <a:rPr lang="zh-TW" altLang="en-US" dirty="0"/>
              <a:t>核心。 </a:t>
            </a:r>
            <a:r>
              <a:rPr lang="en-US" altLang="zh-TW" dirty="0" err="1"/>
              <a:t>Debian</a:t>
            </a:r>
            <a:r>
              <a:rPr lang="en-US" altLang="zh-TW" dirty="0"/>
              <a:t> </a:t>
            </a:r>
            <a:r>
              <a:rPr lang="zh-TW" altLang="en-US" dirty="0"/>
              <a:t>帶來了超過 </a:t>
            </a:r>
            <a:r>
              <a:rPr lang="en-US" altLang="zh-TW" dirty="0"/>
              <a:t>43000 </a:t>
            </a:r>
            <a:r>
              <a:rPr lang="zh-TW" altLang="en-US" dirty="0"/>
              <a:t>個 </a:t>
            </a:r>
            <a:r>
              <a:rPr lang="en-US" altLang="zh-TW" dirty="0"/>
              <a:t>(</a:t>
            </a:r>
            <a:r>
              <a:rPr lang="zh-TW" altLang="en-US" dirty="0"/>
              <a:t>爲了能在您的機器上輕鬆的安裝，這些套件都已經被編譯包裝爲一種方便的格式</a:t>
            </a:r>
            <a:r>
              <a:rPr lang="en-US" altLang="zh-TW" dirty="0"/>
              <a:t>)</a:t>
            </a:r>
            <a:r>
              <a:rPr lang="zh-TW" altLang="en-US" dirty="0"/>
              <a:t>， 一個管理器 </a:t>
            </a:r>
            <a:r>
              <a:rPr lang="en-US" altLang="zh-TW" dirty="0"/>
              <a:t>(APT)</a:t>
            </a:r>
            <a:r>
              <a:rPr lang="zh-TW" altLang="en-US" dirty="0"/>
              <a:t>，以及其他幫助您在上千臺電腦上管理數千個的工具，過程就如安裝一個應用程式那麼簡單。 而這些全都是自由軟體，這有點像一個高塔：在最底層的是核心，在核心上面的是所有的基本工具，然後是所有您在電腦上執行的軟體。最後，在這個高塔頂端的就是 </a:t>
            </a:r>
            <a:r>
              <a:rPr lang="en-US" altLang="zh-TW" dirty="0" err="1"/>
              <a:t>Debian</a:t>
            </a:r>
            <a:r>
              <a:rPr lang="en-US" altLang="zh-TW" dirty="0"/>
              <a:t> — </a:t>
            </a:r>
            <a:r>
              <a:rPr lang="zh-TW" altLang="en-US" dirty="0"/>
              <a:t>把每件事情謹慎的組織和配合在一起，使得它們能夠在一起和諧地運作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base"/>
            <a:r>
              <a:rPr lang="en-US" dirty="0" smtClean="0">
                <a:hlinkClick r:id="rId2"/>
              </a:rPr>
              <a:t>https://www.debian.org/</a:t>
            </a:r>
            <a:endParaRPr lang="en-US" dirty="0" smtClean="0"/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16</a:t>
            </a:fld>
            <a:endParaRPr lang="en-US"/>
          </a:p>
        </p:txBody>
      </p:sp>
      <p:pic>
        <p:nvPicPr>
          <p:cNvPr id="11266" name="Picture 2" descr="https://cdx.nchc.org.tw/images/resources_of_cdx/cdx_of_Deb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75" y="5098026"/>
            <a:ext cx="2658215" cy="19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7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</a:t>
            </a:r>
            <a:r>
              <a:rPr lang="en-US" altLang="zh-TW" smtClean="0"/>
              <a:t>(12) </a:t>
            </a:r>
            <a:r>
              <a:rPr lang="en-US" altLang="zh-TW" dirty="0" smtClean="0"/>
              <a:t>- CentOS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CentOS（Community</a:t>
            </a:r>
            <a:r>
              <a:rPr lang="en-US" dirty="0"/>
              <a:t> Enterprise Operating System）</a:t>
            </a:r>
            <a:r>
              <a:rPr lang="zh-TW" altLang="en-US" dirty="0"/>
              <a:t>是</a:t>
            </a:r>
            <a:r>
              <a:rPr lang="en-US" dirty="0"/>
              <a:t>Linux</a:t>
            </a:r>
            <a:r>
              <a:rPr lang="zh-TW" altLang="en-US" dirty="0"/>
              <a:t>發行版之一，它是來自於</a:t>
            </a:r>
            <a:r>
              <a:rPr lang="en-US" dirty="0"/>
              <a:t>Red Hat Enterprise Linux</a:t>
            </a:r>
            <a:r>
              <a:rPr lang="zh-TW" altLang="en-US" dirty="0"/>
              <a:t>依照開放原始碼規定釋出的原始碼所編譯而成。由於出自同樣的原始碼，因此有些要求高度穩定性的伺服器以</a:t>
            </a:r>
            <a:r>
              <a:rPr lang="en-US" dirty="0"/>
              <a:t>CentOS</a:t>
            </a:r>
            <a:r>
              <a:rPr lang="zh-TW" altLang="en-US" dirty="0"/>
              <a:t>替代商業版的</a:t>
            </a:r>
            <a:r>
              <a:rPr lang="en-US" dirty="0"/>
              <a:t>Red Hat Enterprise Linux</a:t>
            </a:r>
            <a:r>
              <a:rPr lang="zh-TW" altLang="en-US" dirty="0"/>
              <a:t>使用。兩者的不同，在於</a:t>
            </a:r>
            <a:r>
              <a:rPr lang="en-US" dirty="0"/>
              <a:t>CentOS</a:t>
            </a:r>
            <a:r>
              <a:rPr lang="zh-TW" altLang="en-US" dirty="0"/>
              <a:t>並不包含封閉原始碼軟體。</a:t>
            </a:r>
            <a:r>
              <a:rPr lang="en-US" dirty="0"/>
              <a:t>CentOS </a:t>
            </a:r>
            <a:r>
              <a:rPr lang="zh-TW" altLang="en-US" dirty="0"/>
              <a:t>對上游代碼的主要修改是為了移除不能自由使用的商標。</a:t>
            </a:r>
            <a:r>
              <a:rPr lang="en-US" altLang="zh-TW" dirty="0"/>
              <a:t>2014</a:t>
            </a:r>
            <a:r>
              <a:rPr lang="zh-TW" altLang="en-US" dirty="0"/>
              <a:t>年，</a:t>
            </a:r>
            <a:r>
              <a:rPr lang="en-US" dirty="0"/>
              <a:t>CentOS</a:t>
            </a:r>
            <a:r>
              <a:rPr lang="zh-TW" altLang="en-US" dirty="0"/>
              <a:t>宣布與</a:t>
            </a:r>
            <a:r>
              <a:rPr lang="en-US" dirty="0"/>
              <a:t>Red Hat</a:t>
            </a:r>
            <a:r>
              <a:rPr lang="zh-TW" altLang="en-US" dirty="0"/>
              <a:t>合作，但</a:t>
            </a:r>
            <a:r>
              <a:rPr lang="en-US" dirty="0"/>
              <a:t>CentOS</a:t>
            </a:r>
            <a:r>
              <a:rPr lang="zh-TW" altLang="en-US" dirty="0"/>
              <a:t>將會在新的委員會下繼續運作，並不受</a:t>
            </a:r>
            <a:r>
              <a:rPr lang="en-US" dirty="0"/>
              <a:t>RHEL</a:t>
            </a:r>
            <a:r>
              <a:rPr lang="zh-TW" altLang="en-US" dirty="0"/>
              <a:t>的影響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fontAlgn="base"/>
            <a:r>
              <a:rPr lang="en-US" dirty="0" smtClean="0">
                <a:hlinkClick r:id="rId2"/>
              </a:rPr>
              <a:t>https://centos.org/</a:t>
            </a:r>
            <a:endParaRPr lang="en-US" dirty="0" smtClean="0"/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17</a:t>
            </a:fld>
            <a:endParaRPr lang="en-US"/>
          </a:p>
        </p:txBody>
      </p:sp>
      <p:pic>
        <p:nvPicPr>
          <p:cNvPr id="12290" name="Picture 2" descr="https://cdx.nchc.org.tw/images/resources_of_cdx/cdx_of_Cent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30" y="4946572"/>
            <a:ext cx="2548569" cy="19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9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課程資源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1412" y="2186781"/>
            <a:ext cx="4829175" cy="36290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課程資</a:t>
            </a:r>
            <a:r>
              <a:rPr lang="zh-TW" altLang="en-US" dirty="0" smtClean="0"/>
              <a:t>源 </a:t>
            </a:r>
            <a:r>
              <a:rPr lang="en-US" altLang="zh-TW" dirty="0" smtClean="0"/>
              <a:t>(cont.)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678979" cy="48654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269" y="125574"/>
            <a:ext cx="5114925" cy="36385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323269" y="1690688"/>
            <a:ext cx="4184288" cy="435567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最新消息</a:t>
            </a:r>
            <a:endParaRPr lang="en-US" altLang="zh-TW" dirty="0" smtClean="0"/>
          </a:p>
          <a:p>
            <a:r>
              <a:rPr lang="zh-TW" altLang="en-US" dirty="0" smtClean="0"/>
              <a:t>關於</a:t>
            </a:r>
            <a:r>
              <a:rPr lang="en-US" altLang="zh-TW" dirty="0" smtClean="0"/>
              <a:t>CDX</a:t>
            </a:r>
          </a:p>
          <a:p>
            <a:r>
              <a:rPr lang="zh-TW" altLang="en-US" dirty="0" smtClean="0"/>
              <a:t>維運團隊</a:t>
            </a:r>
            <a:endParaRPr lang="en-US" altLang="zh-TW" dirty="0" smtClean="0"/>
          </a:p>
          <a:p>
            <a:r>
              <a:rPr lang="zh-TW" altLang="en-US" dirty="0" smtClean="0"/>
              <a:t>平台環境</a:t>
            </a:r>
            <a:endParaRPr lang="en-US" altLang="zh-TW" dirty="0" smtClean="0"/>
          </a:p>
          <a:p>
            <a:r>
              <a:rPr lang="zh-TW" altLang="en-US" dirty="0" smtClean="0"/>
              <a:t>課程資源</a:t>
            </a:r>
            <a:endParaRPr lang="en-US" altLang="zh-TW" dirty="0" smtClean="0"/>
          </a:p>
          <a:p>
            <a:r>
              <a:rPr lang="zh-TW" altLang="en-US" dirty="0" smtClean="0"/>
              <a:t>營運成果</a:t>
            </a:r>
            <a:endParaRPr lang="en-US" altLang="zh-TW" dirty="0" smtClean="0"/>
          </a:p>
          <a:p>
            <a:r>
              <a:rPr lang="zh-TW" altLang="en-US" dirty="0" smtClean="0"/>
              <a:t>檔案下</a:t>
            </a:r>
            <a:r>
              <a:rPr lang="zh-TW" altLang="en-US" dirty="0"/>
              <a:t>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營運成果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618" y="2439699"/>
            <a:ext cx="3803078" cy="2397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27" y="2338309"/>
            <a:ext cx="109918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檔案下載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657"/>
          <a:stretch/>
        </p:blipFill>
        <p:spPr>
          <a:xfrm>
            <a:off x="1591202" y="1690688"/>
            <a:ext cx="3790942" cy="42269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機器管理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19431" y="2842352"/>
            <a:ext cx="804232" cy="308472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機器管理</a:t>
            </a:r>
            <a:r>
              <a:rPr lang="en-US" altLang="zh-TW" dirty="0" smtClean="0"/>
              <a:t> 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1097" y="1825625"/>
            <a:ext cx="8209806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77060" y="3560810"/>
            <a:ext cx="1101686" cy="6586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選擇範本 </a:t>
            </a:r>
            <a:r>
              <a:rPr lang="en-US" altLang="zh-TW" dirty="0" smtClean="0"/>
              <a:t>(template)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97" y="1825625"/>
            <a:ext cx="87630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選擇範本 </a:t>
            </a:r>
            <a:r>
              <a:rPr lang="en-US" altLang="zh-TW" dirty="0" smtClean="0"/>
              <a:t>(2)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8971" y="1825625"/>
            <a:ext cx="8814058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搜尋範本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04219"/>
            <a:ext cx="10515600" cy="29941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建立機器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244" y="1825625"/>
            <a:ext cx="8095512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208" y="695248"/>
            <a:ext cx="11211584" cy="6026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168" y="111737"/>
            <a:ext cx="3007605" cy="4941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VM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05070" y="4902506"/>
            <a:ext cx="2644048" cy="1586429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024" y="0"/>
            <a:ext cx="1178805" cy="6169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VNC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804" y="511582"/>
            <a:ext cx="10895193" cy="58561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最新消息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019" y="1806766"/>
            <a:ext cx="10795299" cy="44067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029" y="0"/>
            <a:ext cx="4065224" cy="6704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can do you?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19" y="782198"/>
            <a:ext cx="11082480" cy="59568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CDX is a project funded by </a:t>
            </a:r>
            <a:r>
              <a:rPr lang="en-US" dirty="0" err="1" smtClean="0"/>
              <a:t>NARLabs</a:t>
            </a:r>
            <a:r>
              <a:rPr lang="en-US" dirty="0" smtClean="0"/>
              <a:t> (National Applied Research Laboratories, </a:t>
            </a:r>
            <a:r>
              <a:rPr lang="zh-TW" altLang="en-US" dirty="0" smtClean="0"/>
              <a:t>國家實驗研究院</a:t>
            </a:r>
            <a:r>
              <a:rPr lang="en-US" altLang="zh-TW" dirty="0" smtClean="0"/>
              <a:t> </a:t>
            </a:r>
            <a:r>
              <a:rPr lang="en-US" dirty="0" smtClean="0">
                <a:hlinkClick r:id="rId2"/>
              </a:rPr>
              <a:t>https://www.narlabs.org.tw/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Running on </a:t>
            </a:r>
            <a:r>
              <a:rPr lang="en-US" dirty="0" err="1" smtClean="0"/>
              <a:t>OpenNebula</a:t>
            </a:r>
            <a:r>
              <a:rPr lang="en-US" dirty="0" smtClean="0"/>
              <a:t>, it allows users to create VMs based on templates built with some famous cybersecurity-related projects.</a:t>
            </a:r>
            <a:endParaRPr lang="en-US" dirty="0"/>
          </a:p>
          <a:p>
            <a:pPr lvl="1"/>
            <a:r>
              <a:rPr lang="en-US" dirty="0"/>
              <a:t>Hacker Tools - Kali, </a:t>
            </a:r>
            <a:r>
              <a:rPr lang="en-US" dirty="0" err="1"/>
              <a:t>BackBox</a:t>
            </a:r>
            <a:endParaRPr lang="en-US" dirty="0"/>
          </a:p>
          <a:p>
            <a:pPr lvl="1"/>
            <a:r>
              <a:rPr lang="en-US" dirty="0" smtClean="0"/>
              <a:t>Target Servers </a:t>
            </a:r>
            <a:r>
              <a:rPr lang="en-US" dirty="0"/>
              <a:t>- </a:t>
            </a:r>
            <a:r>
              <a:rPr lang="en-US" dirty="0" err="1"/>
              <a:t>HoneyDrive</a:t>
            </a:r>
            <a:r>
              <a:rPr lang="en-US" dirty="0"/>
              <a:t>, </a:t>
            </a:r>
            <a:r>
              <a:rPr lang="en-US" dirty="0" err="1"/>
              <a:t>TPot</a:t>
            </a:r>
            <a:r>
              <a:rPr lang="en-US" dirty="0"/>
              <a:t>, Metasploitable2, OWASP-BWA</a:t>
            </a:r>
          </a:p>
          <a:p>
            <a:pPr lvl="1"/>
            <a:r>
              <a:rPr lang="en-US" dirty="0"/>
              <a:t>Malware Analysis - </a:t>
            </a:r>
            <a:r>
              <a:rPr lang="en-US" dirty="0" err="1"/>
              <a:t>SecurityOnion</a:t>
            </a:r>
            <a:r>
              <a:rPr lang="en-US" dirty="0"/>
              <a:t>, </a:t>
            </a:r>
            <a:r>
              <a:rPr lang="en-US" dirty="0" err="1"/>
              <a:t>AppUse</a:t>
            </a:r>
            <a:r>
              <a:rPr lang="en-US" dirty="0"/>
              <a:t>, </a:t>
            </a:r>
            <a:r>
              <a:rPr lang="en-US" dirty="0" err="1"/>
              <a:t>Remnux</a:t>
            </a:r>
            <a:endParaRPr lang="en-US" dirty="0"/>
          </a:p>
          <a:p>
            <a:pPr lvl="1"/>
            <a:r>
              <a:rPr lang="en-US" dirty="0"/>
              <a:t>OS - Ubuntu, </a:t>
            </a:r>
            <a:r>
              <a:rPr lang="en-US" dirty="0" err="1"/>
              <a:t>Debian</a:t>
            </a:r>
            <a:r>
              <a:rPr lang="en-US" dirty="0"/>
              <a:t>, CentOS, Windows 10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>
                <a:hlinkClick r:id="rId3"/>
              </a:rPr>
              <a:t>OpenNebula</a:t>
            </a:r>
            <a:r>
              <a:rPr lang="en-US" dirty="0" smtClean="0"/>
              <a:t> is </a:t>
            </a:r>
            <a:r>
              <a:rPr lang="en-US" dirty="0"/>
              <a:t>a cloud computing </a:t>
            </a:r>
            <a:r>
              <a:rPr lang="en-US" dirty="0" smtClean="0"/>
              <a:t>platform (similar to OpenStack)  </a:t>
            </a:r>
            <a:r>
              <a:rPr lang="en-US" dirty="0"/>
              <a:t>for managing heterogeneous distributed data center </a:t>
            </a:r>
            <a:r>
              <a:rPr lang="en-US" dirty="0" smtClean="0"/>
              <a:t>infrastructures (vCPU, </a:t>
            </a:r>
            <a:r>
              <a:rPr lang="en-US" dirty="0" err="1" smtClean="0"/>
              <a:t>vRAM</a:t>
            </a:r>
            <a:r>
              <a:rPr lang="en-US" dirty="0" smtClean="0"/>
              <a:t>, </a:t>
            </a:r>
            <a:r>
              <a:rPr lang="en-US" dirty="0" err="1" smtClean="0"/>
              <a:t>vStorage</a:t>
            </a:r>
            <a:r>
              <a:rPr lang="en-US" dirty="0" smtClean="0"/>
              <a:t>, </a:t>
            </a:r>
            <a:r>
              <a:rPr lang="en-US" dirty="0" err="1" smtClean="0"/>
              <a:t>vNIC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4"/>
              </a:rPr>
              <a:t>https://cdx.nchc.org.tw/</a:t>
            </a:r>
            <a:endParaRPr lang="en-US" dirty="0" smtClean="0"/>
          </a:p>
          <a:p>
            <a:pPr lvl="1"/>
            <a:r>
              <a:rPr lang="en-US" dirty="0" smtClean="0"/>
              <a:t>Username</a:t>
            </a:r>
            <a:r>
              <a:rPr lang="en-US" smtClean="0"/>
              <a:t>: solomon@mail.ncnu.edu.tw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</a:t>
            </a:r>
            <a:r>
              <a:rPr lang="en-US" altLang="zh-TW" dirty="0" smtClean="0"/>
              <a:t>CDX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雲端資安攻防平台（</a:t>
            </a:r>
            <a:r>
              <a:rPr lang="en-US" altLang="zh-TW" dirty="0" smtClean="0"/>
              <a:t>Cyber Defense </a:t>
            </a:r>
            <a:r>
              <a:rPr lang="en-US" altLang="zh-TW" dirty="0" err="1" smtClean="0"/>
              <a:t>eXercise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CDX</a:t>
            </a:r>
            <a:r>
              <a:rPr lang="zh-TW" altLang="en-US" dirty="0" smtClean="0"/>
              <a:t>）為科技部指導國家高速網路與計算中心（國網中心）執行「資訊安全</a:t>
            </a:r>
            <a:r>
              <a:rPr lang="zh-TW" altLang="en-US" dirty="0" smtClean="0">
                <a:solidFill>
                  <a:srgbClr val="FF00FF"/>
                </a:solidFill>
              </a:rPr>
              <a:t>開放資料</a:t>
            </a:r>
            <a:r>
              <a:rPr lang="zh-TW" altLang="en-US" dirty="0" smtClean="0"/>
              <a:t>平台研發與惡意程式知識庫維運（</a:t>
            </a:r>
            <a:r>
              <a:rPr lang="en-US" altLang="zh-TW" dirty="0" smtClean="0"/>
              <a:t>II</a:t>
            </a:r>
            <a:r>
              <a:rPr lang="zh-TW" altLang="en-US" dirty="0" smtClean="0"/>
              <a:t>）」計畫之一</a:t>
            </a:r>
            <a:endParaRPr lang="en-US" altLang="zh-TW" dirty="0" smtClean="0"/>
          </a:p>
          <a:p>
            <a:r>
              <a:rPr lang="zh-TW" altLang="en-US" dirty="0" smtClean="0"/>
              <a:t>平台採用</a:t>
            </a:r>
            <a:r>
              <a:rPr lang="zh-TW" altLang="en-US" dirty="0" smtClean="0">
                <a:solidFill>
                  <a:srgbClr val="FF00FF"/>
                </a:solidFill>
              </a:rPr>
              <a:t>雲端服務</a:t>
            </a:r>
            <a:r>
              <a:rPr lang="zh-TW" altLang="en-US" dirty="0" smtClean="0"/>
              <a:t>的架構進行規劃與設計，主要用以改善傳統攻防平台受限於軟硬體限制、管理與使用不易等問題，以</a:t>
            </a:r>
            <a:r>
              <a:rPr lang="zh-TW" altLang="en-US" dirty="0" smtClean="0">
                <a:solidFill>
                  <a:srgbClr val="FF00FF"/>
                </a:solidFill>
              </a:rPr>
              <a:t>虛擬化的架構</a:t>
            </a:r>
            <a:r>
              <a:rPr lang="zh-TW" altLang="en-US" dirty="0" smtClean="0"/>
              <a:t>實現攻防演練場景快速部署的可行性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提供多人多場景同時進行攻防演練之環境，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並可提供模擬真實的網路環境用於攻防技術相關研究，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讓參與者能夠熟悉與掌握以往曾經發生過的資訊安全事件，並從中學習資訊安全的檢測與分析技巧。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6877" y="6033184"/>
            <a:ext cx="7669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魏宏吉</a:t>
            </a:r>
            <a:r>
              <a:rPr lang="en-US" altLang="zh-TW" dirty="0"/>
              <a:t>, </a:t>
            </a:r>
            <a:r>
              <a:rPr lang="zh-TW" altLang="en-US" dirty="0"/>
              <a:t>許清雄</a:t>
            </a:r>
            <a:r>
              <a:rPr lang="en-US" altLang="zh-TW" dirty="0"/>
              <a:t>, </a:t>
            </a:r>
            <a:r>
              <a:rPr lang="zh-TW" altLang="en-US" dirty="0"/>
              <a:t>余宜芳</a:t>
            </a:r>
            <a:r>
              <a:rPr lang="en-US" altLang="zh-TW" dirty="0"/>
              <a:t>, </a:t>
            </a:r>
            <a:r>
              <a:rPr lang="zh-TW" altLang="en-US" dirty="0"/>
              <a:t>安興彥</a:t>
            </a:r>
            <a:r>
              <a:rPr lang="en-US" altLang="zh-TW" dirty="0"/>
              <a:t>, "</a:t>
            </a:r>
            <a:r>
              <a:rPr lang="en-US" dirty="0"/>
              <a:t>CDX2.0</a:t>
            </a:r>
            <a:r>
              <a:rPr lang="zh-TW" altLang="en-US" dirty="0"/>
              <a:t>雲端資安攻防平台技術研發</a:t>
            </a:r>
            <a:r>
              <a:rPr lang="en-US" altLang="zh-TW" dirty="0"/>
              <a:t>", </a:t>
            </a:r>
            <a:r>
              <a:rPr lang="en-US" i="1" dirty="0"/>
              <a:t>TANET2020</a:t>
            </a:r>
            <a:r>
              <a:rPr lang="en-US" dirty="0"/>
              <a:t>, pp.1396-1400, Taipei, Taiwan, October 28-30, 2020.</a:t>
            </a:r>
          </a:p>
        </p:txBody>
      </p:sp>
    </p:spTree>
    <p:extLst>
      <p:ext uri="{BB962C8B-B14F-4D97-AF65-F5344CB8AC3E}">
        <p14:creationId xmlns:p14="http://schemas.microsoft.com/office/powerpoint/2010/main" val="12412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維運團隊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176"/>
            <a:ext cx="10515600" cy="4755787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國研院</a:t>
            </a:r>
            <a:r>
              <a:rPr lang="zh-TW" altLang="en-US" sz="2400" dirty="0" smtClean="0">
                <a:solidFill>
                  <a:srgbClr val="FF00FF"/>
                </a:solidFill>
              </a:rPr>
              <a:t>國網中心資訊安全團隊</a:t>
            </a:r>
            <a:r>
              <a:rPr lang="zh-TW" altLang="en-US" sz="2400" dirty="0" smtClean="0"/>
              <a:t>，累積多年營運資訊安全維運中心與進行事件調查分析之經驗，主要著重在系統安全、網路安全、資訊探勘以及數位證物領域之分析技術與相關研發，於</a:t>
            </a:r>
            <a:r>
              <a:rPr lang="en-US" altLang="zh-TW" sz="2400" dirty="0" smtClean="0"/>
              <a:t>2010</a:t>
            </a:r>
            <a:r>
              <a:rPr lang="zh-TW" altLang="en-US" sz="2400" dirty="0" smtClean="0"/>
              <a:t>年發展國內第一套針對惡意程式行為分析研究之自由軟體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hlinkClick r:id="rId2"/>
              </a:rPr>
              <a:t>TWMAN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TaiWan</a:t>
            </a:r>
            <a:r>
              <a:rPr lang="en-US" altLang="zh-TW" sz="2400" dirty="0" smtClean="0"/>
              <a:t> Malware Analysis Net)</a:t>
            </a:r>
            <a:r>
              <a:rPr lang="zh-TW" altLang="en-US" sz="2400" dirty="0" smtClean="0"/>
              <a:t>，提供國內資訊安全研究人員建置惡意程式行為分析平台，自行開發整合網路管理與事件管理平台，並透過與國內各學研單位合作，進行大尺度誘捕系統與誘捕網路建置技術、惡意程式知識庫、資訊安全實驗平台研發工作。</a:t>
            </a:r>
            <a:endParaRPr lang="en-US" altLang="zh-TW" dirty="0" smtClean="0"/>
          </a:p>
          <a:p>
            <a:r>
              <a:rPr lang="zh-TW" altLang="en-US" dirty="0" smtClean="0"/>
              <a:t>資訊安全團隊聯絡窗口：</a:t>
            </a:r>
          </a:p>
          <a:p>
            <a:pPr lvl="1"/>
            <a:r>
              <a:rPr lang="zh-TW" altLang="en-US" dirty="0" smtClean="0"/>
              <a:t>蔡先生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FF"/>
                </a:solidFill>
              </a:rPr>
              <a:t>06</a:t>
            </a:r>
            <a:r>
              <a:rPr lang="en-US" altLang="zh-TW" dirty="0" smtClean="0"/>
              <a:t>)5050940 #749</a:t>
            </a:r>
          </a:p>
          <a:p>
            <a:pPr lvl="1"/>
            <a:r>
              <a:rPr lang="en-US" altLang="zh-TW" dirty="0" smtClean="0"/>
              <a:t>E-mail</a:t>
            </a:r>
            <a:r>
              <a:rPr lang="zh-TW" altLang="en-US" dirty="0" smtClean="0"/>
              <a:t>：</a:t>
            </a:r>
            <a:r>
              <a:rPr lang="en-US" altLang="zh-TW" dirty="0" smtClean="0">
                <a:hlinkClick r:id="rId3"/>
              </a:rPr>
              <a:t>yilang@narlabs.org.tw</a:t>
            </a:r>
            <a:endParaRPr lang="en-US" altLang="zh-TW" dirty="0" smtClean="0"/>
          </a:p>
          <a:p>
            <a:r>
              <a:rPr lang="zh-TW" altLang="en-US" dirty="0" smtClean="0"/>
              <a:t>技術支援聯絡窗口：</a:t>
            </a:r>
          </a:p>
          <a:p>
            <a:pPr lvl="1"/>
            <a:r>
              <a:rPr lang="en-US" dirty="0" smtClean="0"/>
              <a:t>E-mail：</a:t>
            </a:r>
            <a:r>
              <a:rPr lang="en-US" dirty="0" smtClean="0">
                <a:hlinkClick r:id="rId4"/>
              </a:rPr>
              <a:t>cdx_support@narlabs.org.tw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6797407" y="4340646"/>
            <a:ext cx="1200839" cy="616944"/>
          </a:xfrm>
          <a:prstGeom prst="wedgeRectCallout">
            <a:avLst>
              <a:gd name="adj1" fmla="val -92393"/>
              <a:gd name="adj2" fmla="val -32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蔡一郎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(1) - Kali-2016.2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Kali</a:t>
            </a:r>
            <a:r>
              <a:rPr lang="zh-TW" altLang="en-US" dirty="0"/>
              <a:t>為一套專為滲透測試所發行的</a:t>
            </a:r>
            <a:r>
              <a:rPr lang="en-US" dirty="0"/>
              <a:t>Linux</a:t>
            </a:r>
            <a:r>
              <a:rPr lang="zh-TW" altLang="en-US" dirty="0"/>
              <a:t>版本。此作業系統預載了</a:t>
            </a:r>
            <a:r>
              <a:rPr lang="en-US" altLang="zh-TW" dirty="0"/>
              <a:t>500</a:t>
            </a:r>
            <a:r>
              <a:rPr lang="zh-TW" altLang="en-US" dirty="0"/>
              <a:t>套左右的資安相關程式，涵蓋了漏洞分析、</a:t>
            </a:r>
            <a:r>
              <a:rPr lang="en-US" dirty="0"/>
              <a:t>Web</a:t>
            </a:r>
            <a:r>
              <a:rPr lang="zh-TW" altLang="en-US" dirty="0"/>
              <a:t>程序、密碼攻擊、無線攻擊、漏洞利用、嗅探</a:t>
            </a:r>
            <a:r>
              <a:rPr lang="en-US" altLang="zh-TW" dirty="0"/>
              <a:t>/</a:t>
            </a:r>
            <a:r>
              <a:rPr lang="zh-TW" altLang="en-US" dirty="0"/>
              <a:t>欺騙、逆向工程、壓力測試、數位取證等，這些工具都是在滲透測試工作上不可或缺的輔助工具。</a:t>
            </a:r>
          </a:p>
          <a:p>
            <a:pPr fontAlgn="base"/>
            <a:r>
              <a:rPr lang="en-US" dirty="0">
                <a:hlinkClick r:id="rId2"/>
              </a:rPr>
              <a:t>https://www.kali.org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ttps://cdx.nchc.org.tw/images/resources_of_cdx/cdx_of_Ka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34" y="3981905"/>
            <a:ext cx="3652760" cy="27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(2) - BackBox-4.7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/>
              <a:t>BackBox</a:t>
            </a:r>
            <a:r>
              <a:rPr lang="en-US" dirty="0"/>
              <a:t> Linux</a:t>
            </a:r>
            <a:r>
              <a:rPr lang="zh-TW" altLang="en-US" dirty="0"/>
              <a:t>是一款專門用來做滲透測試及安全性評估所發行的</a:t>
            </a:r>
            <a:r>
              <a:rPr lang="en-US" dirty="0"/>
              <a:t>Linux</a:t>
            </a:r>
            <a:r>
              <a:rPr lang="zh-TW" altLang="en-US" dirty="0"/>
              <a:t>版本，提供了一些網路及系統分析的工具，包含了常見的安全分析工具，系統本身涵蓋了網頁應用程式分析、網路封包分析、壓力測試、漏洞評估、數位鑑識等。</a:t>
            </a:r>
            <a:r>
              <a:rPr lang="en-US" dirty="0" err="1"/>
              <a:t>BackBox</a:t>
            </a:r>
            <a:r>
              <a:rPr lang="zh-TW" altLang="en-US" dirty="0"/>
              <a:t>本身是一款建立在</a:t>
            </a:r>
            <a:r>
              <a:rPr lang="en-US" dirty="0"/>
              <a:t>Ubuntu</a:t>
            </a:r>
            <a:r>
              <a:rPr lang="zh-TW" altLang="en-US" dirty="0"/>
              <a:t>核心系統上的滲透測試作業系統。</a:t>
            </a:r>
          </a:p>
          <a:p>
            <a:pPr fontAlgn="base"/>
            <a:r>
              <a:rPr lang="en-US" dirty="0">
                <a:hlinkClick r:id="rId2"/>
              </a:rPr>
              <a:t>https://backbox.org</a:t>
            </a:r>
            <a:endParaRPr lang="en-US" dirty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7</a:t>
            </a:fld>
            <a:endParaRPr lang="en-US"/>
          </a:p>
        </p:txBody>
      </p:sp>
      <p:pic>
        <p:nvPicPr>
          <p:cNvPr id="2052" name="Picture 4" descr="https://cdx.nchc.org.tw/images/resources_of_cdx/cdx_of_BackBo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84" y="4077800"/>
            <a:ext cx="3524900" cy="26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(3) - </a:t>
            </a:r>
            <a:r>
              <a:rPr lang="en-US" altLang="zh-TW" dirty="0" err="1" smtClean="0"/>
              <a:t>HoneyDrive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zh-TW" dirty="0" err="1"/>
              <a:t>HoneyDrive</a:t>
            </a:r>
            <a:r>
              <a:rPr lang="en-US" altLang="zh-TW" dirty="0"/>
              <a:t> </a:t>
            </a:r>
            <a:r>
              <a:rPr lang="zh-TW" altLang="en-US" dirty="0"/>
              <a:t>為一款集結不同誘捕系統於一體的虛擬機，此系統安裝了</a:t>
            </a:r>
            <a:r>
              <a:rPr lang="en-US" altLang="zh-TW" dirty="0" err="1"/>
              <a:t>Xubuntu</a:t>
            </a:r>
            <a:r>
              <a:rPr lang="en-US" altLang="zh-TW" dirty="0"/>
              <a:t> Desktop 12.04.4 LTS </a:t>
            </a:r>
            <a:r>
              <a:rPr lang="zh-TW" altLang="en-US" dirty="0"/>
              <a:t>版本的，它包含超過</a:t>
            </a:r>
            <a:r>
              <a:rPr lang="en-US" altLang="zh-TW" dirty="0"/>
              <a:t>10</a:t>
            </a:r>
            <a:r>
              <a:rPr lang="zh-TW" altLang="en-US" dirty="0"/>
              <a:t>個已經安裝及設定好的誘捕系統，如：</a:t>
            </a:r>
            <a:r>
              <a:rPr lang="en-US" altLang="zh-TW" dirty="0" err="1"/>
              <a:t>Kippo</a:t>
            </a:r>
            <a:r>
              <a:rPr lang="en-US" altLang="zh-TW" dirty="0"/>
              <a:t> SSH </a:t>
            </a:r>
            <a:r>
              <a:rPr lang="zh-TW" altLang="en-US" dirty="0"/>
              <a:t>誘捕系統、</a:t>
            </a:r>
            <a:r>
              <a:rPr lang="en-US" altLang="zh-TW" dirty="0"/>
              <a:t>Dionaea </a:t>
            </a:r>
            <a:r>
              <a:rPr lang="zh-TW" altLang="en-US" dirty="0"/>
              <a:t>和</a:t>
            </a:r>
            <a:r>
              <a:rPr lang="en-US" altLang="zh-TW" dirty="0" err="1"/>
              <a:t>Amun</a:t>
            </a:r>
            <a:r>
              <a:rPr lang="en-US" altLang="zh-TW" dirty="0"/>
              <a:t> </a:t>
            </a:r>
            <a:r>
              <a:rPr lang="zh-TW" altLang="en-US" dirty="0"/>
              <a:t>惡意程式誘捕系統，</a:t>
            </a:r>
            <a:r>
              <a:rPr lang="en-US" altLang="zh-TW" dirty="0" err="1"/>
              <a:t>HoneyD</a:t>
            </a:r>
            <a:r>
              <a:rPr lang="en-US" altLang="zh-TW" dirty="0"/>
              <a:t> </a:t>
            </a:r>
            <a:r>
              <a:rPr lang="zh-TW" altLang="en-US" dirty="0"/>
              <a:t>低互動式誘捕系統、</a:t>
            </a:r>
            <a:r>
              <a:rPr lang="en-US" altLang="zh-TW" dirty="0" err="1"/>
              <a:t>Glastopf</a:t>
            </a:r>
            <a:r>
              <a:rPr lang="en-US" altLang="zh-TW" dirty="0"/>
              <a:t> </a:t>
            </a:r>
            <a:r>
              <a:rPr lang="zh-TW" altLang="en-US" dirty="0"/>
              <a:t>網路應用程式誘捕系統、</a:t>
            </a:r>
            <a:r>
              <a:rPr lang="en-US" altLang="zh-TW" dirty="0" err="1"/>
              <a:t>Wordpot</a:t>
            </a:r>
            <a:r>
              <a:rPr lang="zh-TW" altLang="en-US" dirty="0"/>
              <a:t>、</a:t>
            </a:r>
            <a:r>
              <a:rPr lang="en-US" altLang="zh-TW" dirty="0" err="1"/>
              <a:t>Conpot</a:t>
            </a:r>
            <a:r>
              <a:rPr lang="en-US" altLang="zh-TW" dirty="0"/>
              <a:t> SCADA/ICS</a:t>
            </a:r>
            <a:r>
              <a:rPr lang="zh-TW" altLang="en-US" dirty="0"/>
              <a:t>誘捕系統等。此外之外系統本身提供了許多有用的腳本程式和實用的分析程式，如</a:t>
            </a:r>
            <a:r>
              <a:rPr lang="en-US" altLang="zh-TW" dirty="0" err="1"/>
              <a:t>Kippo</a:t>
            </a:r>
            <a:r>
              <a:rPr lang="en-US" altLang="zh-TW" dirty="0"/>
              <a:t>-Graph</a:t>
            </a:r>
            <a:r>
              <a:rPr lang="zh-TW" altLang="en-US" dirty="0"/>
              <a:t>、</a:t>
            </a:r>
            <a:r>
              <a:rPr lang="en-US" altLang="zh-TW" dirty="0" err="1"/>
              <a:t>Honeyd-Viz</a:t>
            </a:r>
            <a:r>
              <a:rPr lang="zh-TW" altLang="en-US" dirty="0"/>
              <a:t>、</a:t>
            </a:r>
            <a:r>
              <a:rPr lang="en-US" altLang="zh-TW" dirty="0" err="1"/>
              <a:t>DionaeaFR</a:t>
            </a:r>
            <a:r>
              <a:rPr lang="zh-TW" altLang="en-US" dirty="0"/>
              <a:t>、</a:t>
            </a:r>
            <a:r>
              <a:rPr lang="en-US" altLang="zh-TW" dirty="0"/>
              <a:t>ELK Stack</a:t>
            </a:r>
            <a:r>
              <a:rPr lang="zh-TW" altLang="en-US" dirty="0"/>
              <a:t>等工具，可以協助將誘捕系統捕捉到的數據，利用視覺化的方式進行日誌分析，了解誘捕系統運作狀況。</a:t>
            </a:r>
          </a:p>
          <a:p>
            <a:pPr fontAlgn="base"/>
            <a:r>
              <a:rPr lang="en-US" altLang="zh-TW" dirty="0">
                <a:hlinkClick r:id="rId2"/>
              </a:rPr>
              <a:t>https://bruteforce.gr/honeydrive</a:t>
            </a:r>
            <a:endParaRPr lang="zh-TW" altLang="en-US" dirty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https://cdx.nchc.org.tw/images/resources_of_cdx/cdx_of_HoneyDr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12" y="5259359"/>
            <a:ext cx="1949488" cy="14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0600" y="90766"/>
            <a:ext cx="345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Wikipedia: </a:t>
            </a:r>
            <a:r>
              <a:rPr lang="en-US" dirty="0" smtClean="0">
                <a:hlinkClick r:id="rId4"/>
              </a:rPr>
              <a:t>Honeypot_(computing)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平台環境</a:t>
            </a:r>
            <a:r>
              <a:rPr lang="en-US" altLang="zh-TW" dirty="0" smtClean="0"/>
              <a:t> (4) - </a:t>
            </a:r>
            <a:r>
              <a:rPr lang="en-US" altLang="zh-TW" dirty="0" err="1" smtClean="0"/>
              <a:t>TPot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T-Pot </a:t>
            </a:r>
            <a:r>
              <a:rPr lang="zh-TW" altLang="en-US" dirty="0"/>
              <a:t>是基於</a:t>
            </a:r>
            <a:r>
              <a:rPr lang="en-US" dirty="0"/>
              <a:t>Ubuntu Server</a:t>
            </a:r>
            <a:r>
              <a:rPr lang="zh-TW" altLang="en-US" dirty="0"/>
              <a:t>系統的誘捕系統， </a:t>
            </a:r>
            <a:r>
              <a:rPr lang="en-US" dirty="0"/>
              <a:t>T-Pot </a:t>
            </a:r>
            <a:r>
              <a:rPr lang="zh-TW" altLang="en-US" dirty="0"/>
              <a:t>本身透過使用</a:t>
            </a:r>
            <a:r>
              <a:rPr lang="en-US" dirty="0"/>
              <a:t>Docker</a:t>
            </a:r>
            <a:r>
              <a:rPr lang="zh-TW" altLang="en-US" dirty="0"/>
              <a:t>進行半虛擬化將許多誘捕系統運作在同一個網路介面上， 包含了</a:t>
            </a:r>
            <a:r>
              <a:rPr lang="en-US" dirty="0" err="1"/>
              <a:t>conpot</a:t>
            </a:r>
            <a:r>
              <a:rPr lang="en-US" dirty="0"/>
              <a:t>, cowrie, </a:t>
            </a:r>
            <a:r>
              <a:rPr lang="en-US" dirty="0" err="1"/>
              <a:t>dionaea</a:t>
            </a:r>
            <a:r>
              <a:rPr lang="en-US" dirty="0"/>
              <a:t>, </a:t>
            </a:r>
            <a:r>
              <a:rPr lang="en-US" dirty="0" err="1"/>
              <a:t>elasticpot</a:t>
            </a:r>
            <a:r>
              <a:rPr lang="en-US" dirty="0"/>
              <a:t>, </a:t>
            </a:r>
            <a:r>
              <a:rPr lang="en-US" dirty="0" err="1"/>
              <a:t>emobility</a:t>
            </a:r>
            <a:r>
              <a:rPr lang="en-US" dirty="0"/>
              <a:t>, </a:t>
            </a:r>
            <a:r>
              <a:rPr lang="en-US" dirty="0" err="1"/>
              <a:t>glastopf</a:t>
            </a:r>
            <a:r>
              <a:rPr lang="en-US" dirty="0"/>
              <a:t> and </a:t>
            </a:r>
            <a:r>
              <a:rPr lang="en-US" dirty="0" err="1"/>
              <a:t>honeytrap</a:t>
            </a:r>
            <a:r>
              <a:rPr lang="en-US" dirty="0"/>
              <a:t> with </a:t>
            </a:r>
            <a:r>
              <a:rPr lang="en-US" dirty="0" err="1"/>
              <a:t>suricata</a:t>
            </a:r>
            <a:r>
              <a:rPr lang="en-US" dirty="0"/>
              <a:t> </a:t>
            </a:r>
            <a:r>
              <a:rPr lang="zh-TW" altLang="en-US" dirty="0"/>
              <a:t>等，並且利用</a:t>
            </a:r>
            <a:r>
              <a:rPr lang="en-US" dirty="0"/>
              <a:t>ELK Stack </a:t>
            </a:r>
            <a:r>
              <a:rPr lang="zh-TW" altLang="en-US" dirty="0"/>
              <a:t>呈現華麗的日誌資訊，方便系統管理者解讀，透過</a:t>
            </a:r>
            <a:r>
              <a:rPr lang="en-US" dirty="0"/>
              <a:t>Docker </a:t>
            </a:r>
            <a:r>
              <a:rPr lang="zh-TW" altLang="en-US" dirty="0"/>
              <a:t>的技術，提供良好的運行環境、容易更新的機制以及良好的系統隔離來降低系統維護的成本。</a:t>
            </a:r>
          </a:p>
          <a:p>
            <a:pPr fontAlgn="base"/>
            <a:r>
              <a:rPr lang="en-US" dirty="0">
                <a:hlinkClick r:id="rId2"/>
              </a:rPr>
              <a:t>http://dtag-dev-sec.github.io</a:t>
            </a:r>
            <a:endParaRPr lang="en-US" dirty="0"/>
          </a:p>
          <a:p>
            <a:pPr fontAlgn="base"/>
            <a:endParaRPr lang="zh-TW" altLang="en-US" dirty="0"/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4054-9AF8-4CBC-B06B-77295C80A29C}" type="slidenum">
              <a:rPr lang="en-US" smtClean="0"/>
              <a:t>9</a:t>
            </a:fld>
            <a:endParaRPr lang="en-US" dirty="0"/>
          </a:p>
        </p:txBody>
      </p:sp>
      <p:pic>
        <p:nvPicPr>
          <p:cNvPr id="4098" name="Picture 2" descr="https://cdx.nchc.org.tw/images/resources_of_cdx/cdx_of_TP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86" y="4242124"/>
            <a:ext cx="2966368" cy="22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2336</Words>
  <Application>Microsoft Office PowerPoint</Application>
  <PresentationFormat>Widescreen</PresentationFormat>
  <Paragraphs>127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新細明體</vt:lpstr>
      <vt:lpstr>Arial</vt:lpstr>
      <vt:lpstr>Calibri</vt:lpstr>
      <vt:lpstr>Calibri Light</vt:lpstr>
      <vt:lpstr>Office Theme</vt:lpstr>
      <vt:lpstr>CDX (Cyber Defense eXercise) https://cdx.nchc.org.tw/</vt:lpstr>
      <vt:lpstr>Sitemap</vt:lpstr>
      <vt:lpstr>最新消息</vt:lpstr>
      <vt:lpstr>關於CDX</vt:lpstr>
      <vt:lpstr>維運團隊</vt:lpstr>
      <vt:lpstr>平台環境 (1) - Kali-2016.2</vt:lpstr>
      <vt:lpstr>平台環境 (2) - BackBox-4.7</vt:lpstr>
      <vt:lpstr>平台環境 (3) - HoneyDrive</vt:lpstr>
      <vt:lpstr>平台環境 (4) - TPot</vt:lpstr>
      <vt:lpstr>平台環境 (5) - Metasploitable2</vt:lpstr>
      <vt:lpstr>平台環境 (6) - OWASP-BWA</vt:lpstr>
      <vt:lpstr>平台環境 (7) - SecurityOnion</vt:lpstr>
      <vt:lpstr>平台環境 (8) - AppUse</vt:lpstr>
      <vt:lpstr>平台環境 (9) - Remnux</vt:lpstr>
      <vt:lpstr>平台環境 (10) - Ubuntu</vt:lpstr>
      <vt:lpstr>平台環境 (11) - Debian</vt:lpstr>
      <vt:lpstr>平台環境 (12) - CentOS</vt:lpstr>
      <vt:lpstr>課程資源</vt:lpstr>
      <vt:lpstr>課程資源 (cont.)</vt:lpstr>
      <vt:lpstr>營運成果</vt:lpstr>
      <vt:lpstr>檔案下載</vt:lpstr>
      <vt:lpstr>機器管理</vt:lpstr>
      <vt:lpstr>機器管理 (2)</vt:lpstr>
      <vt:lpstr>選擇範本 (template)</vt:lpstr>
      <vt:lpstr>選擇範本 (2)</vt:lpstr>
      <vt:lpstr>搜尋範本</vt:lpstr>
      <vt:lpstr>建立機器</vt:lpstr>
      <vt:lpstr>VM created</vt:lpstr>
      <vt:lpstr>VNC</vt:lpstr>
      <vt:lpstr>What can do you?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CDX (Cyber Defense eXercise) https://cdx.nchc.org.tw/</dc:title>
  <dc:creator>solomon</dc:creator>
  <cp:lastModifiedBy>solomon</cp:lastModifiedBy>
  <cp:revision>21</cp:revision>
  <dcterms:created xsi:type="dcterms:W3CDTF">2020-12-14T13:14:47Z</dcterms:created>
  <dcterms:modified xsi:type="dcterms:W3CDTF">2020-12-15T05:08:52Z</dcterms:modified>
</cp:coreProperties>
</file>