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8" r:id="rId3"/>
    <p:sldId id="257" r:id="rId4"/>
    <p:sldId id="260" r:id="rId5"/>
    <p:sldId id="259" r:id="rId6"/>
    <p:sldId id="263" r:id="rId7"/>
    <p:sldId id="265" r:id="rId8"/>
    <p:sldId id="266" r:id="rId9"/>
    <p:sldId id="267" r:id="rId10"/>
    <p:sldId id="272" r:id="rId11"/>
    <p:sldId id="264" r:id="rId12"/>
    <p:sldId id="262" r:id="rId13"/>
    <p:sldId id="268" r:id="rId14"/>
    <p:sldId id="269" r:id="rId15"/>
    <p:sldId id="270" r:id="rId16"/>
    <p:sldId id="273" r:id="rId17"/>
    <p:sldId id="276" r:id="rId18"/>
    <p:sldId id="277" r:id="rId19"/>
    <p:sldId id="271" r:id="rId2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D3E9"/>
    <a:srgbClr val="FFFFFF"/>
    <a:srgbClr val="EEEEEE"/>
    <a:srgbClr val="F9F9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12D7B9-63BC-4C78-8DD0-F1FDC18814F2}" type="datetimeFigureOut">
              <a:rPr lang="zh-TW" altLang="en-US" smtClean="0"/>
              <a:t>2020/12/21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AE4D1-4DD7-4D98-A3A7-76D8B2F7D46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8484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DD1C9-6E7D-46BC-BA6E-220AC7B15C67}" type="datetime1">
              <a:rPr lang="zh-TW" altLang="en-US" smtClean="0"/>
              <a:t>2020/12/21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5347-C5A5-4754-8D20-4CD2642CD0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5022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62FE-3280-459A-9F29-778173A19569}" type="datetime1">
              <a:rPr lang="zh-TW" altLang="en-US" smtClean="0"/>
              <a:t>2020/12/21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5347-C5A5-4754-8D20-4CD2642CD0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32931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26865-598F-4F2D-A133-56E2F486722A}" type="datetime1">
              <a:rPr lang="zh-TW" altLang="en-US" smtClean="0"/>
              <a:t>2020/12/21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5347-C5A5-4754-8D20-4CD2642CD0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5323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F8285-DB3A-4207-B7DD-11B2A70B6CA9}" type="datetime1">
              <a:rPr lang="zh-TW" altLang="en-US" smtClean="0"/>
              <a:t>2020/12/21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5347-C5A5-4754-8D20-4CD2642CD0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855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B1DFA6-C109-4769-9C6D-D15BA6902D6C}" type="datetime1">
              <a:rPr lang="zh-TW" altLang="en-US" smtClean="0"/>
              <a:t>2020/12/21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5347-C5A5-4754-8D20-4CD2642CD0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2665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FBCB-49A8-4787-96F2-73F917178FD7}" type="datetime1">
              <a:rPr lang="zh-TW" altLang="en-US" smtClean="0"/>
              <a:t>2020/12/21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5347-C5A5-4754-8D20-4CD2642CD0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6655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DA72C-3D85-4E16-961C-5C08D4AD2EFC}" type="datetime1">
              <a:rPr lang="zh-TW" altLang="en-US" smtClean="0"/>
              <a:t>2020/12/21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5347-C5A5-4754-8D20-4CD2642CD0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11744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B6104-3C50-423A-B01F-ABFE5447AC44}" type="datetime1">
              <a:rPr lang="zh-TW" altLang="en-US" smtClean="0"/>
              <a:t>2020/12/21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5347-C5A5-4754-8D20-4CD2642CD0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947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958A4-C07B-471F-A97B-52F0574CC4AA}" type="datetime1">
              <a:rPr lang="zh-TW" altLang="en-US" smtClean="0"/>
              <a:t>2020/12/21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5347-C5A5-4754-8D20-4CD2642CD0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63626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75761-54D8-4FB6-911C-E9CC845138F9}" type="datetime1">
              <a:rPr lang="zh-TW" altLang="en-US" smtClean="0"/>
              <a:t>2020/12/21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5347-C5A5-4754-8D20-4CD2642CD0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1157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DF0B-D8D0-4D21-9D4F-F7B880BBFA06}" type="datetime1">
              <a:rPr lang="zh-TW" altLang="en-US" smtClean="0"/>
              <a:t>2020/12/21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5347-C5A5-4754-8D20-4CD2642CD0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8395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F55C0-3D53-40EC-A83B-6FE82F8CFD1A}" type="datetime1">
              <a:rPr lang="zh-TW" altLang="en-US" smtClean="0"/>
              <a:t>2020/12/21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05347-C5A5-4754-8D20-4CD2642CD09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4445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s15.voip.edu.tw/~jiawei/home/meeting/DHCP/VLAN21-1hour.pcapn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ms15.voip.edu.tw/~jiawei/home/meeting/DHCP/lab-DHCP.pkt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s15.voip.edu.tw/~jiawei/home/meeting/DHCP/lab2-DHCP.pkt" TargetMode="External"/><Relationship Id="rId4" Type="http://schemas.openxmlformats.org/officeDocument/2006/relationships/image" Target="../media/image2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30468" y="1438886"/>
            <a:ext cx="11119339" cy="2387600"/>
          </a:xfrm>
        </p:spPr>
        <p:txBody>
          <a:bodyPr>
            <a:norm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Introducing to DHCP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4810857" y="4976448"/>
            <a:ext cx="2558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報告人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陳嘉瑋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5347-C5A5-4754-8D20-4CD2642CD09E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4597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C239A9A-B64A-4DC4-8018-529D3E086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WireShark</a:t>
            </a:r>
            <a:r>
              <a:rPr lang="en-US" altLang="zh-TW" dirty="0"/>
              <a:t> to Capture DHCP</a:t>
            </a:r>
            <a:r>
              <a:rPr lang="zh-TW" altLang="en-US" dirty="0"/>
              <a:t> 封包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6BC9786-BFC2-4D1B-858E-2F74D2428E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使用</a:t>
            </a:r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WireShark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在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409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聽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VLAN21</a:t>
            </a: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:1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個小時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共抓到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276869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個封包，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其中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DHCP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封包共 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2196</a:t>
            </a:r>
            <a:r>
              <a:rPr lang="zh-TW" altLang="en-US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(0.8%)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A902E9B5-066E-49C0-B365-B7A08A67E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5347-C5A5-4754-8D20-4CD2642CD09E}" type="slidenum">
              <a:rPr lang="zh-TW" altLang="en-US" smtClean="0"/>
              <a:t>10</a:t>
            </a:fld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BF1C426F-736D-40C2-BCFF-4963B17F99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001294"/>
            <a:ext cx="5475214" cy="1855692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8770667E-5771-404D-A8D5-C14A6D3110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1800" y="5464284"/>
            <a:ext cx="5419290" cy="392702"/>
          </a:xfrm>
          <a:prstGeom prst="rect">
            <a:avLst/>
          </a:prstGeom>
        </p:spPr>
      </p:pic>
      <p:sp>
        <p:nvSpPr>
          <p:cNvPr id="8" name="文字方塊 7">
            <a:hlinkClick r:id="rId4"/>
            <a:extLst>
              <a:ext uri="{FF2B5EF4-FFF2-40B4-BE49-F238E27FC236}">
                <a16:creationId xmlns:a16="http://schemas.microsoft.com/office/drawing/2014/main" id="{68842E54-20CF-4C9A-B364-1BA2EA043293}"/>
              </a:ext>
            </a:extLst>
          </p:cNvPr>
          <p:cNvSpPr txBox="1"/>
          <p:nvPr/>
        </p:nvSpPr>
        <p:spPr>
          <a:xfrm>
            <a:off x="738552" y="6026719"/>
            <a:ext cx="3182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4"/>
              </a:rPr>
              <a:t>Wireshark record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7324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Lab 1 :DHCP Server</a:t>
            </a:r>
            <a:r>
              <a:rPr lang="zh-TW" altLang="en-US" dirty="0"/>
              <a:t>實作</a:t>
            </a: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739" y="1399557"/>
            <a:ext cx="7801708" cy="4850196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914399" y="5941995"/>
            <a:ext cx="2558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3"/>
              </a:rPr>
              <a:t>PT Download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5347-C5A5-4754-8D20-4CD2642CD09E}" type="slidenum">
              <a:rPr lang="zh-TW" altLang="en-US" smtClean="0"/>
              <a:t>11</a:t>
            </a:fld>
            <a:endParaRPr lang="zh-TW" altLang="en-US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F8DEFDC7-C10A-45F6-AD5C-85D3ED3F06DD}"/>
              </a:ext>
            </a:extLst>
          </p:cNvPr>
          <p:cNvSpPr txBox="1"/>
          <p:nvPr/>
        </p:nvSpPr>
        <p:spPr>
          <a:xfrm>
            <a:off x="742384" y="1560867"/>
            <a:ext cx="15351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TOPO: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128756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Server Configure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455" y="1471381"/>
            <a:ext cx="7731368" cy="4831226"/>
          </a:xfrm>
          <a:prstGeom prst="rect">
            <a:avLst/>
          </a:prstGeom>
        </p:spPr>
      </p:pic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5347-C5A5-4754-8D20-4CD2642CD09E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1478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339" y="1094311"/>
            <a:ext cx="5099568" cy="5082652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00798" y="1138602"/>
            <a:ext cx="4953002" cy="4994070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2110154" y="2734408"/>
            <a:ext cx="2998177" cy="19343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7951177" y="2760784"/>
            <a:ext cx="2998177" cy="19343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838200" y="342900"/>
            <a:ext cx="2335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Student :</a:t>
            </a:r>
          </a:p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192.168.0.0 /24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6400798" y="342900"/>
            <a:ext cx="2335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Teacher :</a:t>
            </a:r>
          </a:p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192.168.1.0 /24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5347-C5A5-4754-8D20-4CD2642CD09E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1123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878" y="365125"/>
            <a:ext cx="5741844" cy="6245030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6550269" y="5840742"/>
            <a:ext cx="5134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DHCP OFFER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to Student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402623" y="1441938"/>
            <a:ext cx="2409092" cy="3429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940777" y="3859823"/>
            <a:ext cx="4765431" cy="29014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5347-C5A5-4754-8D20-4CD2642CD09E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8901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2" y="259617"/>
            <a:ext cx="6119444" cy="640910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6490567" y="5899610"/>
            <a:ext cx="57014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DHCP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DISCOVER FROM Teacher</a:t>
            </a:r>
          </a:p>
        </p:txBody>
      </p:sp>
      <p:sp>
        <p:nvSpPr>
          <p:cNvPr id="6" name="矩形 5"/>
          <p:cNvSpPr/>
          <p:nvPr/>
        </p:nvSpPr>
        <p:spPr>
          <a:xfrm>
            <a:off x="808892" y="4431323"/>
            <a:ext cx="4765431" cy="29014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3261947" y="1301261"/>
            <a:ext cx="2409092" cy="3429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5347-C5A5-4754-8D20-4CD2642CD09E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23220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232690"/>
            <a:ext cx="10515600" cy="1325563"/>
          </a:xfrm>
        </p:spPr>
        <p:txBody>
          <a:bodyPr/>
          <a:lstStyle/>
          <a:p>
            <a:r>
              <a:rPr lang="en-US" altLang="zh-TW" dirty="0"/>
              <a:t>Lab 2 :Multiple DHCP Server</a:t>
            </a:r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5867400" y="5618119"/>
            <a:ext cx="2743200" cy="365125"/>
          </a:xfrm>
        </p:spPr>
        <p:txBody>
          <a:bodyPr/>
          <a:lstStyle/>
          <a:p>
            <a:fld id="{F0C05347-C5A5-4754-8D20-4CD2642CD09E}" type="slidenum">
              <a:rPr lang="zh-TW" altLang="en-US" smtClean="0"/>
              <a:t>16</a:t>
            </a:fld>
            <a:endParaRPr lang="zh-TW" altLang="en-US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0105F6E0-48E8-4A73-984E-2B4081CFA263}"/>
              </a:ext>
            </a:extLst>
          </p:cNvPr>
          <p:cNvSpPr txBox="1"/>
          <p:nvPr/>
        </p:nvSpPr>
        <p:spPr>
          <a:xfrm>
            <a:off x="899259" y="1439983"/>
            <a:ext cx="873130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新增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台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DHCP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Server  (Server 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兩個 網段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192.168.0.0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/24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以及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192.168.1.0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/24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Main Server :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負責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80%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 address</a:t>
            </a:r>
          </a:p>
          <a:p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-200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Server 2        :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負責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20%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 address</a:t>
            </a:r>
          </a:p>
          <a:p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201-250)</a:t>
            </a:r>
            <a:endParaRPr lang="zh-TW" altLang="en-US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2FFC2121-819B-49A4-AB89-36101AF6BEAD}"/>
              </a:ext>
            </a:extLst>
          </p:cNvPr>
          <p:cNvSpPr txBox="1"/>
          <p:nvPr/>
        </p:nvSpPr>
        <p:spPr>
          <a:xfrm>
            <a:off x="1174459" y="4874806"/>
            <a:ext cx="1426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Main Server</a:t>
            </a:r>
            <a:r>
              <a:rPr lang="zh-TW" altLang="en-US" dirty="0"/>
              <a:t> </a:t>
            </a:r>
            <a:r>
              <a:rPr lang="en-US" altLang="zh-TW" dirty="0"/>
              <a:t>:</a:t>
            </a:r>
            <a:endParaRPr lang="zh-TW" altLang="en-US" dirty="0"/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07BF9039-2429-4FFA-85C0-350473BA2662}"/>
              </a:ext>
            </a:extLst>
          </p:cNvPr>
          <p:cNvSpPr txBox="1"/>
          <p:nvPr/>
        </p:nvSpPr>
        <p:spPr>
          <a:xfrm>
            <a:off x="1174459" y="5383470"/>
            <a:ext cx="1426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Server 2       </a:t>
            </a:r>
            <a:r>
              <a:rPr lang="zh-TW" altLang="en-US" dirty="0"/>
              <a:t> </a:t>
            </a:r>
            <a:r>
              <a:rPr lang="en-US" altLang="zh-TW" dirty="0"/>
              <a:t>:</a:t>
            </a:r>
            <a:endParaRPr lang="zh-TW" altLang="en-US" dirty="0"/>
          </a:p>
        </p:txBody>
      </p:sp>
      <p:pic>
        <p:nvPicPr>
          <p:cNvPr id="25" name="圖片 24">
            <a:extLst>
              <a:ext uri="{FF2B5EF4-FFF2-40B4-BE49-F238E27FC236}">
                <a16:creationId xmlns:a16="http://schemas.microsoft.com/office/drawing/2014/main" id="{91A78ABA-1962-4ED5-9BDC-6B3912C377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0632" y="4154335"/>
            <a:ext cx="6629400" cy="1095375"/>
          </a:xfrm>
          <a:prstGeom prst="rect">
            <a:avLst/>
          </a:prstGeom>
        </p:spPr>
      </p:pic>
      <p:pic>
        <p:nvPicPr>
          <p:cNvPr id="27" name="圖片 26">
            <a:extLst>
              <a:ext uri="{FF2B5EF4-FFF2-40B4-BE49-F238E27FC236}">
                <a16:creationId xmlns:a16="http://schemas.microsoft.com/office/drawing/2014/main" id="{3FC9CCF5-C3B9-4DD0-B876-31ED261352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0632" y="5332369"/>
            <a:ext cx="6638925" cy="285750"/>
          </a:xfrm>
          <a:prstGeom prst="rect">
            <a:avLst/>
          </a:prstGeom>
        </p:spPr>
      </p:pic>
      <p:pic>
        <p:nvPicPr>
          <p:cNvPr id="28" name="圖片 27">
            <a:extLst>
              <a:ext uri="{FF2B5EF4-FFF2-40B4-BE49-F238E27FC236}">
                <a16:creationId xmlns:a16="http://schemas.microsoft.com/office/drawing/2014/main" id="{B7530977-E1A9-4ECE-96AF-ACE37BD594E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0632" y="5632814"/>
            <a:ext cx="6648450" cy="247650"/>
          </a:xfrm>
          <a:prstGeom prst="rect">
            <a:avLst/>
          </a:prstGeom>
        </p:spPr>
      </p:pic>
      <p:sp>
        <p:nvSpPr>
          <p:cNvPr id="19" name="矩形 18">
            <a:extLst>
              <a:ext uri="{FF2B5EF4-FFF2-40B4-BE49-F238E27FC236}">
                <a16:creationId xmlns:a16="http://schemas.microsoft.com/office/drawing/2014/main" id="{50E31CEA-BC25-4DA3-A01A-402DB28E8985}"/>
              </a:ext>
            </a:extLst>
          </p:cNvPr>
          <p:cNvSpPr/>
          <p:nvPr/>
        </p:nvSpPr>
        <p:spPr>
          <a:xfrm>
            <a:off x="7166645" y="4622333"/>
            <a:ext cx="294314" cy="129768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7C46BED3-DCE9-455B-BD36-E519EB6AAC32}"/>
              </a:ext>
            </a:extLst>
          </p:cNvPr>
          <p:cNvSpPr txBox="1"/>
          <p:nvPr/>
        </p:nvSpPr>
        <p:spPr>
          <a:xfrm>
            <a:off x="843064" y="5970527"/>
            <a:ext cx="2558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  <a:hlinkClick r:id="rId5"/>
              </a:rPr>
              <a:t>PT Download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88108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8615" y="-33332"/>
            <a:ext cx="10515600" cy="1325563"/>
          </a:xfrm>
        </p:spPr>
        <p:txBody>
          <a:bodyPr/>
          <a:lstStyle/>
          <a:p>
            <a:r>
              <a:rPr lang="en-US" altLang="zh-TW" dirty="0"/>
              <a:t>Lab 2 :Multiple DHCP Server</a:t>
            </a:r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5347-C5A5-4754-8D20-4CD2642CD09E}" type="slidenum">
              <a:rPr lang="zh-TW" altLang="en-US" smtClean="0"/>
              <a:t>17</a:t>
            </a:fld>
            <a:endParaRPr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2FFC2121-819B-49A4-AB89-36101AF6BEAD}"/>
              </a:ext>
            </a:extLst>
          </p:cNvPr>
          <p:cNvSpPr txBox="1"/>
          <p:nvPr/>
        </p:nvSpPr>
        <p:spPr>
          <a:xfrm>
            <a:off x="3917659" y="5613037"/>
            <a:ext cx="1426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Main Server:</a:t>
            </a:r>
            <a:endParaRPr lang="zh-TW" altLang="en-US" dirty="0"/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07BF9039-2429-4FFA-85C0-350473BA2662}"/>
              </a:ext>
            </a:extLst>
          </p:cNvPr>
          <p:cNvSpPr txBox="1"/>
          <p:nvPr/>
        </p:nvSpPr>
        <p:spPr>
          <a:xfrm>
            <a:off x="3917659" y="6121701"/>
            <a:ext cx="1426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Server 2       :</a:t>
            </a:r>
            <a:endParaRPr lang="zh-TW" altLang="en-US" dirty="0"/>
          </a:p>
        </p:txBody>
      </p:sp>
      <p:pic>
        <p:nvPicPr>
          <p:cNvPr id="21" name="圖片 20">
            <a:extLst>
              <a:ext uri="{FF2B5EF4-FFF2-40B4-BE49-F238E27FC236}">
                <a16:creationId xmlns:a16="http://schemas.microsoft.com/office/drawing/2014/main" id="{901C6A45-C385-4116-8CB0-B49C411D3E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059" y="875631"/>
            <a:ext cx="10620464" cy="582930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8F28A730-8FBE-41F1-8D14-9C68B28116C7}"/>
              </a:ext>
            </a:extLst>
          </p:cNvPr>
          <p:cNvSpPr/>
          <p:nvPr/>
        </p:nvSpPr>
        <p:spPr>
          <a:xfrm>
            <a:off x="2181138" y="5797703"/>
            <a:ext cx="1216403" cy="323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E0DFCF39-7109-4EE3-953C-AB7B449E648D}"/>
              </a:ext>
            </a:extLst>
          </p:cNvPr>
          <p:cNvSpPr/>
          <p:nvPr/>
        </p:nvSpPr>
        <p:spPr>
          <a:xfrm>
            <a:off x="7579454" y="5820370"/>
            <a:ext cx="1216403" cy="323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7C81F495-4489-4B56-B36A-88BF1718FF3C}"/>
              </a:ext>
            </a:extLst>
          </p:cNvPr>
          <p:cNvSpPr/>
          <p:nvPr/>
        </p:nvSpPr>
        <p:spPr>
          <a:xfrm>
            <a:off x="1098472" y="1013814"/>
            <a:ext cx="1768980" cy="87167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39261FD4-2444-4B80-938B-FB27FE8CD1ED}"/>
              </a:ext>
            </a:extLst>
          </p:cNvPr>
          <p:cNvSpPr txBox="1"/>
          <p:nvPr/>
        </p:nvSpPr>
        <p:spPr>
          <a:xfrm>
            <a:off x="0" y="3074364"/>
            <a:ext cx="1694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192.168.0.253</a:t>
            </a:r>
            <a:endParaRPr lang="zh-TW" altLang="en-US" dirty="0"/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C440E1A5-5924-4A2C-A139-50EED1A8FAA5}"/>
              </a:ext>
            </a:extLst>
          </p:cNvPr>
          <p:cNvSpPr txBox="1"/>
          <p:nvPr/>
        </p:nvSpPr>
        <p:spPr>
          <a:xfrm>
            <a:off x="88782" y="1859687"/>
            <a:ext cx="1694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192.168.0.252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522BEA7-FB53-4FB7-888E-3568487186E6}"/>
              </a:ext>
            </a:extLst>
          </p:cNvPr>
          <p:cNvSpPr/>
          <p:nvPr/>
        </p:nvSpPr>
        <p:spPr>
          <a:xfrm>
            <a:off x="8610600" y="5419288"/>
            <a:ext cx="860571" cy="1891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48C9155B-003C-43FE-BA18-85ADF99EAF3A}"/>
              </a:ext>
            </a:extLst>
          </p:cNvPr>
          <p:cNvCxnSpPr>
            <a:cxnSpLocks/>
          </p:cNvCxnSpPr>
          <p:nvPr/>
        </p:nvCxnSpPr>
        <p:spPr>
          <a:xfrm flipV="1">
            <a:off x="9102055" y="5494790"/>
            <a:ext cx="436228" cy="1135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C03EF9C6-CD88-41A8-996B-0894A7EF5AEF}"/>
              </a:ext>
            </a:extLst>
          </p:cNvPr>
          <p:cNvSpPr txBox="1"/>
          <p:nvPr/>
        </p:nvSpPr>
        <p:spPr>
          <a:xfrm>
            <a:off x="1346433" y="4243592"/>
            <a:ext cx="1694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192.168.0.</a:t>
            </a:r>
            <a:r>
              <a:rPr lang="en-US" altLang="zh-TW" dirty="0">
                <a:solidFill>
                  <a:srgbClr val="FF0000"/>
                </a:solidFill>
              </a:rPr>
              <a:t>4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4BA2611C-9830-4137-98E8-9B4D4DD4E8E1}"/>
              </a:ext>
            </a:extLst>
          </p:cNvPr>
          <p:cNvSpPr txBox="1"/>
          <p:nvPr/>
        </p:nvSpPr>
        <p:spPr>
          <a:xfrm>
            <a:off x="3783434" y="4243592"/>
            <a:ext cx="1694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192.168.0.</a:t>
            </a:r>
            <a:r>
              <a:rPr lang="en-US" altLang="zh-TW" dirty="0">
                <a:solidFill>
                  <a:srgbClr val="FF0000"/>
                </a:solidFill>
              </a:rPr>
              <a:t>8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A3449D7F-6AF1-4281-BF3F-3BC73854AEF5}"/>
              </a:ext>
            </a:extLst>
          </p:cNvPr>
          <p:cNvSpPr txBox="1"/>
          <p:nvPr/>
        </p:nvSpPr>
        <p:spPr>
          <a:xfrm>
            <a:off x="6220435" y="4428258"/>
            <a:ext cx="1694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192.168.1.</a:t>
            </a:r>
            <a:r>
              <a:rPr lang="en-US" altLang="zh-TW" dirty="0">
                <a:solidFill>
                  <a:srgbClr val="FF0000"/>
                </a:solidFill>
              </a:rPr>
              <a:t>197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9278C43F-7873-40F9-906B-91BC2F6A7F43}"/>
              </a:ext>
            </a:extLst>
          </p:cNvPr>
          <p:cNvSpPr txBox="1"/>
          <p:nvPr/>
        </p:nvSpPr>
        <p:spPr>
          <a:xfrm>
            <a:off x="8939866" y="4428258"/>
            <a:ext cx="1694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192.168.1.</a:t>
            </a:r>
            <a:r>
              <a:rPr lang="en-US" altLang="zh-TW" dirty="0">
                <a:solidFill>
                  <a:srgbClr val="FF0000"/>
                </a:solidFill>
              </a:rPr>
              <a:t>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45D6D547-5746-4581-B8B5-CE47654B5420}"/>
              </a:ext>
            </a:extLst>
          </p:cNvPr>
          <p:cNvSpPr txBox="1"/>
          <p:nvPr/>
        </p:nvSpPr>
        <p:spPr>
          <a:xfrm>
            <a:off x="3456264" y="1124327"/>
            <a:ext cx="1694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192.168.0.</a:t>
            </a:r>
            <a:r>
              <a:rPr lang="en-US" altLang="zh-TW" dirty="0">
                <a:solidFill>
                  <a:schemeClr val="accent1">
                    <a:lumMod val="75000"/>
                  </a:schemeClr>
                </a:solidFill>
              </a:rPr>
              <a:t>205</a:t>
            </a:r>
            <a:endParaRPr lang="zh-TW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C54EDDF5-B893-4175-BFAA-EC5F6C9CCDDF}"/>
              </a:ext>
            </a:extLst>
          </p:cNvPr>
          <p:cNvSpPr/>
          <p:nvPr/>
        </p:nvSpPr>
        <p:spPr>
          <a:xfrm>
            <a:off x="592821" y="3778220"/>
            <a:ext cx="11006358" cy="2388591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2CCBB5F8-B4D4-4487-809C-2DA604D596E6}"/>
              </a:ext>
            </a:extLst>
          </p:cNvPr>
          <p:cNvSpPr txBox="1"/>
          <p:nvPr/>
        </p:nvSpPr>
        <p:spPr>
          <a:xfrm>
            <a:off x="592821" y="5625838"/>
            <a:ext cx="3933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From Main Server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789A1872-66EA-44DC-8904-F7DCBC25CDF1}"/>
              </a:ext>
            </a:extLst>
          </p:cNvPr>
          <p:cNvSpPr txBox="1"/>
          <p:nvPr/>
        </p:nvSpPr>
        <p:spPr>
          <a:xfrm>
            <a:off x="96687" y="1586761"/>
            <a:ext cx="1359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FF0000"/>
                </a:solidFill>
              </a:rPr>
              <a:t>Server 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4" name="文字方塊 33">
            <a:extLst>
              <a:ext uri="{FF2B5EF4-FFF2-40B4-BE49-F238E27FC236}">
                <a16:creationId xmlns:a16="http://schemas.microsoft.com/office/drawing/2014/main" id="{718C039A-8DE3-43A8-8D81-4D171261C405}"/>
              </a:ext>
            </a:extLst>
          </p:cNvPr>
          <p:cNvSpPr txBox="1"/>
          <p:nvPr/>
        </p:nvSpPr>
        <p:spPr>
          <a:xfrm>
            <a:off x="0" y="2739840"/>
            <a:ext cx="1359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Main Server </a:t>
            </a:r>
            <a:endParaRPr lang="zh-TW" altLang="en-US" dirty="0"/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D57C25CB-AC3F-4BD4-960D-ABE1BB50B539}"/>
              </a:ext>
            </a:extLst>
          </p:cNvPr>
          <p:cNvSpPr/>
          <p:nvPr/>
        </p:nvSpPr>
        <p:spPr>
          <a:xfrm>
            <a:off x="3319758" y="921663"/>
            <a:ext cx="2122415" cy="1416713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文字方塊 35">
            <a:extLst>
              <a:ext uri="{FF2B5EF4-FFF2-40B4-BE49-F238E27FC236}">
                <a16:creationId xmlns:a16="http://schemas.microsoft.com/office/drawing/2014/main" id="{11BD3813-A414-4147-AC24-2C337D67167F}"/>
              </a:ext>
            </a:extLst>
          </p:cNvPr>
          <p:cNvSpPr txBox="1"/>
          <p:nvPr/>
        </p:nvSpPr>
        <p:spPr>
          <a:xfrm>
            <a:off x="5612714" y="1038071"/>
            <a:ext cx="39334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From Server  2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3166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27" grpId="0"/>
      <p:bldP spid="28" grpId="0"/>
      <p:bldP spid="29" grpId="0"/>
      <p:bldP spid="30" grpId="0"/>
      <p:bldP spid="31" grpId="0"/>
      <p:bldP spid="11" grpId="0" animBg="1"/>
      <p:bldP spid="12" grpId="0"/>
      <p:bldP spid="33" grpId="0"/>
      <p:bldP spid="35" grpId="0" animBg="1"/>
      <p:bldP spid="3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8615" y="-33332"/>
            <a:ext cx="10515600" cy="1325563"/>
          </a:xfrm>
        </p:spPr>
        <p:txBody>
          <a:bodyPr/>
          <a:lstStyle/>
          <a:p>
            <a:r>
              <a:rPr lang="en-US" altLang="zh-TW" dirty="0"/>
              <a:t>If Main Server shut down </a:t>
            </a:r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5347-C5A5-4754-8D20-4CD2642CD09E}" type="slidenum">
              <a:rPr lang="zh-TW" altLang="en-US" smtClean="0"/>
              <a:t>18</a:t>
            </a:fld>
            <a:endParaRPr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2FFC2121-819B-49A4-AB89-36101AF6BEAD}"/>
              </a:ext>
            </a:extLst>
          </p:cNvPr>
          <p:cNvSpPr txBox="1"/>
          <p:nvPr/>
        </p:nvSpPr>
        <p:spPr>
          <a:xfrm>
            <a:off x="3917659" y="5613037"/>
            <a:ext cx="1426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Main Server:</a:t>
            </a:r>
            <a:endParaRPr lang="zh-TW" altLang="en-US" dirty="0"/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07BF9039-2429-4FFA-85C0-350473BA2662}"/>
              </a:ext>
            </a:extLst>
          </p:cNvPr>
          <p:cNvSpPr txBox="1"/>
          <p:nvPr/>
        </p:nvSpPr>
        <p:spPr>
          <a:xfrm>
            <a:off x="3917659" y="6121701"/>
            <a:ext cx="1426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Server 2       :</a:t>
            </a:r>
            <a:endParaRPr lang="zh-TW" altLang="en-US" dirty="0"/>
          </a:p>
        </p:txBody>
      </p:sp>
      <p:pic>
        <p:nvPicPr>
          <p:cNvPr id="21" name="圖片 20">
            <a:extLst>
              <a:ext uri="{FF2B5EF4-FFF2-40B4-BE49-F238E27FC236}">
                <a16:creationId xmlns:a16="http://schemas.microsoft.com/office/drawing/2014/main" id="{901C6A45-C385-4116-8CB0-B49C411D3E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059" y="875631"/>
            <a:ext cx="10620464" cy="5829300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8F28A730-8FBE-41F1-8D14-9C68B28116C7}"/>
              </a:ext>
            </a:extLst>
          </p:cNvPr>
          <p:cNvSpPr/>
          <p:nvPr/>
        </p:nvSpPr>
        <p:spPr>
          <a:xfrm>
            <a:off x="2181138" y="5797703"/>
            <a:ext cx="1216403" cy="323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E0DFCF39-7109-4EE3-953C-AB7B449E648D}"/>
              </a:ext>
            </a:extLst>
          </p:cNvPr>
          <p:cNvSpPr/>
          <p:nvPr/>
        </p:nvSpPr>
        <p:spPr>
          <a:xfrm>
            <a:off x="7579454" y="5820370"/>
            <a:ext cx="1216403" cy="323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C440E1A5-5924-4A2C-A139-50EED1A8FAA5}"/>
              </a:ext>
            </a:extLst>
          </p:cNvPr>
          <p:cNvSpPr txBox="1"/>
          <p:nvPr/>
        </p:nvSpPr>
        <p:spPr>
          <a:xfrm>
            <a:off x="88782" y="1859687"/>
            <a:ext cx="1694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192.168.0.252</a:t>
            </a:r>
            <a:endParaRPr lang="zh-TW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522BEA7-FB53-4FB7-888E-3568487186E6}"/>
              </a:ext>
            </a:extLst>
          </p:cNvPr>
          <p:cNvSpPr/>
          <p:nvPr/>
        </p:nvSpPr>
        <p:spPr>
          <a:xfrm>
            <a:off x="8610600" y="5419288"/>
            <a:ext cx="860571" cy="1891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9" name="直線接點 8">
            <a:extLst>
              <a:ext uri="{FF2B5EF4-FFF2-40B4-BE49-F238E27FC236}">
                <a16:creationId xmlns:a16="http://schemas.microsoft.com/office/drawing/2014/main" id="{48C9155B-003C-43FE-BA18-85ADF99EAF3A}"/>
              </a:ext>
            </a:extLst>
          </p:cNvPr>
          <p:cNvCxnSpPr>
            <a:cxnSpLocks/>
          </p:cNvCxnSpPr>
          <p:nvPr/>
        </p:nvCxnSpPr>
        <p:spPr>
          <a:xfrm flipV="1">
            <a:off x="9102055" y="5494790"/>
            <a:ext cx="436228" cy="11359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文字方塊 26">
            <a:extLst>
              <a:ext uri="{FF2B5EF4-FFF2-40B4-BE49-F238E27FC236}">
                <a16:creationId xmlns:a16="http://schemas.microsoft.com/office/drawing/2014/main" id="{C03EF9C6-CD88-41A8-996B-0894A7EF5AEF}"/>
              </a:ext>
            </a:extLst>
          </p:cNvPr>
          <p:cNvSpPr txBox="1"/>
          <p:nvPr/>
        </p:nvSpPr>
        <p:spPr>
          <a:xfrm>
            <a:off x="936070" y="4185791"/>
            <a:ext cx="1694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192.168.0.</a:t>
            </a:r>
            <a:r>
              <a:rPr lang="en-US" altLang="zh-TW" dirty="0">
                <a:solidFill>
                  <a:srgbClr val="FF0000"/>
                </a:solidFill>
              </a:rPr>
              <a:t>205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8" name="文字方塊 27">
            <a:extLst>
              <a:ext uri="{FF2B5EF4-FFF2-40B4-BE49-F238E27FC236}">
                <a16:creationId xmlns:a16="http://schemas.microsoft.com/office/drawing/2014/main" id="{4BA2611C-9830-4137-98E8-9B4D4DD4E8E1}"/>
              </a:ext>
            </a:extLst>
          </p:cNvPr>
          <p:cNvSpPr txBox="1"/>
          <p:nvPr/>
        </p:nvSpPr>
        <p:spPr>
          <a:xfrm>
            <a:off x="3783434" y="4243592"/>
            <a:ext cx="1694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192.168.0.</a:t>
            </a:r>
            <a:r>
              <a:rPr lang="en-US" altLang="zh-TW" dirty="0">
                <a:solidFill>
                  <a:srgbClr val="FF0000"/>
                </a:solidFill>
              </a:rPr>
              <a:t>204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A3449D7F-6AF1-4281-BF3F-3BC73854AEF5}"/>
              </a:ext>
            </a:extLst>
          </p:cNvPr>
          <p:cNvSpPr txBox="1"/>
          <p:nvPr/>
        </p:nvSpPr>
        <p:spPr>
          <a:xfrm>
            <a:off x="6220435" y="4428258"/>
            <a:ext cx="1694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192.168.1.</a:t>
            </a:r>
            <a:r>
              <a:rPr lang="en-US" altLang="zh-TW" dirty="0">
                <a:solidFill>
                  <a:srgbClr val="FF0000"/>
                </a:solidFill>
              </a:rPr>
              <a:t>217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0" name="文字方塊 29">
            <a:extLst>
              <a:ext uri="{FF2B5EF4-FFF2-40B4-BE49-F238E27FC236}">
                <a16:creationId xmlns:a16="http://schemas.microsoft.com/office/drawing/2014/main" id="{9278C43F-7873-40F9-906B-91BC2F6A7F43}"/>
              </a:ext>
            </a:extLst>
          </p:cNvPr>
          <p:cNvSpPr txBox="1"/>
          <p:nvPr/>
        </p:nvSpPr>
        <p:spPr>
          <a:xfrm>
            <a:off x="8939866" y="4428258"/>
            <a:ext cx="1694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192.168.1.</a:t>
            </a:r>
            <a:r>
              <a:rPr lang="en-US" altLang="zh-TW" dirty="0">
                <a:solidFill>
                  <a:srgbClr val="FF0000"/>
                </a:solidFill>
              </a:rPr>
              <a:t>218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45D6D547-5746-4581-B8B5-CE47654B5420}"/>
              </a:ext>
            </a:extLst>
          </p:cNvPr>
          <p:cNvSpPr txBox="1"/>
          <p:nvPr/>
        </p:nvSpPr>
        <p:spPr>
          <a:xfrm>
            <a:off x="3456264" y="1124327"/>
            <a:ext cx="1694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192.168.0.</a:t>
            </a:r>
            <a:r>
              <a:rPr lang="en-US" altLang="zh-TW" dirty="0">
                <a:solidFill>
                  <a:srgbClr val="FF0000"/>
                </a:solidFill>
              </a:rPr>
              <a:t>203</a:t>
            </a:r>
            <a:endParaRPr lang="zh-TW" altLang="en-US" dirty="0">
              <a:solidFill>
                <a:srgbClr val="FF0000"/>
              </a:solidFill>
            </a:endParaRPr>
          </a:p>
        </p:txBody>
      </p: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789A1872-66EA-44DC-8904-F7DCBC25CDF1}"/>
              </a:ext>
            </a:extLst>
          </p:cNvPr>
          <p:cNvSpPr txBox="1"/>
          <p:nvPr/>
        </p:nvSpPr>
        <p:spPr>
          <a:xfrm>
            <a:off x="96687" y="1586761"/>
            <a:ext cx="1359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Server 2</a:t>
            </a:r>
            <a:endParaRPr lang="zh-TW" altLang="en-US" dirty="0"/>
          </a:p>
        </p:txBody>
      </p:sp>
      <p:sp>
        <p:nvSpPr>
          <p:cNvPr id="5" name="乘號 4">
            <a:extLst>
              <a:ext uri="{FF2B5EF4-FFF2-40B4-BE49-F238E27FC236}">
                <a16:creationId xmlns:a16="http://schemas.microsoft.com/office/drawing/2014/main" id="{EA74A3D3-9A1D-4248-8C18-7448BED4CFAA}"/>
              </a:ext>
            </a:extLst>
          </p:cNvPr>
          <p:cNvSpPr/>
          <p:nvPr/>
        </p:nvSpPr>
        <p:spPr>
          <a:xfrm>
            <a:off x="1019960" y="2148200"/>
            <a:ext cx="1359016" cy="930352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92D03376-52DF-4136-8BE6-13A741C386A1}"/>
              </a:ext>
            </a:extLst>
          </p:cNvPr>
          <p:cNvSpPr txBox="1"/>
          <p:nvPr/>
        </p:nvSpPr>
        <p:spPr>
          <a:xfrm>
            <a:off x="1055617" y="5820370"/>
            <a:ext cx="50054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All DHCP from Server 2</a:t>
            </a:r>
            <a:endParaRPr lang="zh-TW" altLang="en-US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916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/>
      <p:bldP spid="31" grpId="0"/>
      <p:bldP spid="5" grpId="0" animBg="1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Q &amp; A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6531088" cy="4351338"/>
          </a:xfr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5347-C5A5-4754-8D20-4CD2642CD09E}" type="slidenum">
              <a:rPr lang="zh-TW" altLang="en-US" smtClean="0"/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72619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What is DHCP 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872761"/>
            <a:ext cx="10515600" cy="4304201"/>
          </a:xfrm>
        </p:spPr>
        <p:txBody>
          <a:bodyPr/>
          <a:lstStyle/>
          <a:p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ynamic 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ost 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C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onfiguration 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rotocol 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簡稱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DHCP)</a:t>
            </a:r>
          </a:p>
          <a:p>
            <a:pPr marL="0" indent="0">
              <a:buNone/>
            </a:pP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提供的服務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</a:p>
          <a:p>
            <a:pPr marL="0" indent="0"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用於內部網路或網路服務供應商自動分配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位址給使用者</a:t>
            </a:r>
          </a:p>
          <a:p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115704"/>
            <a:ext cx="3933092" cy="1897328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5347-C5A5-4754-8D20-4CD2642CD09E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6068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Why do we use DHCP? 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97094" y="4140835"/>
            <a:ext cx="1388374" cy="1041282"/>
          </a:xfr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600" y="1669651"/>
            <a:ext cx="1773716" cy="1389646"/>
          </a:xfrm>
          <a:prstGeom prst="rect">
            <a:avLst/>
          </a:prstGeom>
        </p:spPr>
      </p:pic>
      <p:cxnSp>
        <p:nvCxnSpPr>
          <p:cNvPr id="8" name="直線接點 7"/>
          <p:cNvCxnSpPr/>
          <p:nvPr/>
        </p:nvCxnSpPr>
        <p:spPr>
          <a:xfrm flipH="1">
            <a:off x="1688779" y="2901813"/>
            <a:ext cx="923190" cy="144841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向右箭號 9"/>
          <p:cNvSpPr/>
          <p:nvPr/>
        </p:nvSpPr>
        <p:spPr>
          <a:xfrm>
            <a:off x="2594712" y="3880249"/>
            <a:ext cx="2277207" cy="4835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005753" y="3448337"/>
            <a:ext cx="35081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Address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Subnet Mask</a:t>
            </a:r>
          </a:p>
          <a:p>
            <a:pPr marL="342900" indent="-342900">
              <a:buFont typeface="+mj-lt"/>
              <a:buAutoNum type="arabicPeriod"/>
            </a:pP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Default Gateway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25" name="圖片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47717" y="525657"/>
            <a:ext cx="3160650" cy="5298542"/>
          </a:xfrm>
          <a:prstGeom prst="rect">
            <a:avLst/>
          </a:prstGeom>
        </p:spPr>
      </p:pic>
      <p:sp>
        <p:nvSpPr>
          <p:cNvPr id="26" name="文字方塊 25"/>
          <p:cNvSpPr txBox="1"/>
          <p:nvPr/>
        </p:nvSpPr>
        <p:spPr>
          <a:xfrm>
            <a:off x="9214338" y="5824199"/>
            <a:ext cx="18815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Windows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設定</a:t>
            </a:r>
            <a:r>
              <a:rPr lang="en-US" altLang="zh-TW" dirty="0" err="1"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5347-C5A5-4754-8D20-4CD2642CD09E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842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DHCP Header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50227" y="175637"/>
            <a:ext cx="3833438" cy="6141324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4870938" y="3356857"/>
            <a:ext cx="2901462" cy="509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TW" altLang="en-US" dirty="0"/>
          </a:p>
        </p:txBody>
      </p:sp>
      <p:grpSp>
        <p:nvGrpSpPr>
          <p:cNvPr id="21" name="群組 20"/>
          <p:cNvGrpSpPr/>
          <p:nvPr/>
        </p:nvGrpSpPr>
        <p:grpSpPr>
          <a:xfrm>
            <a:off x="9875235" y="2528731"/>
            <a:ext cx="2637692" cy="2166206"/>
            <a:chOff x="5776546" y="2701075"/>
            <a:chExt cx="2637692" cy="2166206"/>
          </a:xfrm>
        </p:grpSpPr>
        <p:sp>
          <p:nvSpPr>
            <p:cNvPr id="6" name="文字方塊 5"/>
            <p:cNvSpPr txBox="1"/>
            <p:nvPr/>
          </p:nvSpPr>
          <p:spPr>
            <a:xfrm>
              <a:off x="5776546" y="2701075"/>
              <a:ext cx="26376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Client IP address</a:t>
              </a:r>
              <a:endParaRPr lang="zh-TW" altLang="en-US" dirty="0"/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5776546" y="4006898"/>
              <a:ext cx="26376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Gateway IP address</a:t>
              </a:r>
              <a:endParaRPr lang="zh-TW" altLang="en-US" dirty="0"/>
            </a:p>
          </p:txBody>
        </p:sp>
        <p:sp>
          <p:nvSpPr>
            <p:cNvPr id="8" name="文字方塊 7"/>
            <p:cNvSpPr txBox="1"/>
            <p:nvPr/>
          </p:nvSpPr>
          <p:spPr>
            <a:xfrm>
              <a:off x="5776546" y="3106085"/>
              <a:ext cx="26376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Your IP address</a:t>
              </a:r>
              <a:endParaRPr lang="zh-TW" altLang="en-US" dirty="0"/>
            </a:p>
          </p:txBody>
        </p:sp>
        <p:sp>
          <p:nvSpPr>
            <p:cNvPr id="10" name="文字方塊 9"/>
            <p:cNvSpPr txBox="1"/>
            <p:nvPr/>
          </p:nvSpPr>
          <p:spPr>
            <a:xfrm>
              <a:off x="5776546" y="4497949"/>
              <a:ext cx="26376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Client Mac address</a:t>
              </a:r>
              <a:endParaRPr lang="zh-TW" altLang="en-US" dirty="0"/>
            </a:p>
          </p:txBody>
        </p:sp>
      </p:grpSp>
      <p:grpSp>
        <p:nvGrpSpPr>
          <p:cNvPr id="28" name="群組 27"/>
          <p:cNvGrpSpPr/>
          <p:nvPr/>
        </p:nvGrpSpPr>
        <p:grpSpPr>
          <a:xfrm>
            <a:off x="419953" y="3051682"/>
            <a:ext cx="4696300" cy="1355289"/>
            <a:chOff x="553398" y="2848897"/>
            <a:chExt cx="4696300" cy="1355289"/>
          </a:xfrm>
        </p:grpSpPr>
        <p:pic>
          <p:nvPicPr>
            <p:cNvPr id="11" name="圖片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53398" y="2848897"/>
              <a:ext cx="4696300" cy="1189366"/>
            </a:xfrm>
            <a:prstGeom prst="rect">
              <a:avLst/>
            </a:prstGeom>
          </p:spPr>
        </p:pic>
        <p:sp>
          <p:nvSpPr>
            <p:cNvPr id="15" name="矩形 14"/>
            <p:cNvSpPr/>
            <p:nvPr/>
          </p:nvSpPr>
          <p:spPr>
            <a:xfrm>
              <a:off x="3807069" y="2980592"/>
              <a:ext cx="492370" cy="165923"/>
            </a:xfrm>
            <a:prstGeom prst="rect">
              <a:avLst/>
            </a:prstGeom>
            <a:solidFill>
              <a:srgbClr val="CCD3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3666392" y="2876967"/>
              <a:ext cx="7737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dirty="0"/>
                <a:t>DHCP</a:t>
              </a:r>
              <a:endParaRPr lang="zh-TW" altLang="en-US" dirty="0"/>
            </a:p>
          </p:txBody>
        </p:sp>
        <p:sp>
          <p:nvSpPr>
            <p:cNvPr id="14" name="矩形 13"/>
            <p:cNvSpPr/>
            <p:nvPr/>
          </p:nvSpPr>
          <p:spPr>
            <a:xfrm>
              <a:off x="4035670" y="4038263"/>
              <a:ext cx="527538" cy="165923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7" name="向右箭號 26"/>
          <p:cNvSpPr/>
          <p:nvPr/>
        </p:nvSpPr>
        <p:spPr>
          <a:xfrm rot="20195069">
            <a:off x="5214489" y="2932140"/>
            <a:ext cx="1071971" cy="29522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文字方塊 28"/>
          <p:cNvSpPr txBox="1"/>
          <p:nvPr/>
        </p:nvSpPr>
        <p:spPr>
          <a:xfrm>
            <a:off x="668215" y="4510271"/>
            <a:ext cx="39301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DHCP Server : port 67</a:t>
            </a:r>
          </a:p>
          <a:p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DHCP Client:   port 68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5347-C5A5-4754-8D20-4CD2642CD09E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8756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356332"/>
            <a:ext cx="10515600" cy="1325563"/>
          </a:xfrm>
        </p:spPr>
        <p:txBody>
          <a:bodyPr/>
          <a:lstStyle/>
          <a:p>
            <a:r>
              <a:rPr lang="en-US" altLang="zh-TW" dirty="0"/>
              <a:t>DHCP</a:t>
            </a:r>
            <a:r>
              <a:rPr lang="zh-TW" altLang="en-US" dirty="0"/>
              <a:t>過程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722" y="1805015"/>
            <a:ext cx="3347183" cy="4351338"/>
          </a:xfrm>
        </p:spPr>
      </p:pic>
      <p:sp>
        <p:nvSpPr>
          <p:cNvPr id="6" name="文字方塊 5"/>
          <p:cNvSpPr txBox="1"/>
          <p:nvPr/>
        </p:nvSpPr>
        <p:spPr>
          <a:xfrm>
            <a:off x="3282461" y="1816372"/>
            <a:ext cx="70426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DHCP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DISCOVER:</a:t>
            </a:r>
          </a:p>
          <a:p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尋找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DHCP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Server</a:t>
            </a:r>
          </a:p>
          <a:p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Source IP          : 0.0.0.0 </a:t>
            </a:r>
          </a:p>
          <a:p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Destination IP : 255.255.255.255</a:t>
            </a:r>
          </a:p>
        </p:txBody>
      </p:sp>
      <p:sp>
        <p:nvSpPr>
          <p:cNvPr id="7" name="文字方塊 6"/>
          <p:cNvSpPr txBox="1"/>
          <p:nvPr/>
        </p:nvSpPr>
        <p:spPr>
          <a:xfrm>
            <a:off x="3358661" y="4170413"/>
            <a:ext cx="90736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2. DHCP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OFFER:</a:t>
            </a:r>
          </a:p>
          <a:p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提供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Address</a:t>
            </a: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利用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ARP(Address Resolution Protocol)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探測此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是否有人使用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sp>
        <p:nvSpPr>
          <p:cNvPr id="3" name="向右箭號 2"/>
          <p:cNvSpPr/>
          <p:nvPr/>
        </p:nvSpPr>
        <p:spPr>
          <a:xfrm>
            <a:off x="8124091" y="3358661"/>
            <a:ext cx="1230923" cy="263769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9355014" y="3270391"/>
            <a:ext cx="17057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Broadcast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5347-C5A5-4754-8D20-4CD2642CD09E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015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356332"/>
            <a:ext cx="10515600" cy="1325563"/>
          </a:xfrm>
        </p:spPr>
        <p:txBody>
          <a:bodyPr/>
          <a:lstStyle/>
          <a:p>
            <a:r>
              <a:rPr lang="en-US" altLang="zh-TW" dirty="0"/>
              <a:t>DHCP</a:t>
            </a:r>
            <a:r>
              <a:rPr lang="zh-TW" altLang="en-US" dirty="0"/>
              <a:t>過程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05015"/>
            <a:ext cx="3347183" cy="4351338"/>
          </a:xfrm>
        </p:spPr>
      </p:pic>
      <p:sp>
        <p:nvSpPr>
          <p:cNvPr id="6" name="文字方塊 5"/>
          <p:cNvSpPr txBox="1"/>
          <p:nvPr/>
        </p:nvSpPr>
        <p:spPr>
          <a:xfrm>
            <a:off x="3358661" y="1805015"/>
            <a:ext cx="70426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3.DHCP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REQUEST:</a:t>
            </a:r>
          </a:p>
          <a:p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ARP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探測是否有人使用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向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DHCP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Server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告知使用此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Address</a:t>
            </a:r>
            <a:endParaRPr lang="zh-TW" altLang="en-US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3358661" y="4170413"/>
            <a:ext cx="90736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4. DHCP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ACK:</a:t>
            </a:r>
          </a:p>
          <a:p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Server 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回應確認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此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正式開始使用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5347-C5A5-4754-8D20-4CD2642CD09E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122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其他的</a:t>
            </a:r>
            <a:r>
              <a:rPr lang="en-US" altLang="zh-TW" dirty="0"/>
              <a:t>DHCP</a:t>
            </a:r>
            <a:r>
              <a:rPr lang="zh-TW" altLang="en-US" dirty="0"/>
              <a:t> 指令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03389" y="3310476"/>
            <a:ext cx="10515600" cy="4351338"/>
          </a:xfrm>
        </p:spPr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DHCP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RELEASE: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釋放此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 Address</a:t>
            </a:r>
          </a:p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DHCP NAK:</a:t>
            </a:r>
          </a:p>
          <a:p>
            <a:pPr marL="0" indent="0"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伺服器回覆客戶，客戶要求的網址不能被分配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DHCP DECLINE :</a:t>
            </a:r>
          </a:p>
          <a:p>
            <a:pPr marL="0" indent="0">
              <a:buNone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當客戶端發現伺服器分配的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IP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位址無法使用，則送出此訊息</a:t>
            </a:r>
            <a:br>
              <a:rPr lang="zh-TW" altLang="en-US" dirty="0"/>
            </a:br>
            <a:br>
              <a:rPr lang="zh-TW" altLang="en-US" dirty="0"/>
            </a:b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5347-C5A5-4754-8D20-4CD2642CD09E}" type="slidenum">
              <a:rPr lang="zh-TW" altLang="en-US" smtClean="0"/>
              <a:t>7</a:t>
            </a:fld>
            <a:endParaRPr lang="zh-TW" altLang="en-US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528DCC74-5ABC-4FFB-9B0A-C8B47718E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3721" y="1690688"/>
            <a:ext cx="5824756" cy="2717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6632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Relay Agent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DHCP</a:t>
            </a:r>
            <a:r>
              <a:rPr lang="zh-TW" altLang="en-US" dirty="0"/>
              <a:t> 是靠</a:t>
            </a:r>
            <a:r>
              <a:rPr lang="en-US" altLang="zh-TW" dirty="0"/>
              <a:t>Broadcast</a:t>
            </a:r>
            <a:r>
              <a:rPr lang="zh-TW" altLang="en-US" dirty="0"/>
              <a:t>方式傳送封包，所以當</a:t>
            </a:r>
            <a:r>
              <a:rPr lang="en-US" altLang="zh-TW" dirty="0"/>
              <a:t>Server</a:t>
            </a:r>
            <a:r>
              <a:rPr lang="zh-TW" altLang="en-US" dirty="0"/>
              <a:t>與</a:t>
            </a:r>
            <a:r>
              <a:rPr lang="en-US" altLang="zh-TW" dirty="0"/>
              <a:t>Client</a:t>
            </a:r>
            <a:r>
              <a:rPr lang="zh-TW" altLang="en-US" dirty="0"/>
              <a:t>不在同一個網段中，</a:t>
            </a:r>
            <a:r>
              <a:rPr lang="en-US" altLang="zh-TW" dirty="0"/>
              <a:t> Server</a:t>
            </a:r>
            <a:r>
              <a:rPr lang="zh-TW" altLang="en-US" dirty="0"/>
              <a:t>是收不到</a:t>
            </a:r>
            <a:r>
              <a:rPr lang="en-US" altLang="zh-TW" dirty="0"/>
              <a:t>Client</a:t>
            </a:r>
            <a:r>
              <a:rPr lang="zh-TW" altLang="en-US" dirty="0"/>
              <a:t>的</a:t>
            </a:r>
            <a:r>
              <a:rPr lang="en-US" altLang="zh-TW" dirty="0"/>
              <a:t>request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21069"/>
            <a:ext cx="6255964" cy="3191174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5347-C5A5-4754-8D20-4CD2642CD09E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563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Relay Agent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zh-TW" altLang="en-US" dirty="0"/>
              <a:t>請</a:t>
            </a:r>
            <a:r>
              <a:rPr lang="en-US" altLang="zh-TW" dirty="0"/>
              <a:t>Router</a:t>
            </a:r>
            <a:r>
              <a:rPr lang="zh-TW" altLang="en-US" dirty="0"/>
              <a:t>幫忙轉送</a:t>
            </a:r>
            <a:r>
              <a:rPr lang="en-US" altLang="zh-TW" dirty="0"/>
              <a:t>DHCP</a:t>
            </a:r>
            <a:r>
              <a:rPr lang="zh-TW" altLang="en-US" dirty="0"/>
              <a:t>封包，此</a:t>
            </a:r>
            <a:r>
              <a:rPr lang="en-US" altLang="zh-TW" dirty="0"/>
              <a:t>Router</a:t>
            </a:r>
            <a:r>
              <a:rPr lang="zh-TW" altLang="en-US" dirty="0"/>
              <a:t>就稱為</a:t>
            </a:r>
            <a:r>
              <a:rPr lang="en-US" altLang="zh-TW" dirty="0"/>
              <a:t>Relay Agent</a:t>
            </a:r>
          </a:p>
          <a:p>
            <a:r>
              <a:rPr lang="en-US" altLang="zh-TW" dirty="0"/>
              <a:t>Cisco Router</a:t>
            </a:r>
            <a:r>
              <a:rPr lang="zh-TW" altLang="en-US" dirty="0"/>
              <a:t>指令</a:t>
            </a:r>
            <a:r>
              <a:rPr lang="en-US" altLang="zh-TW" dirty="0"/>
              <a:t>:</a:t>
            </a:r>
            <a:r>
              <a:rPr lang="en-US" altLang="zh-TW" dirty="0" err="1"/>
              <a:t>ip</a:t>
            </a:r>
            <a:r>
              <a:rPr lang="en-US" altLang="zh-TW" dirty="0"/>
              <a:t> helper-address { DHCP Server IP }</a:t>
            </a:r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21069"/>
            <a:ext cx="6255964" cy="3191174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2321170" y="2980593"/>
            <a:ext cx="26025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Relay Agent</a:t>
            </a:r>
            <a:endParaRPr lang="zh-TW" altLang="en-US" sz="28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05347-C5A5-4754-8D20-4CD2642CD09E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27781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462</Words>
  <Application>Microsoft Office PowerPoint</Application>
  <PresentationFormat>寬螢幕</PresentationFormat>
  <Paragraphs>138</Paragraphs>
  <Slides>19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5" baseType="lpstr">
      <vt:lpstr>微軟正黑體</vt:lpstr>
      <vt:lpstr>新細明體</vt:lpstr>
      <vt:lpstr>Arial</vt:lpstr>
      <vt:lpstr>Calibri</vt:lpstr>
      <vt:lpstr>Calibri Light</vt:lpstr>
      <vt:lpstr>Office 佈景主題</vt:lpstr>
      <vt:lpstr>Introducing to DHCP</vt:lpstr>
      <vt:lpstr>What is DHCP ?</vt:lpstr>
      <vt:lpstr>Why do we use DHCP? </vt:lpstr>
      <vt:lpstr>DHCP Header</vt:lpstr>
      <vt:lpstr>DHCP過程</vt:lpstr>
      <vt:lpstr>DHCP過程</vt:lpstr>
      <vt:lpstr>其他的DHCP 指令</vt:lpstr>
      <vt:lpstr>Relay Agent</vt:lpstr>
      <vt:lpstr>Relay Agent</vt:lpstr>
      <vt:lpstr>WireShark to Capture DHCP 封包</vt:lpstr>
      <vt:lpstr>Lab 1 :DHCP Server實作</vt:lpstr>
      <vt:lpstr>Server Configure</vt:lpstr>
      <vt:lpstr>PowerPoint 簡報</vt:lpstr>
      <vt:lpstr>PowerPoint 簡報</vt:lpstr>
      <vt:lpstr>PowerPoint 簡報</vt:lpstr>
      <vt:lpstr>Lab 2 :Multiple DHCP Server</vt:lpstr>
      <vt:lpstr>Lab 2 :Multiple DHCP Server</vt:lpstr>
      <vt:lpstr>If Main Server shut down </vt:lpstr>
      <vt:lpstr>Q &amp; 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to DHCP &amp; NAT</dc:title>
  <dc:creator>jiawei</dc:creator>
  <cp:lastModifiedBy>Jiawei</cp:lastModifiedBy>
  <cp:revision>37</cp:revision>
  <dcterms:created xsi:type="dcterms:W3CDTF">2020-12-20T14:27:58Z</dcterms:created>
  <dcterms:modified xsi:type="dcterms:W3CDTF">2020-12-21T09:43:24Z</dcterms:modified>
</cp:coreProperties>
</file>