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60" r:id="rId5"/>
    <p:sldId id="259" r:id="rId6"/>
    <p:sldId id="263" r:id="rId7"/>
    <p:sldId id="265" r:id="rId8"/>
    <p:sldId id="266" r:id="rId9"/>
    <p:sldId id="267" r:id="rId10"/>
    <p:sldId id="272" r:id="rId11"/>
    <p:sldId id="264" r:id="rId12"/>
    <p:sldId id="262" r:id="rId13"/>
    <p:sldId id="268" r:id="rId14"/>
    <p:sldId id="269" r:id="rId15"/>
    <p:sldId id="270" r:id="rId16"/>
    <p:sldId id="273" r:id="rId17"/>
    <p:sldId id="276" r:id="rId18"/>
    <p:sldId id="277" r:id="rId19"/>
    <p:sldId id="271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3E9"/>
    <a:srgbClr val="FFFFFF"/>
    <a:srgbClr val="EEEEEE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2D7B9-63BC-4C78-8DD0-F1FDC18814F2}" type="datetimeFigureOut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AE4D1-4DD7-4D98-A3A7-76D8B2F7D4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48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D1C9-6E7D-46BC-BA6E-220AC7B15C67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502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62FE-3280-459A-9F29-778173A19569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293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6865-598F-4F2D-A133-56E2F486722A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32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F8285-DB3A-4207-B7DD-11B2A70B6CA9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85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1DFA6-C109-4769-9C6D-D15BA6902D6C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66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FBCB-49A8-4787-96F2-73F917178FD7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65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DA72C-3D85-4E16-961C-5C08D4AD2EFC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74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6104-3C50-423A-B01F-ABFE5447AC44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4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58A4-C07B-471F-A97B-52F0574CC4AA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362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5761-54D8-4FB6-911C-E9CC845138F9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115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DF0B-D8D0-4D21-9D4F-F7B880BBFA06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839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F55C0-3D53-40EC-A83B-6FE82F8CFD1A}" type="datetime1">
              <a:rPr lang="zh-TW" altLang="en-US" smtClean="0"/>
              <a:t>2020/12/21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05347-C5A5-4754-8D20-4CD2642CD0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44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15.voip.edu.tw/~jiawei/home/meeting/DHCP/VLAN21-1hour.pca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s15.voip.edu.tw/~jiawei/home/meeting/DHCP/lab-DHCP.pkt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15.voip.edu.tw/~jiawei/home/meeting/DHCP/lab2-DHCP.pkt" TargetMode="Externa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0468" y="1438886"/>
            <a:ext cx="11119339" cy="23876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Introducing to DHCP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810857" y="4976448"/>
            <a:ext cx="2558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陳嘉瑋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597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239A9A-B64A-4DC4-8018-529D3E086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WireShark</a:t>
            </a:r>
            <a:r>
              <a:rPr lang="en-US" altLang="zh-TW" dirty="0"/>
              <a:t> to Capture DHCP</a:t>
            </a:r>
            <a:r>
              <a:rPr lang="zh-TW" altLang="en-US" dirty="0"/>
              <a:t> 封包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BC9786-BFC2-4D1B-858E-2F74D2428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WireShark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409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VLAN21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個小時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共抓到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276869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個封包，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其中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DHCP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封包共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2196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(0.8%)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902E9B5-066E-49C0-B365-B7A08A67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10</a:t>
            </a:fld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F1C426F-736D-40C2-BCFF-4963B17F9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01294"/>
            <a:ext cx="5475214" cy="185569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8770667E-5771-404D-A8D5-C14A6D3110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800" y="5464284"/>
            <a:ext cx="5419290" cy="392702"/>
          </a:xfrm>
          <a:prstGeom prst="rect">
            <a:avLst/>
          </a:prstGeom>
        </p:spPr>
      </p:pic>
      <p:sp>
        <p:nvSpPr>
          <p:cNvPr id="8" name="文字方塊 7">
            <a:hlinkClick r:id="rId4"/>
            <a:extLst>
              <a:ext uri="{FF2B5EF4-FFF2-40B4-BE49-F238E27FC236}">
                <a16:creationId xmlns:a16="http://schemas.microsoft.com/office/drawing/2014/main" id="{68842E54-20CF-4C9A-B364-1BA2EA043293}"/>
              </a:ext>
            </a:extLst>
          </p:cNvPr>
          <p:cNvSpPr txBox="1"/>
          <p:nvPr/>
        </p:nvSpPr>
        <p:spPr>
          <a:xfrm>
            <a:off x="738552" y="6026719"/>
            <a:ext cx="3182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Wireshark record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732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Lab 1 :DHCP Server</a:t>
            </a:r>
            <a:r>
              <a:rPr lang="zh-TW" altLang="en-US" dirty="0"/>
              <a:t>實作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39" y="1399557"/>
            <a:ext cx="7801708" cy="4850196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914399" y="5941995"/>
            <a:ext cx="2558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PT Download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8DEFDC7-C10A-45F6-AD5C-85D3ED3F06DD}"/>
              </a:ext>
            </a:extLst>
          </p:cNvPr>
          <p:cNvSpPr txBox="1"/>
          <p:nvPr/>
        </p:nvSpPr>
        <p:spPr>
          <a:xfrm>
            <a:off x="742384" y="1560867"/>
            <a:ext cx="1535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TOPO: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2875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Server Configure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55" y="1471381"/>
            <a:ext cx="7731368" cy="4831226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478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39" y="1094311"/>
            <a:ext cx="5099568" cy="508265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798" y="1138602"/>
            <a:ext cx="4953002" cy="499407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110154" y="2734408"/>
            <a:ext cx="2998177" cy="1934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951177" y="2760784"/>
            <a:ext cx="2998177" cy="1934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838200" y="342900"/>
            <a:ext cx="2335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Student :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192.168.0.0 /24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00798" y="342900"/>
            <a:ext cx="2335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Teacher :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192.168.1.0 /24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123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878" y="365125"/>
            <a:ext cx="5741844" cy="624503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550269" y="5840742"/>
            <a:ext cx="513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 OFFER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to Student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02623" y="1441938"/>
            <a:ext cx="2409092" cy="3429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940777" y="3859823"/>
            <a:ext cx="4765431" cy="29014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901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2" y="259617"/>
            <a:ext cx="6119444" cy="64091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490567" y="5899610"/>
            <a:ext cx="570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DISCOVER FROM Teacher</a:t>
            </a:r>
          </a:p>
        </p:txBody>
      </p:sp>
      <p:sp>
        <p:nvSpPr>
          <p:cNvPr id="6" name="矩形 5"/>
          <p:cNvSpPr/>
          <p:nvPr/>
        </p:nvSpPr>
        <p:spPr>
          <a:xfrm>
            <a:off x="808892" y="4431323"/>
            <a:ext cx="4765431" cy="29014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261947" y="1301261"/>
            <a:ext cx="2409092" cy="3429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322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32690"/>
            <a:ext cx="10515600" cy="1325563"/>
          </a:xfrm>
        </p:spPr>
        <p:txBody>
          <a:bodyPr/>
          <a:lstStyle/>
          <a:p>
            <a:r>
              <a:rPr lang="en-US" altLang="zh-TW" dirty="0"/>
              <a:t>Lab 2 :Multiple DHCP Server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5867400" y="5618119"/>
            <a:ext cx="2743200" cy="365125"/>
          </a:xfrm>
        </p:spPr>
        <p:txBody>
          <a:bodyPr/>
          <a:lstStyle/>
          <a:p>
            <a:fld id="{F0C05347-C5A5-4754-8D20-4CD2642CD09E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105F6E0-48E8-4A73-984E-2B4081CFA263}"/>
              </a:ext>
            </a:extLst>
          </p:cNvPr>
          <p:cNvSpPr txBox="1"/>
          <p:nvPr/>
        </p:nvSpPr>
        <p:spPr>
          <a:xfrm>
            <a:off x="899259" y="1439983"/>
            <a:ext cx="87313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Server  (Server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兩個 網段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192.168.0.0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/24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以及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192.168.1.0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/24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Main Server 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80%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address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-200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Server 2        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address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201-250)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FFC2121-819B-49A4-AB89-36101AF6BEAD}"/>
              </a:ext>
            </a:extLst>
          </p:cNvPr>
          <p:cNvSpPr txBox="1"/>
          <p:nvPr/>
        </p:nvSpPr>
        <p:spPr>
          <a:xfrm>
            <a:off x="1174459" y="4874806"/>
            <a:ext cx="14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Main Server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07BF9039-2429-4FFA-85C0-350473BA2662}"/>
              </a:ext>
            </a:extLst>
          </p:cNvPr>
          <p:cNvSpPr txBox="1"/>
          <p:nvPr/>
        </p:nvSpPr>
        <p:spPr>
          <a:xfrm>
            <a:off x="1174459" y="5383470"/>
            <a:ext cx="14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Server 2       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endParaRPr lang="zh-TW" altLang="en-US" dirty="0"/>
          </a:p>
        </p:txBody>
      </p:sp>
      <p:pic>
        <p:nvPicPr>
          <p:cNvPr id="25" name="圖片 24">
            <a:extLst>
              <a:ext uri="{FF2B5EF4-FFF2-40B4-BE49-F238E27FC236}">
                <a16:creationId xmlns:a16="http://schemas.microsoft.com/office/drawing/2014/main" id="{91A78ABA-1962-4ED5-9BDC-6B3912C37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632" y="4154335"/>
            <a:ext cx="6629400" cy="1095375"/>
          </a:xfrm>
          <a:prstGeom prst="rect">
            <a:avLst/>
          </a:prstGeom>
        </p:spPr>
      </p:pic>
      <p:pic>
        <p:nvPicPr>
          <p:cNvPr id="27" name="圖片 26">
            <a:extLst>
              <a:ext uri="{FF2B5EF4-FFF2-40B4-BE49-F238E27FC236}">
                <a16:creationId xmlns:a16="http://schemas.microsoft.com/office/drawing/2014/main" id="{3FC9CCF5-C3B9-4DD0-B876-31ED26135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632" y="5332369"/>
            <a:ext cx="6638925" cy="285750"/>
          </a:xfrm>
          <a:prstGeom prst="rect">
            <a:avLst/>
          </a:prstGeom>
        </p:spPr>
      </p:pic>
      <p:pic>
        <p:nvPicPr>
          <p:cNvPr id="28" name="圖片 27">
            <a:extLst>
              <a:ext uri="{FF2B5EF4-FFF2-40B4-BE49-F238E27FC236}">
                <a16:creationId xmlns:a16="http://schemas.microsoft.com/office/drawing/2014/main" id="{B7530977-E1A9-4ECE-96AF-ACE37BD59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0632" y="5632814"/>
            <a:ext cx="6648450" cy="24765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50E31CEA-BC25-4DA3-A01A-402DB28E8985}"/>
              </a:ext>
            </a:extLst>
          </p:cNvPr>
          <p:cNvSpPr/>
          <p:nvPr/>
        </p:nvSpPr>
        <p:spPr>
          <a:xfrm>
            <a:off x="7166645" y="4622333"/>
            <a:ext cx="294314" cy="12976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C46BED3-DCE9-455B-BD36-E519EB6AAC32}"/>
              </a:ext>
            </a:extLst>
          </p:cNvPr>
          <p:cNvSpPr txBox="1"/>
          <p:nvPr/>
        </p:nvSpPr>
        <p:spPr>
          <a:xfrm>
            <a:off x="843064" y="5970527"/>
            <a:ext cx="2558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PT Download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8810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8615" y="-33332"/>
            <a:ext cx="10515600" cy="1325563"/>
          </a:xfrm>
        </p:spPr>
        <p:txBody>
          <a:bodyPr/>
          <a:lstStyle/>
          <a:p>
            <a:r>
              <a:rPr lang="en-US" altLang="zh-TW" dirty="0"/>
              <a:t>Lab 2 :Multiple DHCP Server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FFC2121-819B-49A4-AB89-36101AF6BEAD}"/>
              </a:ext>
            </a:extLst>
          </p:cNvPr>
          <p:cNvSpPr txBox="1"/>
          <p:nvPr/>
        </p:nvSpPr>
        <p:spPr>
          <a:xfrm>
            <a:off x="3917659" y="5613037"/>
            <a:ext cx="14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Main Server: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07BF9039-2429-4FFA-85C0-350473BA2662}"/>
              </a:ext>
            </a:extLst>
          </p:cNvPr>
          <p:cNvSpPr txBox="1"/>
          <p:nvPr/>
        </p:nvSpPr>
        <p:spPr>
          <a:xfrm>
            <a:off x="3917659" y="6121701"/>
            <a:ext cx="14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Server 2       :</a:t>
            </a:r>
            <a:endParaRPr lang="zh-TW" altLang="en-US" dirty="0"/>
          </a:p>
        </p:txBody>
      </p:sp>
      <p:pic>
        <p:nvPicPr>
          <p:cNvPr id="21" name="圖片 20">
            <a:extLst>
              <a:ext uri="{FF2B5EF4-FFF2-40B4-BE49-F238E27FC236}">
                <a16:creationId xmlns:a16="http://schemas.microsoft.com/office/drawing/2014/main" id="{901C6A45-C385-4116-8CB0-B49C411D3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59" y="875631"/>
            <a:ext cx="10620464" cy="58293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8F28A730-8FBE-41F1-8D14-9C68B28116C7}"/>
              </a:ext>
            </a:extLst>
          </p:cNvPr>
          <p:cNvSpPr/>
          <p:nvPr/>
        </p:nvSpPr>
        <p:spPr>
          <a:xfrm>
            <a:off x="2181138" y="5797703"/>
            <a:ext cx="1216403" cy="32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0DFCF39-7109-4EE3-953C-AB7B449E648D}"/>
              </a:ext>
            </a:extLst>
          </p:cNvPr>
          <p:cNvSpPr/>
          <p:nvPr/>
        </p:nvSpPr>
        <p:spPr>
          <a:xfrm>
            <a:off x="7579454" y="5820370"/>
            <a:ext cx="1216403" cy="32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7C81F495-4489-4B56-B36A-88BF1718FF3C}"/>
              </a:ext>
            </a:extLst>
          </p:cNvPr>
          <p:cNvSpPr/>
          <p:nvPr/>
        </p:nvSpPr>
        <p:spPr>
          <a:xfrm>
            <a:off x="1098472" y="1013814"/>
            <a:ext cx="1768980" cy="8716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9261FD4-2444-4B80-938B-FB27FE8CD1ED}"/>
              </a:ext>
            </a:extLst>
          </p:cNvPr>
          <p:cNvSpPr txBox="1"/>
          <p:nvPr/>
        </p:nvSpPr>
        <p:spPr>
          <a:xfrm>
            <a:off x="0" y="3074364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192.168.0.253</a:t>
            </a:r>
            <a:endParaRPr lang="zh-TW" altLang="en-US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440E1A5-5924-4A2C-A139-50EED1A8FAA5}"/>
              </a:ext>
            </a:extLst>
          </p:cNvPr>
          <p:cNvSpPr txBox="1"/>
          <p:nvPr/>
        </p:nvSpPr>
        <p:spPr>
          <a:xfrm>
            <a:off x="88782" y="1859687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192.168.0.252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522BEA7-FB53-4FB7-888E-3568487186E6}"/>
              </a:ext>
            </a:extLst>
          </p:cNvPr>
          <p:cNvSpPr/>
          <p:nvPr/>
        </p:nvSpPr>
        <p:spPr>
          <a:xfrm>
            <a:off x="8610600" y="5419288"/>
            <a:ext cx="860571" cy="189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48C9155B-003C-43FE-BA18-85ADF99EAF3A}"/>
              </a:ext>
            </a:extLst>
          </p:cNvPr>
          <p:cNvCxnSpPr>
            <a:cxnSpLocks/>
          </p:cNvCxnSpPr>
          <p:nvPr/>
        </p:nvCxnSpPr>
        <p:spPr>
          <a:xfrm flipV="1">
            <a:off x="9102055" y="5494790"/>
            <a:ext cx="436228" cy="1135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03EF9C6-CD88-41A8-996B-0894A7EF5AEF}"/>
              </a:ext>
            </a:extLst>
          </p:cNvPr>
          <p:cNvSpPr txBox="1"/>
          <p:nvPr/>
        </p:nvSpPr>
        <p:spPr>
          <a:xfrm>
            <a:off x="1346433" y="4243592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</a:t>
            </a:r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BA2611C-9830-4137-98E8-9B4D4DD4E8E1}"/>
              </a:ext>
            </a:extLst>
          </p:cNvPr>
          <p:cNvSpPr txBox="1"/>
          <p:nvPr/>
        </p:nvSpPr>
        <p:spPr>
          <a:xfrm>
            <a:off x="3783434" y="4243592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</a:t>
            </a:r>
            <a:r>
              <a:rPr lang="en-US" altLang="zh-TW" dirty="0">
                <a:solidFill>
                  <a:srgbClr val="FF0000"/>
                </a:solidFill>
              </a:rPr>
              <a:t>8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3449D7F-6AF1-4281-BF3F-3BC73854AEF5}"/>
              </a:ext>
            </a:extLst>
          </p:cNvPr>
          <p:cNvSpPr txBox="1"/>
          <p:nvPr/>
        </p:nvSpPr>
        <p:spPr>
          <a:xfrm>
            <a:off x="6220435" y="4428258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192.168.1.</a:t>
            </a:r>
            <a:r>
              <a:rPr lang="en-US" altLang="zh-TW" dirty="0">
                <a:solidFill>
                  <a:srgbClr val="FF0000"/>
                </a:solidFill>
              </a:rPr>
              <a:t>197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9278C43F-7873-40F9-906B-91BC2F6A7F43}"/>
              </a:ext>
            </a:extLst>
          </p:cNvPr>
          <p:cNvSpPr txBox="1"/>
          <p:nvPr/>
        </p:nvSpPr>
        <p:spPr>
          <a:xfrm>
            <a:off x="8939866" y="4428258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192.168.1.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5D6D547-5746-4581-B8B5-CE47654B5420}"/>
              </a:ext>
            </a:extLst>
          </p:cNvPr>
          <p:cNvSpPr txBox="1"/>
          <p:nvPr/>
        </p:nvSpPr>
        <p:spPr>
          <a:xfrm>
            <a:off x="3456264" y="1124327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</a:rPr>
              <a:t>205</a:t>
            </a:r>
            <a:endParaRPr lang="zh-TW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54EDDF5-B893-4175-BFAA-EC5F6C9CCDDF}"/>
              </a:ext>
            </a:extLst>
          </p:cNvPr>
          <p:cNvSpPr/>
          <p:nvPr/>
        </p:nvSpPr>
        <p:spPr>
          <a:xfrm>
            <a:off x="592821" y="3778220"/>
            <a:ext cx="11006358" cy="238859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CCBB5F8-B4D4-4487-809C-2DA604D596E6}"/>
              </a:ext>
            </a:extLst>
          </p:cNvPr>
          <p:cNvSpPr txBox="1"/>
          <p:nvPr/>
        </p:nvSpPr>
        <p:spPr>
          <a:xfrm>
            <a:off x="592821" y="5625838"/>
            <a:ext cx="393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 Main Server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89A1872-66EA-44DC-8904-F7DCBC25CDF1}"/>
              </a:ext>
            </a:extLst>
          </p:cNvPr>
          <p:cNvSpPr txBox="1"/>
          <p:nvPr/>
        </p:nvSpPr>
        <p:spPr>
          <a:xfrm>
            <a:off x="96687" y="1586761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Server 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718C039A-8DE3-43A8-8D81-4D171261C405}"/>
              </a:ext>
            </a:extLst>
          </p:cNvPr>
          <p:cNvSpPr txBox="1"/>
          <p:nvPr/>
        </p:nvSpPr>
        <p:spPr>
          <a:xfrm>
            <a:off x="0" y="2739840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Main Server </a:t>
            </a:r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D57C25CB-AC3F-4BD4-960D-ABE1BB50B539}"/>
              </a:ext>
            </a:extLst>
          </p:cNvPr>
          <p:cNvSpPr/>
          <p:nvPr/>
        </p:nvSpPr>
        <p:spPr>
          <a:xfrm>
            <a:off x="3319758" y="921663"/>
            <a:ext cx="2122415" cy="1416713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11BD3813-A414-4147-AC24-2C337D67167F}"/>
              </a:ext>
            </a:extLst>
          </p:cNvPr>
          <p:cNvSpPr txBox="1"/>
          <p:nvPr/>
        </p:nvSpPr>
        <p:spPr>
          <a:xfrm>
            <a:off x="5612714" y="1038071"/>
            <a:ext cx="393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 Server  2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316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28" grpId="0"/>
      <p:bldP spid="29" grpId="0"/>
      <p:bldP spid="30" grpId="0"/>
      <p:bldP spid="31" grpId="0"/>
      <p:bldP spid="11" grpId="0" animBg="1"/>
      <p:bldP spid="12" grpId="0"/>
      <p:bldP spid="33" grpId="0"/>
      <p:bldP spid="35" grpId="0" animBg="1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8615" y="-33332"/>
            <a:ext cx="10515600" cy="1325563"/>
          </a:xfrm>
        </p:spPr>
        <p:txBody>
          <a:bodyPr/>
          <a:lstStyle/>
          <a:p>
            <a:r>
              <a:rPr lang="en-US" altLang="zh-TW" dirty="0"/>
              <a:t>If Main Server shut down 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FFC2121-819B-49A4-AB89-36101AF6BEAD}"/>
              </a:ext>
            </a:extLst>
          </p:cNvPr>
          <p:cNvSpPr txBox="1"/>
          <p:nvPr/>
        </p:nvSpPr>
        <p:spPr>
          <a:xfrm>
            <a:off x="3917659" y="5613037"/>
            <a:ext cx="14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Main Server: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07BF9039-2429-4FFA-85C0-350473BA2662}"/>
              </a:ext>
            </a:extLst>
          </p:cNvPr>
          <p:cNvSpPr txBox="1"/>
          <p:nvPr/>
        </p:nvSpPr>
        <p:spPr>
          <a:xfrm>
            <a:off x="3917659" y="6121701"/>
            <a:ext cx="142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Server 2       :</a:t>
            </a:r>
            <a:endParaRPr lang="zh-TW" altLang="en-US" dirty="0"/>
          </a:p>
        </p:txBody>
      </p:sp>
      <p:pic>
        <p:nvPicPr>
          <p:cNvPr id="21" name="圖片 20">
            <a:extLst>
              <a:ext uri="{FF2B5EF4-FFF2-40B4-BE49-F238E27FC236}">
                <a16:creationId xmlns:a16="http://schemas.microsoft.com/office/drawing/2014/main" id="{901C6A45-C385-4116-8CB0-B49C411D3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59" y="875631"/>
            <a:ext cx="10620464" cy="58293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8F28A730-8FBE-41F1-8D14-9C68B28116C7}"/>
              </a:ext>
            </a:extLst>
          </p:cNvPr>
          <p:cNvSpPr/>
          <p:nvPr/>
        </p:nvSpPr>
        <p:spPr>
          <a:xfrm>
            <a:off x="2181138" y="5797703"/>
            <a:ext cx="1216403" cy="32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0DFCF39-7109-4EE3-953C-AB7B449E648D}"/>
              </a:ext>
            </a:extLst>
          </p:cNvPr>
          <p:cNvSpPr/>
          <p:nvPr/>
        </p:nvSpPr>
        <p:spPr>
          <a:xfrm>
            <a:off x="7579454" y="5820370"/>
            <a:ext cx="1216403" cy="32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440E1A5-5924-4A2C-A139-50EED1A8FAA5}"/>
              </a:ext>
            </a:extLst>
          </p:cNvPr>
          <p:cNvSpPr txBox="1"/>
          <p:nvPr/>
        </p:nvSpPr>
        <p:spPr>
          <a:xfrm>
            <a:off x="88782" y="1859687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192.168.0.252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522BEA7-FB53-4FB7-888E-3568487186E6}"/>
              </a:ext>
            </a:extLst>
          </p:cNvPr>
          <p:cNvSpPr/>
          <p:nvPr/>
        </p:nvSpPr>
        <p:spPr>
          <a:xfrm>
            <a:off x="8610600" y="5419288"/>
            <a:ext cx="860571" cy="189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48C9155B-003C-43FE-BA18-85ADF99EAF3A}"/>
              </a:ext>
            </a:extLst>
          </p:cNvPr>
          <p:cNvCxnSpPr>
            <a:cxnSpLocks/>
          </p:cNvCxnSpPr>
          <p:nvPr/>
        </p:nvCxnSpPr>
        <p:spPr>
          <a:xfrm flipV="1">
            <a:off x="9102055" y="5494790"/>
            <a:ext cx="436228" cy="1135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03EF9C6-CD88-41A8-996B-0894A7EF5AEF}"/>
              </a:ext>
            </a:extLst>
          </p:cNvPr>
          <p:cNvSpPr txBox="1"/>
          <p:nvPr/>
        </p:nvSpPr>
        <p:spPr>
          <a:xfrm>
            <a:off x="936070" y="4185791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</a:t>
            </a:r>
            <a:r>
              <a:rPr lang="en-US" altLang="zh-TW" dirty="0">
                <a:solidFill>
                  <a:srgbClr val="FF0000"/>
                </a:solidFill>
              </a:rPr>
              <a:t>205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BA2611C-9830-4137-98E8-9B4D4DD4E8E1}"/>
              </a:ext>
            </a:extLst>
          </p:cNvPr>
          <p:cNvSpPr txBox="1"/>
          <p:nvPr/>
        </p:nvSpPr>
        <p:spPr>
          <a:xfrm>
            <a:off x="3783434" y="4243592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</a:t>
            </a:r>
            <a:r>
              <a:rPr lang="en-US" altLang="zh-TW" dirty="0">
                <a:solidFill>
                  <a:srgbClr val="FF0000"/>
                </a:solidFill>
              </a:rPr>
              <a:t>204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3449D7F-6AF1-4281-BF3F-3BC73854AEF5}"/>
              </a:ext>
            </a:extLst>
          </p:cNvPr>
          <p:cNvSpPr txBox="1"/>
          <p:nvPr/>
        </p:nvSpPr>
        <p:spPr>
          <a:xfrm>
            <a:off x="6220435" y="4428258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192.168.1.</a:t>
            </a:r>
            <a:r>
              <a:rPr lang="en-US" altLang="zh-TW" dirty="0">
                <a:solidFill>
                  <a:srgbClr val="FF0000"/>
                </a:solidFill>
              </a:rPr>
              <a:t>217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9278C43F-7873-40F9-906B-91BC2F6A7F43}"/>
              </a:ext>
            </a:extLst>
          </p:cNvPr>
          <p:cNvSpPr txBox="1"/>
          <p:nvPr/>
        </p:nvSpPr>
        <p:spPr>
          <a:xfrm>
            <a:off x="8939866" y="4428258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192.168.1.</a:t>
            </a:r>
            <a:r>
              <a:rPr lang="en-US" altLang="zh-TW" dirty="0">
                <a:solidFill>
                  <a:srgbClr val="FF0000"/>
                </a:solidFill>
              </a:rPr>
              <a:t>218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5D6D547-5746-4581-B8B5-CE47654B5420}"/>
              </a:ext>
            </a:extLst>
          </p:cNvPr>
          <p:cNvSpPr txBox="1"/>
          <p:nvPr/>
        </p:nvSpPr>
        <p:spPr>
          <a:xfrm>
            <a:off x="3456264" y="1124327"/>
            <a:ext cx="16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192.168.0.</a:t>
            </a:r>
            <a:r>
              <a:rPr lang="en-US" altLang="zh-TW" dirty="0">
                <a:solidFill>
                  <a:srgbClr val="FF0000"/>
                </a:solidFill>
              </a:rPr>
              <a:t>203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89A1872-66EA-44DC-8904-F7DCBC25CDF1}"/>
              </a:ext>
            </a:extLst>
          </p:cNvPr>
          <p:cNvSpPr txBox="1"/>
          <p:nvPr/>
        </p:nvSpPr>
        <p:spPr>
          <a:xfrm>
            <a:off x="96687" y="1586761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Server 2</a:t>
            </a:r>
            <a:endParaRPr lang="zh-TW" altLang="en-US" dirty="0"/>
          </a:p>
        </p:txBody>
      </p:sp>
      <p:sp>
        <p:nvSpPr>
          <p:cNvPr id="5" name="乘號 4">
            <a:extLst>
              <a:ext uri="{FF2B5EF4-FFF2-40B4-BE49-F238E27FC236}">
                <a16:creationId xmlns:a16="http://schemas.microsoft.com/office/drawing/2014/main" id="{EA74A3D3-9A1D-4248-8C18-7448BED4CFAA}"/>
              </a:ext>
            </a:extLst>
          </p:cNvPr>
          <p:cNvSpPr/>
          <p:nvPr/>
        </p:nvSpPr>
        <p:spPr>
          <a:xfrm>
            <a:off x="1019960" y="2148200"/>
            <a:ext cx="1359016" cy="93035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2D03376-52DF-4136-8BE6-13A741C386A1}"/>
              </a:ext>
            </a:extLst>
          </p:cNvPr>
          <p:cNvSpPr txBox="1"/>
          <p:nvPr/>
        </p:nvSpPr>
        <p:spPr>
          <a:xfrm>
            <a:off x="1055617" y="5820370"/>
            <a:ext cx="5005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All DHCP from Server 2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916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5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 &amp; A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6531088" cy="4351338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261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What is DHCP 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72761"/>
            <a:ext cx="10515600" cy="4304201"/>
          </a:xfrm>
        </p:spPr>
        <p:txBody>
          <a:bodyPr/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ynamic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ost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onfiguration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rotocol 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DHCP)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提供的服務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用於內部網路或網路服務供應商自動分配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位址給使用者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15704"/>
            <a:ext cx="3933092" cy="189732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06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Why do we use DHCP?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7094" y="4140835"/>
            <a:ext cx="1388374" cy="1041282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600" y="1669651"/>
            <a:ext cx="1773716" cy="1389646"/>
          </a:xfrm>
          <a:prstGeom prst="rect">
            <a:avLst/>
          </a:prstGeom>
        </p:spPr>
      </p:pic>
      <p:cxnSp>
        <p:nvCxnSpPr>
          <p:cNvPr id="8" name="直線接點 7"/>
          <p:cNvCxnSpPr/>
          <p:nvPr/>
        </p:nvCxnSpPr>
        <p:spPr>
          <a:xfrm flipH="1">
            <a:off x="1688779" y="2901813"/>
            <a:ext cx="923190" cy="14484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向右箭號 9"/>
          <p:cNvSpPr/>
          <p:nvPr/>
        </p:nvSpPr>
        <p:spPr>
          <a:xfrm>
            <a:off x="2594712" y="3880249"/>
            <a:ext cx="2277207" cy="483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005753" y="3448337"/>
            <a:ext cx="35081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Subnet Mask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Default Gateway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7717" y="525657"/>
            <a:ext cx="3160650" cy="5298542"/>
          </a:xfrm>
          <a:prstGeom prst="rect">
            <a:avLst/>
          </a:prstGeom>
        </p:spPr>
      </p:pic>
      <p:sp>
        <p:nvSpPr>
          <p:cNvPr id="26" name="文字方塊 25"/>
          <p:cNvSpPr txBox="1"/>
          <p:nvPr/>
        </p:nvSpPr>
        <p:spPr>
          <a:xfrm>
            <a:off x="9214338" y="5824199"/>
            <a:ext cx="1881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42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DHCP Header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0227" y="175637"/>
            <a:ext cx="3833438" cy="6141324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870938" y="3356857"/>
            <a:ext cx="2901462" cy="509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9875235" y="2528731"/>
            <a:ext cx="2637692" cy="2166206"/>
            <a:chOff x="5776546" y="2701075"/>
            <a:chExt cx="2637692" cy="2166206"/>
          </a:xfrm>
        </p:grpSpPr>
        <p:sp>
          <p:nvSpPr>
            <p:cNvPr id="6" name="文字方塊 5"/>
            <p:cNvSpPr txBox="1"/>
            <p:nvPr/>
          </p:nvSpPr>
          <p:spPr>
            <a:xfrm>
              <a:off x="5776546" y="2701075"/>
              <a:ext cx="2637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Client IP address</a:t>
              </a:r>
              <a:endParaRPr lang="zh-TW" altLang="en-US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776546" y="4006898"/>
              <a:ext cx="2637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Gateway IP address</a:t>
              </a:r>
              <a:endParaRPr lang="zh-TW" altLang="en-US" dirty="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5776546" y="3106085"/>
              <a:ext cx="2637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Your IP address</a:t>
              </a:r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5776546" y="4497949"/>
              <a:ext cx="26376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Client Mac address</a:t>
              </a:r>
              <a:endParaRPr lang="zh-TW" altLang="en-US" dirty="0"/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419953" y="3051682"/>
            <a:ext cx="4696300" cy="1355289"/>
            <a:chOff x="553398" y="2848897"/>
            <a:chExt cx="4696300" cy="1355289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3398" y="2848897"/>
              <a:ext cx="4696300" cy="1189366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3807069" y="2980592"/>
              <a:ext cx="492370" cy="165923"/>
            </a:xfrm>
            <a:prstGeom prst="rect">
              <a:avLst/>
            </a:prstGeom>
            <a:solidFill>
              <a:srgbClr val="CCD3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3666392" y="2876967"/>
              <a:ext cx="7737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DHCP</a:t>
              </a:r>
              <a:endParaRPr lang="zh-TW" altLang="en-US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4035670" y="4038263"/>
              <a:ext cx="527538" cy="16592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7" name="向右箭號 26"/>
          <p:cNvSpPr/>
          <p:nvPr/>
        </p:nvSpPr>
        <p:spPr>
          <a:xfrm rot="20195069">
            <a:off x="5214489" y="2932140"/>
            <a:ext cx="1071971" cy="2952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668215" y="4510271"/>
            <a:ext cx="3930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 Server : port 67</a:t>
            </a: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 Client:   port 68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75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356332"/>
            <a:ext cx="10515600" cy="1325563"/>
          </a:xfrm>
        </p:spPr>
        <p:txBody>
          <a:bodyPr/>
          <a:lstStyle/>
          <a:p>
            <a:r>
              <a:rPr lang="en-US" altLang="zh-TW" dirty="0"/>
              <a:t>DHCP</a:t>
            </a:r>
            <a:r>
              <a:rPr lang="zh-TW" altLang="en-US" dirty="0"/>
              <a:t>過程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722" y="1805015"/>
            <a:ext cx="3347183" cy="4351338"/>
          </a:xfrm>
        </p:spPr>
      </p:pic>
      <p:sp>
        <p:nvSpPr>
          <p:cNvPr id="6" name="文字方塊 5"/>
          <p:cNvSpPr txBox="1"/>
          <p:nvPr/>
        </p:nvSpPr>
        <p:spPr>
          <a:xfrm>
            <a:off x="3282461" y="1816372"/>
            <a:ext cx="70426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DISCOVER: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尋找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Server</a:t>
            </a: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Source IP          : 0.0.0.0 </a:t>
            </a: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Destination IP : 255.255.255.255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3358661" y="4170413"/>
            <a:ext cx="9073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DHCP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OFFER: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ARP(Address Resolution Protocol)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探測此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是否有人使用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3" name="向右箭號 2"/>
          <p:cNvSpPr/>
          <p:nvPr/>
        </p:nvSpPr>
        <p:spPr>
          <a:xfrm>
            <a:off x="8124091" y="3358661"/>
            <a:ext cx="1230923" cy="26376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9355014" y="3270391"/>
            <a:ext cx="1705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Broadcast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015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356332"/>
            <a:ext cx="10515600" cy="1325563"/>
          </a:xfrm>
        </p:spPr>
        <p:txBody>
          <a:bodyPr/>
          <a:lstStyle/>
          <a:p>
            <a:r>
              <a:rPr lang="en-US" altLang="zh-TW" dirty="0"/>
              <a:t>DHCP</a:t>
            </a:r>
            <a:r>
              <a:rPr lang="zh-TW" altLang="en-US" dirty="0"/>
              <a:t>過程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5015"/>
            <a:ext cx="3347183" cy="4351338"/>
          </a:xfrm>
        </p:spPr>
      </p:pic>
      <p:sp>
        <p:nvSpPr>
          <p:cNvPr id="6" name="文字方塊 5"/>
          <p:cNvSpPr txBox="1"/>
          <p:nvPr/>
        </p:nvSpPr>
        <p:spPr>
          <a:xfrm>
            <a:off x="3358661" y="1805015"/>
            <a:ext cx="70426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3.DHCP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REQUEST: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探測是否有人使用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向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Server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告知使用此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358661" y="4170413"/>
            <a:ext cx="9073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DHCP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ACK:</a:t>
            </a: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Server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回應確認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正式開始使用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122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其他的</a:t>
            </a:r>
            <a:r>
              <a:rPr lang="en-US" altLang="zh-TW" dirty="0"/>
              <a:t>DHCP</a:t>
            </a:r>
            <a:r>
              <a:rPr lang="zh-TW" altLang="en-US" dirty="0"/>
              <a:t> 指令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3389" y="3310476"/>
            <a:ext cx="10515600" cy="4351338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RELEASE: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釋放此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Address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 NAK: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伺服器回覆客戶，客戶要求的網址不能被分配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DHCP DECLINE :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當客戶端發現伺服器分配的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位址無法使用，則送出此訊息</a:t>
            </a:r>
            <a:br>
              <a:rPr lang="zh-TW" altLang="en-US" dirty="0"/>
            </a:br>
            <a:br>
              <a:rPr lang="zh-TW" altLang="en-US" dirty="0"/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28DCC74-5ABC-4FFB-9B0A-C8B47718E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721" y="1690688"/>
            <a:ext cx="5824756" cy="271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63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Relay Agent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DHCP</a:t>
            </a:r>
            <a:r>
              <a:rPr lang="zh-TW" altLang="en-US" dirty="0"/>
              <a:t> 是靠</a:t>
            </a:r>
            <a:r>
              <a:rPr lang="en-US" altLang="zh-TW" dirty="0"/>
              <a:t>Broadcast</a:t>
            </a:r>
            <a:r>
              <a:rPr lang="zh-TW" altLang="en-US" dirty="0"/>
              <a:t>方式傳送封包，所以當</a:t>
            </a:r>
            <a:r>
              <a:rPr lang="en-US" altLang="zh-TW" dirty="0"/>
              <a:t>Server</a:t>
            </a:r>
            <a:r>
              <a:rPr lang="zh-TW" altLang="en-US" dirty="0"/>
              <a:t>與</a:t>
            </a:r>
            <a:r>
              <a:rPr lang="en-US" altLang="zh-TW" dirty="0"/>
              <a:t>Client</a:t>
            </a:r>
            <a:r>
              <a:rPr lang="zh-TW" altLang="en-US" dirty="0"/>
              <a:t>不在同一個網段中，</a:t>
            </a:r>
            <a:r>
              <a:rPr lang="en-US" altLang="zh-TW" dirty="0"/>
              <a:t> Server</a:t>
            </a:r>
            <a:r>
              <a:rPr lang="zh-TW" altLang="en-US" dirty="0"/>
              <a:t>是收不到</a:t>
            </a:r>
            <a:r>
              <a:rPr lang="en-US" altLang="zh-TW" dirty="0"/>
              <a:t>Client</a:t>
            </a:r>
            <a:r>
              <a:rPr lang="zh-TW" altLang="en-US" dirty="0"/>
              <a:t>的</a:t>
            </a:r>
            <a:r>
              <a:rPr lang="en-US" altLang="zh-TW" dirty="0"/>
              <a:t>request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1069"/>
            <a:ext cx="6255964" cy="3191174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63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Relay Agent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請</a:t>
            </a:r>
            <a:r>
              <a:rPr lang="en-US" altLang="zh-TW" dirty="0"/>
              <a:t>Router</a:t>
            </a:r>
            <a:r>
              <a:rPr lang="zh-TW" altLang="en-US" dirty="0"/>
              <a:t>幫忙轉送</a:t>
            </a:r>
            <a:r>
              <a:rPr lang="en-US" altLang="zh-TW" dirty="0"/>
              <a:t>DHCP</a:t>
            </a:r>
            <a:r>
              <a:rPr lang="zh-TW" altLang="en-US" dirty="0"/>
              <a:t>封包，此</a:t>
            </a:r>
            <a:r>
              <a:rPr lang="en-US" altLang="zh-TW" dirty="0"/>
              <a:t>Router</a:t>
            </a:r>
            <a:r>
              <a:rPr lang="zh-TW" altLang="en-US" dirty="0"/>
              <a:t>就稱為</a:t>
            </a:r>
            <a:r>
              <a:rPr lang="en-US" altLang="zh-TW" dirty="0"/>
              <a:t>Relay Agent</a:t>
            </a:r>
          </a:p>
          <a:p>
            <a:r>
              <a:rPr lang="en-US" altLang="zh-TW" dirty="0"/>
              <a:t>Cisco Router</a:t>
            </a:r>
            <a:r>
              <a:rPr lang="zh-TW" altLang="en-US" dirty="0"/>
              <a:t>指令</a:t>
            </a:r>
            <a:r>
              <a:rPr lang="en-US" altLang="zh-TW" dirty="0"/>
              <a:t>:</a:t>
            </a:r>
            <a:r>
              <a:rPr lang="en-US" altLang="zh-TW" dirty="0" err="1"/>
              <a:t>ip</a:t>
            </a:r>
            <a:r>
              <a:rPr lang="en-US" altLang="zh-TW" dirty="0"/>
              <a:t> helper-address { DHCP Server IP }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1069"/>
            <a:ext cx="6255964" cy="3191174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321170" y="2980593"/>
            <a:ext cx="2602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Relay Agent</a:t>
            </a:r>
            <a:endParaRPr lang="zh-TW" altLang="en-US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5347-C5A5-4754-8D20-4CD2642CD09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778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462</Words>
  <Application>Microsoft Office PowerPoint</Application>
  <PresentationFormat>寬螢幕</PresentationFormat>
  <Paragraphs>138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微軟正黑體</vt:lpstr>
      <vt:lpstr>新細明體</vt:lpstr>
      <vt:lpstr>Arial</vt:lpstr>
      <vt:lpstr>Calibri</vt:lpstr>
      <vt:lpstr>Calibri Light</vt:lpstr>
      <vt:lpstr>Office 佈景主題</vt:lpstr>
      <vt:lpstr>Introducing to DHCP</vt:lpstr>
      <vt:lpstr>What is DHCP ?</vt:lpstr>
      <vt:lpstr>Why do we use DHCP? </vt:lpstr>
      <vt:lpstr>DHCP Header</vt:lpstr>
      <vt:lpstr>DHCP過程</vt:lpstr>
      <vt:lpstr>DHCP過程</vt:lpstr>
      <vt:lpstr>其他的DHCP 指令</vt:lpstr>
      <vt:lpstr>Relay Agent</vt:lpstr>
      <vt:lpstr>Relay Agent</vt:lpstr>
      <vt:lpstr>WireShark to Capture DHCP 封包</vt:lpstr>
      <vt:lpstr>Lab 1 :DHCP Server實作</vt:lpstr>
      <vt:lpstr>Server Configure</vt:lpstr>
      <vt:lpstr>PowerPoint 簡報</vt:lpstr>
      <vt:lpstr>PowerPoint 簡報</vt:lpstr>
      <vt:lpstr>PowerPoint 簡報</vt:lpstr>
      <vt:lpstr>Lab 2 :Multiple DHCP Server</vt:lpstr>
      <vt:lpstr>Lab 2 :Multiple DHCP Server</vt:lpstr>
      <vt:lpstr>If Main Server shut down 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to DHCP &amp; NAT</dc:title>
  <dc:creator>jiawei</dc:creator>
  <cp:lastModifiedBy>Jiawei</cp:lastModifiedBy>
  <cp:revision>37</cp:revision>
  <dcterms:created xsi:type="dcterms:W3CDTF">2020-12-20T14:27:58Z</dcterms:created>
  <dcterms:modified xsi:type="dcterms:W3CDTF">2020-12-21T09:43:24Z</dcterms:modified>
</cp:coreProperties>
</file>