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7" r:id="rId4"/>
    <p:sldId id="262" r:id="rId5"/>
    <p:sldId id="278" r:id="rId6"/>
    <p:sldId id="264" r:id="rId7"/>
    <p:sldId id="263" r:id="rId8"/>
    <p:sldId id="272" r:id="rId9"/>
    <p:sldId id="273" r:id="rId10"/>
    <p:sldId id="274" r:id="rId11"/>
    <p:sldId id="268" r:id="rId12"/>
    <p:sldId id="270" r:id="rId13"/>
    <p:sldId id="275" r:id="rId14"/>
    <p:sldId id="277" r:id="rId15"/>
    <p:sldId id="265" r:id="rId16"/>
    <p:sldId id="276" r:id="rId17"/>
    <p:sldId id="271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1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99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9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42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2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86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23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88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77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02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1B50-3A5B-44DB-A743-149C94EF3186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EF3E-C92B-4598-80F6-14AC615C9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62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5880" y="2824834"/>
            <a:ext cx="10436470" cy="2387600"/>
          </a:xfrm>
        </p:spPr>
        <p:txBody>
          <a:bodyPr anchor="t">
            <a:normAutofit/>
          </a:bodyPr>
          <a:lstStyle/>
          <a:p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Introducing  to  VLAN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8831" y="3821846"/>
            <a:ext cx="9144000" cy="1655762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362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235319" y="801397"/>
            <a:ext cx="3042137" cy="982203"/>
            <a:chOff x="1230924" y="1567566"/>
            <a:chExt cx="3042137" cy="982203"/>
          </a:xfrm>
        </p:grpSpPr>
        <p:sp>
          <p:nvSpPr>
            <p:cNvPr id="28" name="文字方塊 27"/>
            <p:cNvSpPr txBox="1"/>
            <p:nvPr/>
          </p:nvSpPr>
          <p:spPr>
            <a:xfrm>
              <a:off x="1230924" y="1567566"/>
              <a:ext cx="12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Switch A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30924" y="1925515"/>
              <a:ext cx="3042137" cy="6242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031023" y="2079380"/>
              <a:ext cx="422031" cy="31652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358413" y="2079380"/>
              <a:ext cx="422031" cy="31652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703634" y="2070039"/>
              <a:ext cx="422031" cy="31652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488347" y="2070039"/>
              <a:ext cx="422031" cy="31652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283678" y="3581400"/>
            <a:ext cx="3042137" cy="624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083777" y="3735265"/>
            <a:ext cx="422031" cy="3165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11167" y="3735265"/>
            <a:ext cx="422031" cy="3165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56388" y="3725924"/>
            <a:ext cx="422031" cy="3165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541101" y="3725924"/>
            <a:ext cx="422031" cy="31652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97" y="702146"/>
            <a:ext cx="1538652" cy="153865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35" y="3223451"/>
            <a:ext cx="1538652" cy="153865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97" y="3273121"/>
            <a:ext cx="1538652" cy="153865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82" y="719323"/>
            <a:ext cx="1538652" cy="1538652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>
            <a:off x="3130060" y="1620393"/>
            <a:ext cx="0" cy="1008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3130060" y="2598747"/>
            <a:ext cx="4044463" cy="10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174523" y="2031024"/>
            <a:ext cx="0" cy="578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33" idx="3"/>
          </p:cNvCxnSpPr>
          <p:nvPr/>
        </p:nvCxnSpPr>
        <p:spPr>
          <a:xfrm flipV="1">
            <a:off x="3914773" y="702146"/>
            <a:ext cx="0" cy="75998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endCxn id="15" idx="0"/>
          </p:cNvCxnSpPr>
          <p:nvPr/>
        </p:nvCxnSpPr>
        <p:spPr>
          <a:xfrm>
            <a:off x="3910740" y="702146"/>
            <a:ext cx="6405568" cy="171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10316308" y="702145"/>
            <a:ext cx="0" cy="3799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3967165" y="3054699"/>
            <a:ext cx="0" cy="75998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963132" y="3054699"/>
            <a:ext cx="6405568" cy="171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10368700" y="3083124"/>
            <a:ext cx="0" cy="3799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178419" y="3970886"/>
            <a:ext cx="0" cy="1008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3178420" y="4949240"/>
            <a:ext cx="4044462" cy="10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7222882" y="4563603"/>
            <a:ext cx="21980" cy="396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31" idx="2"/>
            <a:endCxn id="9" idx="0"/>
          </p:cNvCxnSpPr>
          <p:nvPr/>
        </p:nvCxnSpPr>
        <p:spPr>
          <a:xfrm>
            <a:off x="1573824" y="1629734"/>
            <a:ext cx="48359" cy="2105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30" idx="2"/>
            <a:endCxn id="8" idx="0"/>
          </p:cNvCxnSpPr>
          <p:nvPr/>
        </p:nvCxnSpPr>
        <p:spPr>
          <a:xfrm>
            <a:off x="2246434" y="1629734"/>
            <a:ext cx="48359" cy="21055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252903" y="4244789"/>
            <a:ext cx="12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 B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8" name="直線接點 37"/>
          <p:cNvCxnSpPr/>
          <p:nvPr/>
        </p:nvCxnSpPr>
        <p:spPr>
          <a:xfrm flipV="1">
            <a:off x="140677" y="2851110"/>
            <a:ext cx="12192000" cy="35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518744" y="5549744"/>
            <a:ext cx="7271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如果今天有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要連呢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5886446" y="-33371"/>
            <a:ext cx="1969477" cy="5583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9237974" y="59552"/>
            <a:ext cx="1969477" cy="558311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4761220" y="59552"/>
            <a:ext cx="188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VLAN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ID:10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209764" y="34921"/>
            <a:ext cx="188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VLAN </a:t>
            </a: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ID:20</a:t>
            </a: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0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Trunk Link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732477" cy="508195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可以轉發多個不同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在此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上傳輸的資料都被附加了屬於哪個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的特殊信息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如何附加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802.1Q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802.1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的標準規範協議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:IEEE</a:t>
            </a: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為 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nstitute of 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lectrical and 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lectronics </a:t>
            </a:r>
            <a:r>
              <a:rPr lang="en-US" altLang="zh-TW" sz="1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ngineers</a:t>
            </a: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的簡寫</a:t>
            </a:r>
            <a:endParaRPr lang="en-US" altLang="zh-TW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ISL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(Inter Switch Link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Cisco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產品支持的一種與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IEEE 802.1Q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類似的、用於在匯聚鏈路上附加</a:t>
            </a:r>
            <a:r>
              <a:rPr lang="en-US" altLang="zh-TW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信息的協議</a:t>
            </a: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在此不進行討論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69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86" y="626308"/>
            <a:ext cx="546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Ethernet Version 2(</a:t>
            </a:r>
            <a:r>
              <a:rPr lang="zh-TW" altLang="en-US" sz="3200" dirty="0" smtClean="0"/>
              <a:t>乙太網路</a:t>
            </a:r>
            <a:r>
              <a:rPr lang="en-US" altLang="zh-TW" sz="3200" dirty="0" smtClean="0"/>
              <a:t>):</a:t>
            </a:r>
            <a:endParaRPr lang="zh-TW" altLang="en-US" sz="32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245036" y="1459521"/>
            <a:ext cx="9356892" cy="1268143"/>
            <a:chOff x="69190" y="1433144"/>
            <a:chExt cx="9356892" cy="1268143"/>
          </a:xfrm>
        </p:grpSpPr>
        <p:sp>
          <p:nvSpPr>
            <p:cNvPr id="7" name="矩形 6"/>
            <p:cNvSpPr/>
            <p:nvPr/>
          </p:nvSpPr>
          <p:spPr>
            <a:xfrm>
              <a:off x="501163" y="1433145"/>
              <a:ext cx="8109438" cy="7209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2189285" y="1433146"/>
              <a:ext cx="8792" cy="7209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877408" y="1433145"/>
              <a:ext cx="8791" cy="7209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>
              <a:endCxn id="7" idx="2"/>
            </p:cNvCxnSpPr>
            <p:nvPr/>
          </p:nvCxnSpPr>
          <p:spPr>
            <a:xfrm>
              <a:off x="4548554" y="1433145"/>
              <a:ext cx="7328" cy="7209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6386146" y="1433145"/>
              <a:ext cx="14654" cy="7209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8610601" y="1433144"/>
              <a:ext cx="0" cy="7209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326781" y="1470463"/>
              <a:ext cx="2004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目標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MAC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Address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991459" y="1470462"/>
              <a:ext cx="2004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發送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源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MAC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Address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960866" y="1470462"/>
              <a:ext cx="461665" cy="6463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類型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359519" y="1618778"/>
              <a:ext cx="2004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數據部分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503377" y="1618778"/>
              <a:ext cx="2004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CRC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01162" y="2145322"/>
              <a:ext cx="8109439" cy="386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2198077" y="2116793"/>
              <a:ext cx="0" cy="4505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3886199" y="2071588"/>
              <a:ext cx="0" cy="4505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542695" y="2112202"/>
              <a:ext cx="0" cy="4505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400800" y="2116793"/>
              <a:ext cx="0" cy="4505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69190" y="2112202"/>
              <a:ext cx="461665" cy="589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大小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144083" y="2152817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878786" y="2162852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7354416" y="2173743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001915" y="2152817"/>
              <a:ext cx="1144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46-1500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050153" y="2152817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8590813" y="2162852"/>
              <a:ext cx="835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Bytes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39906" y="3454123"/>
            <a:ext cx="10634855" cy="2770831"/>
            <a:chOff x="239906" y="3454123"/>
            <a:chExt cx="10634855" cy="2770831"/>
          </a:xfrm>
        </p:grpSpPr>
        <p:sp>
          <p:nvSpPr>
            <p:cNvPr id="81" name="矩形 80"/>
            <p:cNvSpPr/>
            <p:nvPr/>
          </p:nvSpPr>
          <p:spPr>
            <a:xfrm>
              <a:off x="3977054" y="4242864"/>
              <a:ext cx="904710" cy="1041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663467" y="4223564"/>
              <a:ext cx="9387253" cy="7209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5" name="直線接點 44"/>
            <p:cNvCxnSpPr/>
            <p:nvPr/>
          </p:nvCxnSpPr>
          <p:spPr>
            <a:xfrm>
              <a:off x="2288931" y="4223238"/>
              <a:ext cx="8792" cy="7209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3977054" y="4223237"/>
              <a:ext cx="8791" cy="7209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8672146" y="4242864"/>
              <a:ext cx="0" cy="7209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26427" y="4260555"/>
              <a:ext cx="2004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目標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MAC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Address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091105" y="4260554"/>
              <a:ext cx="2004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發送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源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MAC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Address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5948724" y="4296578"/>
              <a:ext cx="461665" cy="6463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類型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6611076" y="4415834"/>
              <a:ext cx="2004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數據部分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8314593" y="4382714"/>
              <a:ext cx="2004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CRC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663466" y="4909788"/>
              <a:ext cx="9387253" cy="386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6" name="直線接點 55"/>
            <p:cNvCxnSpPr/>
            <p:nvPr/>
          </p:nvCxnSpPr>
          <p:spPr>
            <a:xfrm>
              <a:off x="2297723" y="4906885"/>
              <a:ext cx="0" cy="4505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3985845" y="4861680"/>
              <a:ext cx="0" cy="4505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>
              <a:off x="8666284" y="4861679"/>
              <a:ext cx="0" cy="4505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文字方塊 59"/>
            <p:cNvSpPr txBox="1"/>
            <p:nvPr/>
          </p:nvSpPr>
          <p:spPr>
            <a:xfrm>
              <a:off x="239906" y="4843067"/>
              <a:ext cx="461665" cy="589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大小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1243729" y="4942909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2978432" y="4952944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9184293" y="4938343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7134225" y="4935414"/>
              <a:ext cx="1144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46-1500</a:t>
              </a:r>
              <a:endParaRPr lang="zh-TW" altLang="en-US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6067058" y="4942908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10039492" y="4891896"/>
              <a:ext cx="835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Bytes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601577" y="3454123"/>
              <a:ext cx="5460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IEEE 802.1Q:</a:t>
              </a:r>
              <a:endParaRPr lang="zh-TW" altLang="en-US" sz="3200" dirty="0"/>
            </a:p>
          </p:txBody>
        </p:sp>
        <p:cxnSp>
          <p:nvCxnSpPr>
            <p:cNvPr id="70" name="直線接點 69"/>
            <p:cNvCxnSpPr/>
            <p:nvPr/>
          </p:nvCxnSpPr>
          <p:spPr>
            <a:xfrm>
              <a:off x="5861358" y="4200639"/>
              <a:ext cx="5494" cy="11441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>
              <a:off x="6523199" y="4223237"/>
              <a:ext cx="5494" cy="11441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>
              <a:off x="4881764" y="4176275"/>
              <a:ext cx="5494" cy="11441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文字方塊 75"/>
            <p:cNvSpPr txBox="1"/>
            <p:nvPr/>
          </p:nvSpPr>
          <p:spPr>
            <a:xfrm>
              <a:off x="4052317" y="4373064"/>
              <a:ext cx="76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TPID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5080659" y="4393936"/>
              <a:ext cx="76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TCI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4285128" y="4891896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5226292" y="4915460"/>
              <a:ext cx="55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84" name="矩形 83"/>
            <p:cNvSpPr/>
            <p:nvPr/>
          </p:nvSpPr>
          <p:spPr>
            <a:xfrm>
              <a:off x="3977054" y="4222910"/>
              <a:ext cx="1884304" cy="10618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n w="5715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grpSp>
          <p:nvGrpSpPr>
            <p:cNvPr id="89" name="群組 88"/>
            <p:cNvGrpSpPr/>
            <p:nvPr/>
          </p:nvGrpSpPr>
          <p:grpSpPr>
            <a:xfrm>
              <a:off x="2574717" y="5722914"/>
              <a:ext cx="1558884" cy="502040"/>
              <a:chOff x="2574717" y="5722914"/>
              <a:chExt cx="1558884" cy="502040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2574717" y="5722914"/>
                <a:ext cx="1361343" cy="502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2790542" y="5786350"/>
                <a:ext cx="1343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0x8100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1" name="群組 90"/>
            <p:cNvGrpSpPr/>
            <p:nvPr/>
          </p:nvGrpSpPr>
          <p:grpSpPr>
            <a:xfrm>
              <a:off x="5813946" y="5705828"/>
              <a:ext cx="2801776" cy="502040"/>
              <a:chOff x="2574717" y="5722914"/>
              <a:chExt cx="2801776" cy="502040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2574717" y="5722914"/>
                <a:ext cx="2801776" cy="502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3" name="文字方塊 92"/>
              <p:cNvSpPr txBox="1"/>
              <p:nvPr/>
            </p:nvSpPr>
            <p:spPr>
              <a:xfrm>
                <a:off x="2940327" y="5803436"/>
                <a:ext cx="2249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12bits VLAN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tag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6" name="向下箭號 95"/>
            <p:cNvSpPr/>
            <p:nvPr/>
          </p:nvSpPr>
          <p:spPr>
            <a:xfrm rot="8648045">
              <a:off x="5652742" y="5337770"/>
              <a:ext cx="176532" cy="478583"/>
            </a:xfrm>
            <a:prstGeom prst="downArrow">
              <a:avLst>
                <a:gd name="adj1" fmla="val 32794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向下箭號 96"/>
            <p:cNvSpPr/>
            <p:nvPr/>
          </p:nvSpPr>
          <p:spPr>
            <a:xfrm rot="14048045">
              <a:off x="4033644" y="5363865"/>
              <a:ext cx="176532" cy="478583"/>
            </a:xfrm>
            <a:prstGeom prst="downArrow">
              <a:avLst>
                <a:gd name="adj1" fmla="val 32794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8615722" y="608601"/>
            <a:ext cx="259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Cyclic </a:t>
            </a:r>
            <a:r>
              <a:rPr lang="en-US" altLang="zh-TW" b="1" dirty="0" smtClean="0"/>
              <a:t>Redundancy </a:t>
            </a:r>
            <a:r>
              <a:rPr lang="en-US" altLang="zh-TW" b="1" dirty="0"/>
              <a:t>C</a:t>
            </a:r>
            <a:r>
              <a:rPr lang="en-US" altLang="zh-TW" b="1" dirty="0" smtClean="0"/>
              <a:t>heck</a:t>
            </a:r>
          </a:p>
          <a:p>
            <a:r>
              <a:rPr lang="zh-TW" altLang="en-US" b="1" dirty="0"/>
              <a:t>循環冗餘校驗</a:t>
            </a:r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 rot="2887200">
            <a:off x="8209639" y="1026788"/>
            <a:ext cx="298168" cy="5368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647376" y="519902"/>
            <a:ext cx="2605454" cy="802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2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Trunk link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行為模式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94641" y="593479"/>
            <a:ext cx="10002717" cy="5701812"/>
            <a:chOff x="1182565" y="593480"/>
            <a:chExt cx="10002717" cy="5701812"/>
          </a:xfrm>
        </p:grpSpPr>
        <p:grpSp>
          <p:nvGrpSpPr>
            <p:cNvPr id="6" name="群組 5"/>
            <p:cNvGrpSpPr/>
            <p:nvPr/>
          </p:nvGrpSpPr>
          <p:grpSpPr>
            <a:xfrm>
              <a:off x="1182565" y="1538500"/>
              <a:ext cx="3042137" cy="1001238"/>
              <a:chOff x="1230924" y="1548531"/>
              <a:chExt cx="3042137" cy="1001238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1936507" y="1548531"/>
                <a:ext cx="12045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Switch A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230924" y="1925515"/>
                <a:ext cx="3042137" cy="62425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031023" y="2079380"/>
                <a:ext cx="422031" cy="3165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58413" y="2079380"/>
                <a:ext cx="422031" cy="31652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703634" y="2070039"/>
                <a:ext cx="422031" cy="31652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488347" y="2070039"/>
                <a:ext cx="422031" cy="316523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1820742" y="4933475"/>
              <a:ext cx="12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Switch B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30924" y="4337538"/>
              <a:ext cx="3042137" cy="6242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031023" y="4491403"/>
              <a:ext cx="422031" cy="3165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358413" y="4491403"/>
              <a:ext cx="422031" cy="31652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703634" y="4482062"/>
              <a:ext cx="422031" cy="31652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88347" y="4482062"/>
              <a:ext cx="422031" cy="31652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43" y="1458284"/>
              <a:ext cx="1538652" cy="1538652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081" y="3979589"/>
              <a:ext cx="1538652" cy="1538652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43" y="4029259"/>
              <a:ext cx="1538652" cy="1538652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228" y="1475461"/>
              <a:ext cx="1538652" cy="1538652"/>
            </a:xfrm>
            <a:prstGeom prst="rect">
              <a:avLst/>
            </a:prstGeom>
          </p:spPr>
        </p:pic>
        <p:cxnSp>
          <p:nvCxnSpPr>
            <p:cNvPr id="17" name="直線接點 16"/>
            <p:cNvCxnSpPr/>
            <p:nvPr/>
          </p:nvCxnSpPr>
          <p:spPr>
            <a:xfrm>
              <a:off x="3077306" y="2376531"/>
              <a:ext cx="0" cy="10085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H="1">
              <a:off x="3077306" y="3354885"/>
              <a:ext cx="4044463" cy="104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7121769" y="2787162"/>
              <a:ext cx="0" cy="5782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36" idx="3"/>
            </p:cNvCxnSpPr>
            <p:nvPr/>
          </p:nvCxnSpPr>
          <p:spPr>
            <a:xfrm flipV="1">
              <a:off x="3862019" y="1458284"/>
              <a:ext cx="0" cy="75998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endCxn id="16" idx="0"/>
            </p:cNvCxnSpPr>
            <p:nvPr/>
          </p:nvCxnSpPr>
          <p:spPr>
            <a:xfrm>
              <a:off x="3857986" y="1458284"/>
              <a:ext cx="6405568" cy="1717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V="1">
              <a:off x="10263554" y="1458283"/>
              <a:ext cx="0" cy="37999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V="1">
              <a:off x="3914411" y="3810837"/>
              <a:ext cx="0" cy="75998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3910378" y="3810837"/>
              <a:ext cx="6405568" cy="1717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V="1">
              <a:off x="10315946" y="3839262"/>
              <a:ext cx="0" cy="37999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3125665" y="4727024"/>
              <a:ext cx="0" cy="10085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3125666" y="5705378"/>
              <a:ext cx="4044462" cy="104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7170128" y="5319741"/>
              <a:ext cx="21980" cy="396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橢圓 28"/>
            <p:cNvSpPr/>
            <p:nvPr/>
          </p:nvSpPr>
          <p:spPr>
            <a:xfrm>
              <a:off x="5959357" y="712177"/>
              <a:ext cx="1969477" cy="558311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9215805" y="593480"/>
              <a:ext cx="1969477" cy="5583115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8" name="直線接點 37"/>
          <p:cNvCxnSpPr/>
          <p:nvPr/>
        </p:nvCxnSpPr>
        <p:spPr>
          <a:xfrm>
            <a:off x="1626762" y="2376530"/>
            <a:ext cx="48359" cy="210553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1595979" y="2998641"/>
            <a:ext cx="130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Trunk link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426009" y="2490160"/>
            <a:ext cx="11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向右箭號 42"/>
          <p:cNvSpPr/>
          <p:nvPr/>
        </p:nvSpPr>
        <p:spPr>
          <a:xfrm rot="10800000">
            <a:off x="4205290" y="2839124"/>
            <a:ext cx="808708" cy="2751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-21072" y="1690675"/>
            <a:ext cx="182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493872" y="2424134"/>
            <a:ext cx="909506" cy="2029007"/>
            <a:chOff x="493872" y="2424134"/>
            <a:chExt cx="909506" cy="2029007"/>
          </a:xfrm>
        </p:grpSpPr>
        <p:sp>
          <p:nvSpPr>
            <p:cNvPr id="46" name="向下箭號 45"/>
            <p:cNvSpPr/>
            <p:nvPr/>
          </p:nvSpPr>
          <p:spPr>
            <a:xfrm>
              <a:off x="1227530" y="2424134"/>
              <a:ext cx="175848" cy="202900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93872" y="3158512"/>
              <a:ext cx="65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數據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275424" y="4927465"/>
            <a:ext cx="1232919" cy="573621"/>
            <a:chOff x="4275424" y="4927465"/>
            <a:chExt cx="1232919" cy="573621"/>
          </a:xfrm>
        </p:grpSpPr>
        <p:sp>
          <p:nvSpPr>
            <p:cNvPr id="48" name="文字方塊 47"/>
            <p:cNvSpPr txBox="1"/>
            <p:nvPr/>
          </p:nvSpPr>
          <p:spPr>
            <a:xfrm>
              <a:off x="4356549" y="4927465"/>
              <a:ext cx="1151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數據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向右箭號 48"/>
            <p:cNvSpPr/>
            <p:nvPr/>
          </p:nvSpPr>
          <p:spPr>
            <a:xfrm>
              <a:off x="4275424" y="5277271"/>
              <a:ext cx="967186" cy="22381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-92241" y="4777124"/>
            <a:ext cx="179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去除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4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1054"/>
          </a:xfrm>
        </p:spPr>
        <p:txBody>
          <a:bodyPr/>
          <a:lstStyle/>
          <a:p>
            <a:r>
              <a:rPr lang="en-US" altLang="zh-TW" dirty="0" smtClean="0"/>
              <a:t>Access link </a:t>
            </a:r>
          </a:p>
          <a:p>
            <a:r>
              <a:rPr lang="zh-TW" altLang="en-US" dirty="0" smtClean="0"/>
              <a:t>大部分用在 </a:t>
            </a:r>
            <a:r>
              <a:rPr lang="en-US" altLang="zh-TW" dirty="0" smtClean="0"/>
              <a:t>switch              </a:t>
            </a:r>
            <a:r>
              <a:rPr lang="zh-TW" altLang="en-US" dirty="0" smtClean="0"/>
              <a:t>電腦</a:t>
            </a:r>
            <a:endParaRPr lang="en-US" altLang="zh-TW" dirty="0" smtClean="0"/>
          </a:p>
          <a:p>
            <a:r>
              <a:rPr lang="zh-TW" altLang="en-US" dirty="0"/>
              <a:t>只</a:t>
            </a:r>
            <a:r>
              <a:rPr lang="zh-TW" altLang="en-US" dirty="0" smtClean="0"/>
              <a:t>允許一個</a:t>
            </a:r>
            <a:r>
              <a:rPr lang="en-US" altLang="zh-TW" dirty="0" smtClean="0"/>
              <a:t>VLAN</a:t>
            </a:r>
            <a:r>
              <a:rPr lang="zh-TW" altLang="en-US" dirty="0" smtClean="0"/>
              <a:t>通過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Trunk link </a:t>
            </a:r>
          </a:p>
          <a:p>
            <a:r>
              <a:rPr lang="zh-TW" altLang="en-US" dirty="0" smtClean="0"/>
              <a:t>大部分用在   </a:t>
            </a:r>
            <a:r>
              <a:rPr lang="en-US" altLang="zh-TW" dirty="0" smtClean="0"/>
              <a:t>switch              </a:t>
            </a:r>
            <a:r>
              <a:rPr lang="en-US" altLang="zh-TW" dirty="0" err="1" smtClean="0"/>
              <a:t>switch</a:t>
            </a:r>
            <a:endParaRPr lang="en-US" altLang="zh-TW" dirty="0" smtClean="0"/>
          </a:p>
          <a:p>
            <a:r>
              <a:rPr lang="zh-TW" altLang="en-US" dirty="0" smtClean="0"/>
              <a:t>允許多個不同的</a:t>
            </a:r>
            <a:r>
              <a:rPr lang="en-US" altLang="zh-TW" dirty="0" smtClean="0"/>
              <a:t>VLAN</a:t>
            </a:r>
            <a:r>
              <a:rPr lang="zh-TW" altLang="en-US" dirty="0" smtClean="0"/>
              <a:t>通過</a:t>
            </a:r>
            <a:endParaRPr lang="en-US" altLang="zh-TW" dirty="0" smtClean="0"/>
          </a:p>
        </p:txBody>
      </p:sp>
      <p:sp>
        <p:nvSpPr>
          <p:cNvPr id="4" name="左-右雙向箭號 3"/>
          <p:cNvSpPr/>
          <p:nvPr/>
        </p:nvSpPr>
        <p:spPr>
          <a:xfrm>
            <a:off x="4077419" y="2424023"/>
            <a:ext cx="914400" cy="31055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左-右雙向箭號 4"/>
          <p:cNvSpPr/>
          <p:nvPr/>
        </p:nvSpPr>
        <p:spPr>
          <a:xfrm>
            <a:off x="4180936" y="4956100"/>
            <a:ext cx="914400" cy="31055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24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How to configure VLAN in our Lab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Step 1: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找到</a:t>
            </a:r>
            <a:r>
              <a:rPr lang="en-US" altLang="zh-TW" dirty="0" smtClean="0"/>
              <a:t>Switch</a:t>
            </a:r>
            <a:r>
              <a:rPr lang="zh-TW" altLang="en-US" dirty="0" smtClean="0"/>
              <a:t>的型號，並上網查詢使用手冊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Lab </a:t>
            </a:r>
            <a:r>
              <a:rPr lang="zh-TW" altLang="en-US" dirty="0" smtClean="0">
                <a:solidFill>
                  <a:srgbClr val="FF0000"/>
                </a:solidFill>
              </a:rPr>
              <a:t>所使用</a:t>
            </a:r>
            <a:r>
              <a:rPr lang="en-US" altLang="zh-TW" dirty="0" smtClean="0">
                <a:solidFill>
                  <a:srgbClr val="FF0000"/>
                </a:solidFill>
              </a:rPr>
              <a:t>Switch</a:t>
            </a:r>
            <a:r>
              <a:rPr lang="zh-TW" altLang="en-US" dirty="0" smtClean="0">
                <a:solidFill>
                  <a:srgbClr val="FF0000"/>
                </a:solidFill>
              </a:rPr>
              <a:t>為這台 </a:t>
            </a:r>
            <a:r>
              <a:rPr lang="en-US" altLang="zh-TW" dirty="0" smtClean="0">
                <a:solidFill>
                  <a:srgbClr val="FF0000"/>
                </a:solidFill>
              </a:rPr>
              <a:t>Ex 4200 Series 8PoE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Step 2:</a:t>
            </a: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將</a:t>
            </a:r>
            <a:r>
              <a:rPr lang="en-US" altLang="zh-TW" dirty="0" smtClean="0"/>
              <a:t>Switch</a:t>
            </a:r>
            <a:r>
              <a:rPr lang="zh-TW" altLang="en-US" dirty="0" smtClean="0"/>
              <a:t>後方的</a:t>
            </a:r>
            <a:r>
              <a:rPr lang="en-US" altLang="zh-TW" dirty="0" smtClean="0"/>
              <a:t>console</a:t>
            </a:r>
            <a:r>
              <a:rPr lang="zh-TW" altLang="en-US" dirty="0" smtClean="0"/>
              <a:t>孔</a:t>
            </a:r>
            <a:r>
              <a:rPr lang="zh-TW" altLang="en-US" dirty="0"/>
              <a:t>連</a:t>
            </a:r>
            <a:r>
              <a:rPr lang="zh-TW" altLang="en-US" dirty="0" smtClean="0"/>
              <a:t>上電腦以</a:t>
            </a:r>
            <a:r>
              <a:rPr lang="en-US" altLang="zh-TW" dirty="0" smtClean="0"/>
              <a:t>serial port</a:t>
            </a:r>
            <a:r>
              <a:rPr lang="zh-TW" altLang="en-US" dirty="0" smtClean="0"/>
              <a:t>連線方式進入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J-web (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26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Ezstepup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模式，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port0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連接電腦，進入   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192.168.1.1)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29" y="3403417"/>
            <a:ext cx="4214112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1" y="3908184"/>
            <a:ext cx="1538652" cy="15386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43" y="3908184"/>
            <a:ext cx="1538652" cy="15386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06" y="3908184"/>
            <a:ext cx="1538652" cy="15386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71600" y="1578545"/>
            <a:ext cx="1923691" cy="6125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1850807" y="2216989"/>
            <a:ext cx="0" cy="1811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endCxn id="6" idx="0"/>
          </p:cNvCxnSpPr>
          <p:nvPr/>
        </p:nvCxnSpPr>
        <p:spPr>
          <a:xfrm>
            <a:off x="2449902" y="2191110"/>
            <a:ext cx="1837867" cy="1717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153533" y="2216989"/>
            <a:ext cx="3437048" cy="169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8" idx="3"/>
          </p:cNvCxnSpPr>
          <p:nvPr/>
        </p:nvCxnSpPr>
        <p:spPr>
          <a:xfrm flipV="1">
            <a:off x="3295291" y="1884827"/>
            <a:ext cx="150099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796287" y="1653517"/>
            <a:ext cx="14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實驗室網路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8574" y="3812875"/>
            <a:ext cx="4608521" cy="2061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365630" y="3812875"/>
            <a:ext cx="2449901" cy="20617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651805" y="1668015"/>
            <a:ext cx="120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25857" y="3365059"/>
            <a:ext cx="97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VLAN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444374" y="3365059"/>
            <a:ext cx="97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VLAN</a:t>
            </a:r>
            <a:r>
              <a:rPr lang="zh-TW" altLang="en-US" dirty="0" smtClean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875917" y="4330459"/>
            <a:ext cx="4457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三台皆成功連上網路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劃分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連不上網路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40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43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8572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chemeClr val="accent4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What is VLAN? </a:t>
            </a:r>
            <a:endParaRPr lang="zh-TW" altLang="en-US" sz="6000" dirty="0">
              <a:solidFill>
                <a:schemeClr val="accent4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zh-TW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VLAN: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Virtual</a:t>
            </a:r>
            <a:r>
              <a:rPr lang="en-US" altLang="zh-TW" sz="36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en-US" altLang="zh-TW" sz="3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Local Area </a:t>
            </a:r>
            <a:r>
              <a:rPr lang="en-US" altLang="zh-TW" sz="36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Network(</a:t>
            </a:r>
            <a:r>
              <a:rPr lang="zh-TW" altLang="en-US" sz="36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虛擬區域網路</a:t>
            </a:r>
            <a:r>
              <a:rPr lang="en-US" altLang="zh-TW" sz="36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36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en-US" altLang="zh-TW" sz="36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屬於</a:t>
            </a:r>
            <a:r>
              <a:rPr lang="en-US" altLang="zh-TW" sz="36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Logical Network</a:t>
            </a:r>
          </a:p>
          <a:p>
            <a:pPr marL="0" indent="0">
              <a:buNone/>
            </a:pPr>
            <a:endParaRPr lang="en-US" altLang="zh-TW" sz="40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en-US" altLang="zh-TW" sz="4000" b="1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endParaRPr lang="en-US" altLang="zh-TW" sz="40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Why do we need VLAN?</a:t>
            </a:r>
          </a:p>
        </p:txBody>
      </p:sp>
    </p:spTree>
    <p:extLst>
      <p:ext uri="{BB962C8B-B14F-4D97-AF65-F5344CB8AC3E}">
        <p14:creationId xmlns:p14="http://schemas.microsoft.com/office/powerpoint/2010/main" val="6482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LAN: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4597524"/>
            <a:ext cx="48181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不同部門看的到彼此傳送的資料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可能會造成流量浪費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不易管理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安全性</a:t>
            </a:r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73" y="1435469"/>
            <a:ext cx="7388394" cy="474149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985239" y="4950069"/>
            <a:ext cx="166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SWITCH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94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0357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劃分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483" y="1427537"/>
            <a:ext cx="8047894" cy="48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</a:t>
            </a:r>
            <a:r>
              <a:rPr lang="zh-TW" altLang="en-US" dirty="0" smtClean="0"/>
              <a:t>組態方法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395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Port-based VLAN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(Static VLAN)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為基礎劃分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的範圍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簡單好設置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是工作站不可以隨意移動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2.MAC-based VLAN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(Dynamic VLAN)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利用電腦的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address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去劃分範圍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可以任意移動交換接口也不會造成影響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必須查詢所有電腦的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MAC address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註</a:t>
            </a:r>
            <a:r>
              <a:rPr lang="en-US" altLang="zh-TW" sz="2400" dirty="0" smtClean="0">
                <a:solidFill>
                  <a:srgbClr val="FF0000"/>
                </a:solidFill>
              </a:rPr>
              <a:t>:MAC Address</a:t>
            </a:r>
            <a:r>
              <a:rPr lang="zh-TW" altLang="en-US" sz="2400" dirty="0" smtClean="0">
                <a:solidFill>
                  <a:srgbClr val="FF0000"/>
                </a:solidFill>
              </a:rPr>
              <a:t>為</a:t>
            </a:r>
            <a:r>
              <a:rPr lang="en-US" altLang="zh-TW" sz="2400" dirty="0" smtClean="0">
                <a:solidFill>
                  <a:srgbClr val="FF0000"/>
                </a:solidFill>
              </a:rPr>
              <a:t>Media </a:t>
            </a:r>
            <a:r>
              <a:rPr lang="en-US" altLang="zh-TW" sz="2400" dirty="0">
                <a:solidFill>
                  <a:srgbClr val="FF0000"/>
                </a:solidFill>
              </a:rPr>
              <a:t>Access Control </a:t>
            </a:r>
            <a:r>
              <a:rPr lang="en-US" altLang="zh-TW" sz="2400" dirty="0" smtClean="0">
                <a:solidFill>
                  <a:srgbClr val="FF0000"/>
                </a:solidFill>
              </a:rPr>
              <a:t>Address</a:t>
            </a:r>
            <a:r>
              <a:rPr lang="zh-TW" altLang="en-US" sz="2400" dirty="0" smtClean="0">
                <a:solidFill>
                  <a:srgbClr val="FF0000"/>
                </a:solidFill>
              </a:rPr>
              <a:t>之縮寫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70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單台</a:t>
            </a:r>
            <a:r>
              <a:rPr lang="en-US" altLang="zh-TW" dirty="0" smtClean="0"/>
              <a:t>Switch</a:t>
            </a:r>
            <a:r>
              <a:rPr lang="zh-TW" altLang="en-US" dirty="0" smtClean="0"/>
              <a:t>的</a:t>
            </a:r>
            <a:r>
              <a:rPr lang="en-US" altLang="zh-TW" dirty="0" smtClean="0"/>
              <a:t>VLAN</a:t>
            </a:r>
            <a:r>
              <a:rPr lang="zh-TW" altLang="en-US" dirty="0" smtClean="0"/>
              <a:t>劃分方式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區分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屬於哪個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51" y="2961766"/>
            <a:ext cx="3909734" cy="36249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63" y="2980596"/>
            <a:ext cx="3792244" cy="35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</a:t>
            </a:r>
            <a:r>
              <a:rPr lang="zh-TW" altLang="en-US" dirty="0" smtClean="0"/>
              <a:t>的優點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節省廣</a:t>
            </a:r>
            <a:r>
              <a:rPr lang="zh-TW" altLang="en-US" dirty="0"/>
              <a:t>播</a:t>
            </a:r>
            <a:r>
              <a:rPr lang="zh-TW" altLang="en-US" dirty="0" smtClean="0"/>
              <a:t>流量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強化網路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靈活的分組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增加安全性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09" y="1493595"/>
            <a:ext cx="7860322" cy="47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上的埠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(Port)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的連結方式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Access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Link(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訪問連結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只屬於一個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，且僅向此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VLAN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frame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。多數情況由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連向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通常都是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Access link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方式進行連接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frame:layer2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中的資料傳遞單元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2.Trunk Link(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匯聚連結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): 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8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Trunk Link</a:t>
            </a:r>
            <a:endParaRPr lang="zh-TW" altLang="en-US" dirty="0"/>
          </a:p>
        </p:txBody>
      </p:sp>
      <p:cxnSp>
        <p:nvCxnSpPr>
          <p:cNvPr id="71" name="直線接點 70"/>
          <p:cNvCxnSpPr/>
          <p:nvPr/>
        </p:nvCxnSpPr>
        <p:spPr>
          <a:xfrm flipV="1">
            <a:off x="0" y="3622431"/>
            <a:ext cx="12192000" cy="35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群組 75"/>
          <p:cNvGrpSpPr/>
          <p:nvPr/>
        </p:nvGrpSpPr>
        <p:grpSpPr>
          <a:xfrm>
            <a:off x="1182565" y="593480"/>
            <a:ext cx="10002717" cy="5701812"/>
            <a:chOff x="1182565" y="593480"/>
            <a:chExt cx="10002717" cy="5701812"/>
          </a:xfrm>
        </p:grpSpPr>
        <p:grpSp>
          <p:nvGrpSpPr>
            <p:cNvPr id="17" name="群組 16"/>
            <p:cNvGrpSpPr/>
            <p:nvPr/>
          </p:nvGrpSpPr>
          <p:grpSpPr>
            <a:xfrm>
              <a:off x="1182565" y="1557535"/>
              <a:ext cx="3042137" cy="982203"/>
              <a:chOff x="1230924" y="1567566"/>
              <a:chExt cx="3042137" cy="982203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1230924" y="1567566"/>
                <a:ext cx="12045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Switch A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230924" y="1925515"/>
                <a:ext cx="3042137" cy="62425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031023" y="2079380"/>
                <a:ext cx="422031" cy="3165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58413" y="2079380"/>
                <a:ext cx="422031" cy="3165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703634" y="2070039"/>
                <a:ext cx="422031" cy="31652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488347" y="2070039"/>
                <a:ext cx="422031" cy="316523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1230924" y="3979589"/>
              <a:ext cx="1204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Switch B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30924" y="4337538"/>
              <a:ext cx="3042137" cy="6242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031023" y="4491403"/>
              <a:ext cx="422031" cy="3165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58413" y="4491403"/>
              <a:ext cx="422031" cy="3165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703634" y="4482062"/>
              <a:ext cx="422031" cy="31652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488347" y="4482062"/>
              <a:ext cx="422031" cy="31652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43" y="1458284"/>
              <a:ext cx="1538652" cy="1538652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081" y="3979589"/>
              <a:ext cx="1538652" cy="1538652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243" y="4029259"/>
              <a:ext cx="1538652" cy="1538652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228" y="1475461"/>
              <a:ext cx="1538652" cy="1538652"/>
            </a:xfrm>
            <a:prstGeom prst="rect">
              <a:avLst/>
            </a:prstGeom>
          </p:spPr>
        </p:pic>
        <p:cxnSp>
          <p:nvCxnSpPr>
            <p:cNvPr id="38" name="直線接點 37"/>
            <p:cNvCxnSpPr/>
            <p:nvPr/>
          </p:nvCxnSpPr>
          <p:spPr>
            <a:xfrm>
              <a:off x="3077306" y="2376531"/>
              <a:ext cx="0" cy="10085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H="1">
              <a:off x="3077306" y="3354885"/>
              <a:ext cx="4044463" cy="104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7121769" y="2787162"/>
              <a:ext cx="0" cy="5782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16" idx="3"/>
            </p:cNvCxnSpPr>
            <p:nvPr/>
          </p:nvCxnSpPr>
          <p:spPr>
            <a:xfrm flipV="1">
              <a:off x="3862019" y="1458284"/>
              <a:ext cx="0" cy="75998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endCxn id="33" idx="0"/>
            </p:cNvCxnSpPr>
            <p:nvPr/>
          </p:nvCxnSpPr>
          <p:spPr>
            <a:xfrm>
              <a:off x="3857986" y="1458284"/>
              <a:ext cx="6405568" cy="1717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 flipV="1">
              <a:off x="10263554" y="1458283"/>
              <a:ext cx="0" cy="37999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V="1">
              <a:off x="3914411" y="3810837"/>
              <a:ext cx="0" cy="75998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3910378" y="3810837"/>
              <a:ext cx="6405568" cy="1717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V="1">
              <a:off x="10315946" y="3839262"/>
              <a:ext cx="0" cy="37999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3125665" y="4727024"/>
              <a:ext cx="0" cy="10085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flipH="1">
              <a:off x="3125666" y="5705378"/>
              <a:ext cx="4044462" cy="104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flipH="1">
              <a:off x="7170128" y="5319741"/>
              <a:ext cx="21980" cy="396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4" name="橢圓 63"/>
            <p:cNvSpPr/>
            <p:nvPr/>
          </p:nvSpPr>
          <p:spPr>
            <a:xfrm>
              <a:off x="5959357" y="712177"/>
              <a:ext cx="1969477" cy="558311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9215805" y="593480"/>
              <a:ext cx="1969477" cy="5583115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6040921" y="177069"/>
            <a:ext cx="188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VLAN ID:10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9371989" y="117583"/>
            <a:ext cx="188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VLAN </a:t>
            </a: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ID:20</a:t>
            </a: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5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</TotalTime>
  <Words>503</Words>
  <Application>Microsoft Office PowerPoint</Application>
  <PresentationFormat>寬螢幕</PresentationFormat>
  <Paragraphs>142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微軟正黑體 Light</vt:lpstr>
      <vt:lpstr>新細明體</vt:lpstr>
      <vt:lpstr>Arial</vt:lpstr>
      <vt:lpstr>Calibri</vt:lpstr>
      <vt:lpstr>Calibri Light</vt:lpstr>
      <vt:lpstr>Wingdings</vt:lpstr>
      <vt:lpstr>Office Theme</vt:lpstr>
      <vt:lpstr> Introducing  to  VLAN</vt:lpstr>
      <vt:lpstr>What is VLAN? </vt:lpstr>
      <vt:lpstr>傳統LAN:</vt:lpstr>
      <vt:lpstr>劃分VLAN後</vt:lpstr>
      <vt:lpstr>VLAN組態方法</vt:lpstr>
      <vt:lpstr>單台Switch的VLAN劃分方式</vt:lpstr>
      <vt:lpstr>VLAN的優點</vt:lpstr>
      <vt:lpstr>Switch上的埠(Port)的連結方式</vt:lpstr>
      <vt:lpstr>Trunk Link</vt:lpstr>
      <vt:lpstr>PowerPoint 簡報</vt:lpstr>
      <vt:lpstr>Trunk Link</vt:lpstr>
      <vt:lpstr>PowerPoint 簡報</vt:lpstr>
      <vt:lpstr>Trunk link行為模式:</vt:lpstr>
      <vt:lpstr>PowerPoint 簡報</vt:lpstr>
      <vt:lpstr>How to configure VLAN in our Lab</vt:lpstr>
      <vt:lpstr>實作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 To   VLAN</dc:title>
  <dc:creator>jiawei</dc:creator>
  <cp:lastModifiedBy>jiawei</cp:lastModifiedBy>
  <cp:revision>44</cp:revision>
  <dcterms:created xsi:type="dcterms:W3CDTF">2020-08-18T09:27:57Z</dcterms:created>
  <dcterms:modified xsi:type="dcterms:W3CDTF">2020-08-25T17:29:05Z</dcterms:modified>
</cp:coreProperties>
</file>