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68" r:id="rId4"/>
    <p:sldId id="258" r:id="rId5"/>
    <p:sldId id="260" r:id="rId6"/>
    <p:sldId id="269" r:id="rId7"/>
    <p:sldId id="270" r:id="rId8"/>
    <p:sldId id="271" r:id="rId9"/>
    <p:sldId id="272" r:id="rId10"/>
    <p:sldId id="265" r:id="rId11"/>
    <p:sldId id="264" r:id="rId12"/>
    <p:sldId id="273" r:id="rId13"/>
    <p:sldId id="261" r:id="rId14"/>
    <p:sldId id="262" r:id="rId15"/>
    <p:sldId id="26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4394EC-3605-4505-8594-B3D700B9419A}">
          <p14:sldIdLst>
            <p14:sldId id="256"/>
          </p14:sldIdLst>
        </p14:section>
        <p14:section name="什麼是圖" id="{86B4D27B-F38D-4D80-A91E-7AEDB3776AE8}">
          <p14:sldIdLst>
            <p14:sldId id="267"/>
            <p14:sldId id="268"/>
          </p14:sldIdLst>
        </p14:section>
        <p14:section name="主要應用情境" id="{9F4B794C-5553-4356-A82F-7DA1D43AAC87}">
          <p14:sldIdLst>
            <p14:sldId id="258"/>
          </p14:sldIdLst>
        </p14:section>
        <p14:section name="偵測原理" id="{C809C443-07EF-49D6-92AF-BB7D348A93E9}">
          <p14:sldIdLst>
            <p14:sldId id="260"/>
          </p14:sldIdLst>
        </p14:section>
        <p14:section name="方法說明" id="{4F09B611-F2EF-467C-94F5-A0F2B0D15FF7}">
          <p14:sldIdLst>
            <p14:sldId id="269"/>
            <p14:sldId id="270"/>
            <p14:sldId id="271"/>
            <p14:sldId id="272"/>
            <p14:sldId id="265"/>
            <p14:sldId id="264"/>
          </p14:sldIdLst>
        </p14:section>
        <p14:section name="實作經驗" id="{4E3C09EC-F92D-4202-AA30-1FC4A852C6B6}">
          <p14:sldIdLst>
            <p14:sldId id="273"/>
          </p14:sldIdLst>
        </p14:section>
        <p14:section name="Backup" id="{80925CFE-0954-4ABB-BFF9-A41C49069DF1}">
          <p14:sldIdLst>
            <p14:sldId id="261"/>
            <p14:sldId id="262"/>
            <p14:sldId id="26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F78A7-CA5A-43C7-ADCB-906B6251E030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741A3-F8BE-4504-8B07-B323054BE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76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F292-CF26-4EFC-94AB-B205DB950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D01C29-3572-482B-A5EB-C1EE5CDB3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B5E3E-8F43-415C-83AA-62079BA7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98D3-9EAB-497F-A1C5-E1D2CB2B8CE5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054D2-59D8-4498-8940-B61CFC1C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1820C-FC35-415A-8791-4EAC1EAA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0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F2A2-03E2-47BA-B039-A03BFD31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AD679-424C-4D1B-85D5-7B2397E73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4D424-E2E5-4BD2-951D-D5E9C45AD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855-3938-4D9D-AA9B-9B1CEFB0826F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43944-C524-4FAB-9F5E-98FD9833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678DD-77E2-4467-89CB-5A1C00A7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B9C1AF-F97A-4F13-BA32-DD9A8D7359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FECDF-693A-43E3-8200-EF1893AFA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D0EA-9771-4176-BA27-8C40DCF9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E3FA-E6DC-4194-A86E-8A0C1BDEA787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5E83A-2857-4551-A3E4-8150FA99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9B4D-BBD6-4C91-A785-59A153B79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3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A0E6-170B-4775-B414-BB8229A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9E71E-4B8F-43CD-AF64-2B7012CA5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A49C5-E877-4E3B-8A42-5992C7C7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7E0A-DE3F-4614-A2CF-5F404F214FB5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49408-5E90-47E0-B6E7-F5F2349A8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8F156-3A37-45FD-9AB0-C85A41639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4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DE674-2232-4FF2-AB19-51EC51B5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EF1AA-4585-43F3-BF0A-D5F827A7C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EE01C-492E-476C-A78D-07651B87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13C9-3367-4591-AF54-5D8CF941CD6F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5A218-1CF1-42E1-BD66-4AEEFC94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287D6-CAE7-40D8-B7C4-F911B3EE3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0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60F4-9B01-45C6-AFAD-E5A60C98B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CB3B2-DA34-4CAA-8E60-0D6CF28CB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0DBD9-22B6-4CAB-A2AA-286997FF7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55903-4555-4412-8F7E-EC132864C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E250-CBF5-4B95-BE8B-D57406666B76}" type="datetime1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871DD-812A-4ABE-BE24-CF374C65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32EA1-471E-42D7-A90F-9093E43A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2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324B-A6FE-4492-8AD9-EFCAC7569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16AE1-40EA-44DE-B497-1651F5A27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6D7384-11D0-4B58-BC0E-B51439906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1DEAAE-BA28-4BAE-898D-10C372CBA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F9A78E-9283-4160-A0E7-7CED95462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6C250-69E9-4F3E-A190-BC052B2C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35EA-84B2-47DA-8A8D-751AB03CD3FB}" type="datetime1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309EA-0816-4770-8DFF-B7AB83EB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095FCA-B79F-4C93-B94E-FDCF5062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9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EF09-C6ED-43FF-92BF-5247EC0C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60220-5DAC-468C-B239-96910490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E8FA5-8EC4-43E8-B4BE-F229F18D49FB}" type="datetime1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8BA12-EE5B-4431-A3C8-9F36D05F7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105C32-78DA-4BA9-8F0F-7FF041CA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9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08A17D-B35B-4964-8DFD-559689B9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4D18-B6B0-4F0E-9B1F-8372CDAF7C30}" type="datetime1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3CB56B-AC95-4FE4-AA06-E7EE396F5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09E5E-E18C-47D5-A45B-DDBE7D21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9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3F4A2-5AE4-4D2B-AEBF-E7F8ECBF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0FD8F-2918-433A-9C5A-7F3880D01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805F3-1B68-4F11-BC72-D9CB5D8E2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7A7D8-D52F-4DED-8894-BA690F54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C45E-163F-48E5-B6B6-EB79184F65D2}" type="datetime1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BA37A-8DA6-4F89-B4A9-0168E459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65AA3-6286-4133-A49B-C5CF2722A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C557-BE91-4DBD-B24F-B6603D6DA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844DF-FC98-4AB1-8A09-C8F4E1FCC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A2A09-13F1-4633-9717-83A2CE3DC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16F05-9A00-443B-A5E1-D3F9A75D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4C56-61B3-4CE7-B767-6265E21888B1}" type="datetime1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3003C-3B33-446D-847C-60F801C2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38AFC-24EF-4E12-B258-E0287E3D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1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9E703-245C-492D-9474-F6D15AE51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1C160-06C6-49A7-94CF-5EC676D7A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2BA5C-B672-4AE9-9FBD-1B1E2E638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AFA94-7455-4561-B3F6-D42B96A1A28D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6CA61-C3ED-4B7F-8C95-59C168DA2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0EFA4-F66B-4203-A702-1908BB411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E9CF-412E-499C-9748-0B701EE81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0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A4153-627E-4404-9B3C-F5E12DC339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Line-based Anomaly Detection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B3DDC-A6D9-40DF-BA10-DF4179E4F0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X. Li,  Z. Li,  J. Han and J. Lee,  "Temporal Outlier Detection in Vehicle Traffic Data, " 2009 IEEE 25th International Conference on Data Engineering,  Shanghai,  2009,  pp. 1319-1322,  </a:t>
            </a:r>
            <a:r>
              <a:rPr lang="en-US" dirty="0" err="1"/>
              <a:t>doi</a:t>
            </a:r>
            <a:r>
              <a:rPr lang="en-US" dirty="0"/>
              <a:t>: 10.1109/ICDE.2009.230.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37E4E-7023-4857-895F-CC837207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28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D20AF-F7CA-4C26-ACE3-5AE1C255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5"/>
            <a:ext cx="10515600" cy="1325563"/>
          </a:xfrm>
        </p:spPr>
        <p:txBody>
          <a:bodyPr/>
          <a:lstStyle/>
          <a:p>
            <a:r>
              <a:rPr lang="zh-TW" altLang="en-US" dirty="0"/>
              <a:t>舉例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305D66E3-CF1C-4DC9-9EF2-D18A00DFBA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紀錄資料</a:t>
                </a:r>
                <a:endParaRPr lang="en-US" altLang="zh-TW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zh-TW" altLang="en-US" dirty="0"/>
                  <a:t>可計算出</a:t>
                </a:r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</m:oMath>
                </a14:m>
                <a:endParaRPr lang="en-US" altLang="zh-TW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TW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=1.1</m:t>
                    </m:r>
                  </m:oMath>
                </a14:m>
                <a:endParaRPr lang="en-US" altLang="zh-TW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altLang="zh-TW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305D66E3-CF1C-4DC9-9EF2-D18A00DFBA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AD373-0E76-4F1E-9D1B-8DF55063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C39C46E-2F28-4A6A-BC35-8589FBFC5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646765"/>
              </p:ext>
            </p:extLst>
          </p:nvPr>
        </p:nvGraphicFramePr>
        <p:xfrm>
          <a:off x="3141709" y="1840525"/>
          <a:ext cx="338171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40">
                  <a:extLst>
                    <a:ext uri="{9D8B030D-6E8A-4147-A177-3AD203B41FA5}">
                      <a16:colId xmlns:a16="http://schemas.microsoft.com/office/drawing/2014/main" val="3181609121"/>
                    </a:ext>
                  </a:extLst>
                </a:gridCol>
                <a:gridCol w="950825">
                  <a:extLst>
                    <a:ext uri="{9D8B030D-6E8A-4147-A177-3AD203B41FA5}">
                      <a16:colId xmlns:a16="http://schemas.microsoft.com/office/drawing/2014/main" val="1684997251"/>
                    </a:ext>
                  </a:extLst>
                </a:gridCol>
                <a:gridCol w="950825">
                  <a:extLst>
                    <a:ext uri="{9D8B030D-6E8A-4147-A177-3AD203B41FA5}">
                      <a16:colId xmlns:a16="http://schemas.microsoft.com/office/drawing/2014/main" val="46780141"/>
                    </a:ext>
                  </a:extLst>
                </a:gridCol>
                <a:gridCol w="950825">
                  <a:extLst>
                    <a:ext uri="{9D8B030D-6E8A-4147-A177-3AD203B41FA5}">
                      <a16:colId xmlns:a16="http://schemas.microsoft.com/office/drawing/2014/main" val="4179299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4795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081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797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989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9707938"/>
                  </a:ext>
                </a:extLst>
              </a:tr>
            </a:tbl>
          </a:graphicData>
        </a:graphic>
      </p:graphicFrame>
      <p:pic>
        <p:nvPicPr>
          <p:cNvPr id="8" name="Picture 2" descr="https://media.geeksforgeeks.org/wp-content/uploads/SIMPLE-GRAPH.jpg">
            <a:extLst>
              <a:ext uri="{FF2B5EF4-FFF2-40B4-BE49-F238E27FC236}">
                <a16:creationId xmlns:a16="http://schemas.microsoft.com/office/drawing/2014/main" id="{B7042AB6-9BE3-4FFB-8CE9-842C7B8CB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44" y="1410501"/>
            <a:ext cx="3745061" cy="24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AB6696E-206C-4FFF-8324-FB53520D4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294505"/>
              </p:ext>
            </p:extLst>
          </p:nvPr>
        </p:nvGraphicFramePr>
        <p:xfrm>
          <a:off x="3400641" y="4196431"/>
          <a:ext cx="646245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376">
                  <a:extLst>
                    <a:ext uri="{9D8B030D-6E8A-4147-A177-3AD203B41FA5}">
                      <a16:colId xmlns:a16="http://schemas.microsoft.com/office/drawing/2014/main" val="3181609121"/>
                    </a:ext>
                  </a:extLst>
                </a:gridCol>
                <a:gridCol w="1817025">
                  <a:extLst>
                    <a:ext uri="{9D8B030D-6E8A-4147-A177-3AD203B41FA5}">
                      <a16:colId xmlns:a16="http://schemas.microsoft.com/office/drawing/2014/main" val="1684997251"/>
                    </a:ext>
                  </a:extLst>
                </a:gridCol>
                <a:gridCol w="1817025">
                  <a:extLst>
                    <a:ext uri="{9D8B030D-6E8A-4147-A177-3AD203B41FA5}">
                      <a16:colId xmlns:a16="http://schemas.microsoft.com/office/drawing/2014/main" val="46780141"/>
                    </a:ext>
                  </a:extLst>
                </a:gridCol>
                <a:gridCol w="1817025">
                  <a:extLst>
                    <a:ext uri="{9D8B030D-6E8A-4147-A177-3AD203B41FA5}">
                      <a16:colId xmlns:a16="http://schemas.microsoft.com/office/drawing/2014/main" val="4179299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Edge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Temporal Neighborhood Vectors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117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4795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0&gt;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&lt;1.9, 1.9, 1.9,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&lt;2.7, 0.7, 0.7, 0&gt;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081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0&gt;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&lt;1.9, 1.9, 1.9,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&lt;0.7, 2.7, 2.7, 0&gt;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797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0&gt;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&lt;1.9, 1.9, 1.9,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&lt;0.7, 2.7, 2.7, 0&gt;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989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&lt;0, 0, 0,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1.9&gt;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&lt;0, 0, 0, 2.7&gt;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970793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5586020-46DC-4B4B-B63D-44C746FB8522}"/>
                  </a:ext>
                </a:extLst>
              </p:cNvPr>
              <p:cNvSpPr txBox="1"/>
              <p:nvPr/>
            </p:nvSpPr>
            <p:spPr>
              <a:xfrm>
                <a:off x="8047767" y="456563"/>
                <a:ext cx="3306033" cy="95583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Reward 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Sup>
                          <m:sSubSup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</m:oMath>
                </a14:m>
                <a:endParaRPr lang="en-US" dirty="0"/>
              </a:p>
              <a:p>
                <a:r>
                  <a:rPr lang="en-US" dirty="0"/>
                  <a:t>Penalty 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sSubSup>
                          <m:sSubSup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5586020-46DC-4B4B-B63D-44C746FB8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767" y="456563"/>
                <a:ext cx="3306033" cy="955839"/>
              </a:xfrm>
              <a:prstGeom prst="rect">
                <a:avLst/>
              </a:prstGeom>
              <a:blipFill>
                <a:blip r:embed="rId4"/>
                <a:stretch>
                  <a:fillRect l="-1284" b="-566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06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4D68729-29DA-4ABA-9545-73792A418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222606"/>
              </p:ext>
            </p:extLst>
          </p:nvPr>
        </p:nvGraphicFramePr>
        <p:xfrm>
          <a:off x="3208290" y="4415270"/>
          <a:ext cx="646245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376">
                  <a:extLst>
                    <a:ext uri="{9D8B030D-6E8A-4147-A177-3AD203B41FA5}">
                      <a16:colId xmlns:a16="http://schemas.microsoft.com/office/drawing/2014/main" val="3181609121"/>
                    </a:ext>
                  </a:extLst>
                </a:gridCol>
                <a:gridCol w="1817025">
                  <a:extLst>
                    <a:ext uri="{9D8B030D-6E8A-4147-A177-3AD203B41FA5}">
                      <a16:colId xmlns:a16="http://schemas.microsoft.com/office/drawing/2014/main" val="1684997251"/>
                    </a:ext>
                  </a:extLst>
                </a:gridCol>
                <a:gridCol w="1817025">
                  <a:extLst>
                    <a:ext uri="{9D8B030D-6E8A-4147-A177-3AD203B41FA5}">
                      <a16:colId xmlns:a16="http://schemas.microsoft.com/office/drawing/2014/main" val="46780141"/>
                    </a:ext>
                  </a:extLst>
                </a:gridCol>
                <a:gridCol w="1817025">
                  <a:extLst>
                    <a:ext uri="{9D8B030D-6E8A-4147-A177-3AD203B41FA5}">
                      <a16:colId xmlns:a16="http://schemas.microsoft.com/office/drawing/2014/main" val="4179299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Edge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Temporal Neighborhood Vectors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117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Day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4795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0&gt;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&lt;1.9, 1.9, 1.9,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&lt;2.7, 0.7, 0.7, 0&gt;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081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0&gt;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&lt;1.9, 1.9, 1.9,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&lt;0.7, 2.7, 2.7, 0&gt;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797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0&gt;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&lt;1.9, 1.9, 1.9,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&lt;0.7, 2.7, 2.7, 0&gt;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989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&lt;0, 0, 0, 1&gt;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&lt;1, 1, 1, 1.9&gt;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&lt;0, 0, 0, 2.7&gt;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970793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8118679-1F11-4FC7-BB08-2EC36B78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離群值分數計算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880428-596D-4276-9C2B-A7AE540044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Outlier Score </a:t>
                </a:r>
                <a:r>
                  <a:rPr lang="zh-TW" altLang="en-US" dirty="0"/>
                  <a:t>簡稱 </a:t>
                </a:r>
                <a:r>
                  <a:rPr lang="en-US" dirty="0"/>
                  <a:t>OS</a:t>
                </a:r>
              </a:p>
              <a:p>
                <a:pPr lvl="1"/>
                <a:r>
                  <a:rPr lang="zh-TW" altLang="en-US" dirty="0"/>
                  <a:t>為 </a:t>
                </a:r>
                <a:r>
                  <a:rPr lang="en-US" altLang="zh-TW" dirty="0"/>
                  <a:t>edge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TW" altLang="en-US" dirty="0"/>
                  <a:t> 當天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𝑟𝑒𝑤𝑎𝑟𝑑</m:t>
                    </m:r>
                  </m:oMath>
                </a14:m>
                <a:r>
                  <a:rPr lang="zh-TW" altLang="en-US" dirty="0"/>
                  <a:t> 和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𝑝𝑒𝑛𝑎𝑙𝑡𝑦</m:t>
                    </m:r>
                  </m:oMath>
                </a14:m>
                <a:r>
                  <a:rPr lang="zh-TW" altLang="en-US" dirty="0"/>
                  <a:t> 的總和</a:t>
                </a:r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zh-TW" altLang="en-US" dirty="0"/>
                  <a:t>舉例</a:t>
                </a:r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𝐷𝑎𝑦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1.9−1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1.9−1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1.0−0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=2.8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880428-596D-4276-9C2B-A7AE540044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1768B3-8199-40ED-89EE-933684C2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7AE339-692F-4BB5-9926-6885320CF354}"/>
              </a:ext>
            </a:extLst>
          </p:cNvPr>
          <p:cNvSpPr/>
          <p:nvPr/>
        </p:nvSpPr>
        <p:spPr>
          <a:xfrm>
            <a:off x="4225771" y="5136017"/>
            <a:ext cx="3590081" cy="39477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94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E8720-A78B-42C1-B3FD-F7B4230C5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實作經驗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01571-B950-4E5B-9E65-B4B80FC23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嘗試將此偵測方法應用在網路環境</a:t>
            </a:r>
            <a:endParaRPr lang="en-US" altLang="zh-TW" dirty="0"/>
          </a:p>
          <a:p>
            <a:pPr lvl="1"/>
            <a:r>
              <a:rPr lang="zh-TW" altLang="en-US" dirty="0"/>
              <a:t>網路連線不像道路永久存在</a:t>
            </a:r>
            <a:endParaRPr lang="en-US" altLang="zh-TW" dirty="0"/>
          </a:p>
          <a:p>
            <a:pPr lvl="1"/>
            <a:r>
              <a:rPr lang="zh-TW" altLang="en-US" dirty="0"/>
              <a:t>封包流量變化大</a:t>
            </a:r>
            <a:r>
              <a:rPr lang="en-US" altLang="zh-TW" dirty="0"/>
              <a:t>, </a:t>
            </a:r>
            <a:r>
              <a:rPr lang="zh-TW" altLang="en-US" dirty="0"/>
              <a:t>不易指定臨界值</a:t>
            </a:r>
            <a:endParaRPr lang="en-US" altLang="zh-TW" dirty="0"/>
          </a:p>
          <a:p>
            <a:endParaRPr lang="en-US" dirty="0"/>
          </a:p>
          <a:p>
            <a:r>
              <a:rPr lang="zh-TW" altLang="en-US" dirty="0"/>
              <a:t>可行的改進方向</a:t>
            </a:r>
            <a:endParaRPr lang="en-US" altLang="zh-TW" dirty="0"/>
          </a:p>
          <a:p>
            <a:pPr lvl="1"/>
            <a:r>
              <a:rPr lang="zh-TW" altLang="en-US" dirty="0"/>
              <a:t>改為 </a:t>
            </a:r>
            <a:r>
              <a:rPr lang="en-US" altLang="zh-TW" dirty="0"/>
              <a:t>vertex-based</a:t>
            </a:r>
          </a:p>
          <a:p>
            <a:pPr lvl="1"/>
            <a:r>
              <a:rPr lang="zh-TW" altLang="en-US" dirty="0"/>
              <a:t>關心封包流量 </a:t>
            </a:r>
            <a:r>
              <a:rPr lang="en-US" altLang="zh-TW" dirty="0"/>
              <a:t>-&gt; </a:t>
            </a:r>
            <a:r>
              <a:rPr lang="zh-TW" altLang="en-US" dirty="0"/>
              <a:t>連線數量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C69C2-4FD0-4E95-A3CA-7F3D53E38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55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3D82-AAB4-4674-B11A-04F91CC91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定義 </a:t>
            </a:r>
            <a:r>
              <a:rPr lang="en-US" altLang="zh-TW" dirty="0"/>
              <a:t>– Temporal Neighborhood Vector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F4FD3E-F517-49BC-8503-D2EAD9EC9E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每個 </a:t>
                </a:r>
                <a:r>
                  <a:rPr lang="en-US" altLang="zh-TW" dirty="0"/>
                  <a:t>edge</a:t>
                </a:r>
                <a:r>
                  <a:rPr lang="zh-TW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zh-TW" altLang="en-US" dirty="0"/>
                  <a:t>都有屬於它的向量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zh-TW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  <a:p>
                <a:pPr lvl="1"/>
                <a:r>
                  <a:rPr lang="zh-TW" altLang="en-US" dirty="0"/>
                  <a:t>用來記錄與其他 </a:t>
                </a:r>
                <a:r>
                  <a:rPr lang="en-US" altLang="zh-TW" dirty="0"/>
                  <a:t>edge</a:t>
                </a:r>
                <a:r>
                  <a:rPr lang="zh-TW" altLang="en-US" dirty="0"/>
                  <a:t> 的相似性</a:t>
                </a:r>
                <a:endParaRPr lang="en-US" altLang="zh-TW" dirty="0"/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zh-TW" altLang="en-US" dirty="0"/>
                  <a:t>為 </a:t>
                </a:r>
                <a:r>
                  <a:rPr lang="en-US" altLang="zh-TW" dirty="0"/>
                  <a:t>edge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zh-TW" altLang="en-US" dirty="0"/>
                  <a:t>和 </a:t>
                </a:r>
                <a:r>
                  <a:rPr lang="en-US" altLang="zh-TW" dirty="0"/>
                  <a:t>edge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</a:t>
                </a:r>
                <a:r>
                  <a:rPr lang="zh-TW" altLang="en-US" dirty="0"/>
                  <a:t>之間的相似性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zh-TW" altLang="en-US" dirty="0"/>
                  <a:t>所有向量初始值為 </a:t>
                </a:r>
                <a:r>
                  <a:rPr lang="en-US" altLang="zh-TW" dirty="0"/>
                  <a:t>0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F4FD3E-F517-49BC-8503-D2EAD9EC9E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8F8B4-85B2-44D4-8ECA-1E87EA917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90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3D82-AAB4-4674-B11A-04F91CC91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定義 </a:t>
            </a:r>
            <a:r>
              <a:rPr lang="en-US" altLang="zh-TW" dirty="0"/>
              <a:t>– Instantaneous Similarity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F4FD3E-F517-49BC-8503-D2EAD9EC9E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US" altLang="zh-TW" dirty="0"/>
                  <a:t> </a:t>
                </a:r>
                <a:r>
                  <a:rPr lang="zh-TW" altLang="en-US" dirty="0"/>
                  <a:t>為一個距離函式</a:t>
                </a:r>
                <a:endParaRPr lang="en-US" altLang="zh-TW" dirty="0"/>
              </a:p>
              <a:p>
                <a:pPr lvl="1"/>
                <a:r>
                  <a:rPr lang="zh-TW" altLang="en-US" dirty="0"/>
                  <a:t>本篇為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𝑎𝑣𝑔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𝑎𝑣𝑔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altLang="zh-TW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𝑎𝑣𝑔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/>
                  <a:t> = </a:t>
                </a:r>
                <a:r>
                  <a:rPr lang="zh-TW" altLang="en-US" dirty="0"/>
                  <a:t>平均速度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zh-TW" altLang="en-US" dirty="0"/>
                  <a:t>當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TW" altLang="en-US" dirty="0"/>
                  <a:t> 則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altLang="zh-TW" dirty="0"/>
                  <a:t> </a:t>
                </a:r>
                <a:r>
                  <a:rPr lang="zh-TW" altLang="en-US" dirty="0"/>
                  <a:t>相似</a:t>
                </a:r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zh-TW" altLang="en-US" dirty="0"/>
                  <a:t> </a:t>
                </a:r>
                <a:r>
                  <a:rPr lang="en-US" altLang="zh-TW" dirty="0"/>
                  <a:t>=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threshold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F4FD3E-F517-49BC-8503-D2EAD9EC9E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8F8B4-85B2-44D4-8ECA-1E87EA917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62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E6F69-A7FC-4F07-A0F9-355F7AAE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向量更新規則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AFA761-E5B5-4D81-9AB5-74694F6567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當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dirty="0"/>
              </a:p>
              <a:p>
                <a:pPr lvl="1"/>
                <a:r>
                  <a:rPr lang="zh-TW" altLang="en-US" dirty="0"/>
                  <a:t>使用獎勵函式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𝑟𝑒𝑤𝑎𝑟𝑑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Sup>
                          <m:sSub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&lt;1.0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𝑟𝑒𝑤𝑎𝑟𝑑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zh-TW" altLang="en-US" dirty="0"/>
                  <a:t>當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dirty="0"/>
              </a:p>
              <a:p>
                <a:pPr lvl="1"/>
                <a:r>
                  <a:rPr lang="zh-TW" altLang="en-US" dirty="0"/>
                  <a:t>使用懲罰函式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𝑝𝑒𝑛𝑎𝑙𝑡𝑦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sSubSup>
                          <m:sSub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</m:sup>
                    </m:sSup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&gt;1.0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𝑝𝑒𝑛𝑎𝑙𝑡𝑦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AFA761-E5B5-4D81-9AB5-74694F6567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43914-F511-4C26-AF55-1938FC001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52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A6F15-38DF-425D-AB82-209DF368D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593"/>
            <a:ext cx="10515600" cy="1325563"/>
          </a:xfrm>
        </p:spPr>
        <p:txBody>
          <a:bodyPr/>
          <a:lstStyle/>
          <a:p>
            <a:r>
              <a:rPr lang="zh-TW" altLang="en-US" dirty="0"/>
              <a:t>資料分析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318E3-41E1-4D9A-8581-92D59E57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C4239-1835-4AEB-B832-E72457A589F0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3A1FE7-C626-4B7E-A6EA-315019C4FF03}"/>
              </a:ext>
            </a:extLst>
          </p:cNvPr>
          <p:cNvSpPr/>
          <p:nvPr/>
        </p:nvSpPr>
        <p:spPr>
          <a:xfrm>
            <a:off x="4727355" y="1027906"/>
            <a:ext cx="1704513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B48B4F-02D9-42D4-86B8-CFD1CC85A5A7}"/>
              </a:ext>
            </a:extLst>
          </p:cNvPr>
          <p:cNvSpPr/>
          <p:nvPr/>
        </p:nvSpPr>
        <p:spPr>
          <a:xfrm>
            <a:off x="1382706" y="2849317"/>
            <a:ext cx="1704513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load_data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95A013-D075-4570-9666-1316E5FE2BF8}"/>
              </a:ext>
            </a:extLst>
          </p:cNvPr>
          <p:cNvSpPr/>
          <p:nvPr/>
        </p:nvSpPr>
        <p:spPr>
          <a:xfrm>
            <a:off x="3968313" y="2846117"/>
            <a:ext cx="3222595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temporal_neighborhood_vector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86B8ED-D047-4C1B-93FB-A21EA8B9EC21}"/>
              </a:ext>
            </a:extLst>
          </p:cNvPr>
          <p:cNvSpPr/>
          <p:nvPr/>
        </p:nvSpPr>
        <p:spPr>
          <a:xfrm>
            <a:off x="7924788" y="2846116"/>
            <a:ext cx="1922756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outlier_scoring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DB6443-68DD-4931-A383-7B3512FC4485}"/>
              </a:ext>
            </a:extLst>
          </p:cNvPr>
          <p:cNvSpPr/>
          <p:nvPr/>
        </p:nvSpPr>
        <p:spPr>
          <a:xfrm>
            <a:off x="2681706" y="4469687"/>
            <a:ext cx="1704514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neighbor_hop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F7AFA1-628A-4CD1-B207-2A878C983ABE}"/>
              </a:ext>
            </a:extLst>
          </p:cNvPr>
          <p:cNvSpPr/>
          <p:nvPr/>
        </p:nvSpPr>
        <p:spPr>
          <a:xfrm>
            <a:off x="7082713" y="4475013"/>
            <a:ext cx="2533095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temporal_vector_update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D3CD2F-451C-4A51-A90B-6E693DDD10B4}"/>
              </a:ext>
            </a:extLst>
          </p:cNvPr>
          <p:cNvSpPr/>
          <p:nvPr/>
        </p:nvSpPr>
        <p:spPr>
          <a:xfrm>
            <a:off x="7129415" y="5871438"/>
            <a:ext cx="951394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reward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EAF649-3707-41D0-A777-651B71AFA2C8}"/>
              </a:ext>
            </a:extLst>
          </p:cNvPr>
          <p:cNvSpPr/>
          <p:nvPr/>
        </p:nvSpPr>
        <p:spPr>
          <a:xfrm>
            <a:off x="8886166" y="5871438"/>
            <a:ext cx="951394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penalty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5B37F47-0F31-430C-B3A4-352EB40B50A7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2234963" y="1755875"/>
            <a:ext cx="3344649" cy="1093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2A47C2-6909-46C4-A1AF-FD5D9F162F17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5579611" y="1755875"/>
            <a:ext cx="1" cy="1090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70CD49-06FF-4F9D-8180-E3F240AFE8A6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5579612" y="1755875"/>
            <a:ext cx="3306554" cy="1090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30A7B1D-8549-458E-8C1D-96DB9D250F89}"/>
              </a:ext>
            </a:extLst>
          </p:cNvPr>
          <p:cNvCxnSpPr>
            <a:stCxn id="8" idx="2"/>
            <a:endCxn id="10" idx="0"/>
          </p:cNvCxnSpPr>
          <p:nvPr/>
        </p:nvCxnSpPr>
        <p:spPr>
          <a:xfrm flipH="1">
            <a:off x="3533963" y="3574086"/>
            <a:ext cx="2045648" cy="895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71CC4C-8468-41BC-8D9A-52D1CC396276}"/>
              </a:ext>
            </a:extLst>
          </p:cNvPr>
          <p:cNvCxnSpPr>
            <a:stCxn id="8" idx="2"/>
            <a:endCxn id="11" idx="0"/>
          </p:cNvCxnSpPr>
          <p:nvPr/>
        </p:nvCxnSpPr>
        <p:spPr>
          <a:xfrm>
            <a:off x="5579611" y="3574086"/>
            <a:ext cx="2769650" cy="900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7FA8B7E-4875-40EE-89C6-914C77CB68D3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flipH="1">
            <a:off x="7605112" y="5202982"/>
            <a:ext cx="744149" cy="668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ABAC388-105C-4E52-8997-CB54075CAADD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>
            <a:off x="8349261" y="5202982"/>
            <a:ext cx="1012602" cy="668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77E10F7-7150-4C84-9F20-9FBD2388524C}"/>
              </a:ext>
            </a:extLst>
          </p:cNvPr>
          <p:cNvSpPr txBox="1"/>
          <p:nvPr/>
        </p:nvSpPr>
        <p:spPr>
          <a:xfrm>
            <a:off x="3775115" y="2259526"/>
            <a:ext cx="686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505218E-5B4A-4B09-A753-A013A231BA81}"/>
              </a:ext>
            </a:extLst>
          </p:cNvPr>
          <p:cNvCxnSpPr/>
          <p:nvPr/>
        </p:nvCxnSpPr>
        <p:spPr>
          <a:xfrm flipV="1">
            <a:off x="4314548" y="2192784"/>
            <a:ext cx="337351" cy="108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E8443EE0-A488-436B-BC9D-4D1EB2458368}"/>
              </a:ext>
            </a:extLst>
          </p:cNvPr>
          <p:cNvSpPr txBox="1"/>
          <p:nvPr/>
        </p:nvSpPr>
        <p:spPr>
          <a:xfrm>
            <a:off x="4970753" y="1983771"/>
            <a:ext cx="861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vectors</a:t>
            </a:r>
          </a:p>
          <a:p>
            <a:r>
              <a:rPr lang="en-US" sz="1400" dirty="0"/>
              <a:t>data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B507371-5E32-48F0-8D82-7C0F12A961D1}"/>
              </a:ext>
            </a:extLst>
          </p:cNvPr>
          <p:cNvCxnSpPr/>
          <p:nvPr/>
        </p:nvCxnSpPr>
        <p:spPr>
          <a:xfrm>
            <a:off x="5401319" y="2499653"/>
            <a:ext cx="0" cy="258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3BF1E84-AAF8-4BE7-B42F-459B9468B8B2}"/>
              </a:ext>
            </a:extLst>
          </p:cNvPr>
          <p:cNvSpPr txBox="1"/>
          <p:nvPr/>
        </p:nvSpPr>
        <p:spPr>
          <a:xfrm>
            <a:off x="5575174" y="2407472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vectors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CEA54C5-65F2-4260-8D3A-8FAB84FBB62D}"/>
              </a:ext>
            </a:extLst>
          </p:cNvPr>
          <p:cNvCxnSpPr/>
          <p:nvPr/>
        </p:nvCxnSpPr>
        <p:spPr>
          <a:xfrm flipV="1">
            <a:off x="5734975" y="2085354"/>
            <a:ext cx="0" cy="348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C68E0A3-2028-4E4B-A951-05AEBD15B464}"/>
              </a:ext>
            </a:extLst>
          </p:cNvPr>
          <p:cNvSpPr txBox="1"/>
          <p:nvPr/>
        </p:nvSpPr>
        <p:spPr>
          <a:xfrm>
            <a:off x="6587232" y="2183490"/>
            <a:ext cx="861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edge</a:t>
            </a:r>
          </a:p>
          <a:p>
            <a:r>
              <a:rPr lang="en-US" sz="1400" dirty="0"/>
              <a:t>vectors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E1E2F47-9DFE-483A-9C0B-6D7653A23F82}"/>
              </a:ext>
            </a:extLst>
          </p:cNvPr>
          <p:cNvCxnSpPr>
            <a:cxnSpLocks/>
          </p:cNvCxnSpPr>
          <p:nvPr/>
        </p:nvCxnSpPr>
        <p:spPr>
          <a:xfrm>
            <a:off x="7288562" y="2506991"/>
            <a:ext cx="452766" cy="14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69DB5D54-7D17-4EC8-940D-CC2A1CC8A04B}"/>
              </a:ext>
            </a:extLst>
          </p:cNvPr>
          <p:cNvSpPr txBox="1"/>
          <p:nvPr/>
        </p:nvSpPr>
        <p:spPr>
          <a:xfrm>
            <a:off x="7736699" y="2185720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score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B874BE21-6F46-48D3-BC83-4ADED0325E83}"/>
              </a:ext>
            </a:extLst>
          </p:cNvPr>
          <p:cNvCxnSpPr>
            <a:cxnSpLocks/>
          </p:cNvCxnSpPr>
          <p:nvPr/>
        </p:nvCxnSpPr>
        <p:spPr>
          <a:xfrm flipH="1" flipV="1">
            <a:off x="7232889" y="2134989"/>
            <a:ext cx="499561" cy="167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346C05C8-39C7-4C72-9FD7-70923F4D6D34}"/>
              </a:ext>
            </a:extLst>
          </p:cNvPr>
          <p:cNvSpPr txBox="1"/>
          <p:nvPr/>
        </p:nvSpPr>
        <p:spPr>
          <a:xfrm>
            <a:off x="3792416" y="3560191"/>
            <a:ext cx="8611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edge</a:t>
            </a:r>
          </a:p>
          <a:p>
            <a:r>
              <a:rPr lang="en-US" sz="1400" dirty="0"/>
              <a:t>radius</a:t>
            </a:r>
          </a:p>
          <a:p>
            <a:r>
              <a:rPr lang="en-US" sz="1400" dirty="0"/>
              <a:t>data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8D1DE47-4AA9-4501-BBFB-0BFE8218B67E}"/>
              </a:ext>
            </a:extLst>
          </p:cNvPr>
          <p:cNvCxnSpPr>
            <a:cxnSpLocks/>
          </p:cNvCxnSpPr>
          <p:nvPr/>
        </p:nvCxnSpPr>
        <p:spPr>
          <a:xfrm flipH="1">
            <a:off x="3495216" y="4172505"/>
            <a:ext cx="279899" cy="135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42BA65B-CBA4-4C18-A68E-E2FF91FB66B7}"/>
              </a:ext>
            </a:extLst>
          </p:cNvPr>
          <p:cNvSpPr txBox="1"/>
          <p:nvPr/>
        </p:nvSpPr>
        <p:spPr>
          <a:xfrm>
            <a:off x="4248156" y="4037245"/>
            <a:ext cx="861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filtered-data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17C9970-F298-4373-9BBE-A2923A78289F}"/>
              </a:ext>
            </a:extLst>
          </p:cNvPr>
          <p:cNvCxnSpPr>
            <a:cxnSpLocks/>
          </p:cNvCxnSpPr>
          <p:nvPr/>
        </p:nvCxnSpPr>
        <p:spPr>
          <a:xfrm flipV="1">
            <a:off x="4750620" y="3860647"/>
            <a:ext cx="397415" cy="184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D0FF4786-B2CD-415E-A1E5-093DA95D4F87}"/>
              </a:ext>
            </a:extLst>
          </p:cNvPr>
          <p:cNvSpPr/>
          <p:nvPr/>
        </p:nvSpPr>
        <p:spPr>
          <a:xfrm>
            <a:off x="5114664" y="4481386"/>
            <a:ext cx="1220132" cy="727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distance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EBEB169-BE6D-4BA6-8319-1057FE0AED71}"/>
              </a:ext>
            </a:extLst>
          </p:cNvPr>
          <p:cNvCxnSpPr>
            <a:stCxn id="8" idx="2"/>
            <a:endCxn id="88" idx="0"/>
          </p:cNvCxnSpPr>
          <p:nvPr/>
        </p:nvCxnSpPr>
        <p:spPr>
          <a:xfrm>
            <a:off x="5579611" y="3574086"/>
            <a:ext cx="145119" cy="907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B35D6766-F1AA-41D7-9429-9ED291B0C2FE}"/>
              </a:ext>
            </a:extLst>
          </p:cNvPr>
          <p:cNvSpPr txBox="1"/>
          <p:nvPr/>
        </p:nvSpPr>
        <p:spPr>
          <a:xfrm>
            <a:off x="4970753" y="3886102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payload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E3821662-FBBE-4EF0-8040-CFFCBD982D3F}"/>
              </a:ext>
            </a:extLst>
          </p:cNvPr>
          <p:cNvCxnSpPr>
            <a:cxnSpLocks/>
          </p:cNvCxnSpPr>
          <p:nvPr/>
        </p:nvCxnSpPr>
        <p:spPr>
          <a:xfrm>
            <a:off x="5523881" y="4128289"/>
            <a:ext cx="51296" cy="23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7BE66D07-B65F-4DD5-B74F-BA97B886FE9A}"/>
              </a:ext>
            </a:extLst>
          </p:cNvPr>
          <p:cNvSpPr txBox="1"/>
          <p:nvPr/>
        </p:nvSpPr>
        <p:spPr>
          <a:xfrm>
            <a:off x="5665434" y="4094162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value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0F7BBB0B-9292-4800-912A-339E665241DE}"/>
              </a:ext>
            </a:extLst>
          </p:cNvPr>
          <p:cNvCxnSpPr/>
          <p:nvPr/>
        </p:nvCxnSpPr>
        <p:spPr>
          <a:xfrm flipH="1" flipV="1">
            <a:off x="5742744" y="3886102"/>
            <a:ext cx="54001" cy="267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DD6AB98E-DD72-42FA-B2EF-FD1E52CC1F98}"/>
              </a:ext>
            </a:extLst>
          </p:cNvPr>
          <p:cNvSpPr txBox="1"/>
          <p:nvPr/>
        </p:nvSpPr>
        <p:spPr>
          <a:xfrm>
            <a:off x="6268283" y="3929523"/>
            <a:ext cx="861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similarity</a:t>
            </a:r>
          </a:p>
          <a:p>
            <a:r>
              <a:rPr lang="en-US" sz="1400" dirty="0"/>
              <a:t>vector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DAFC10D8-7127-40B7-ACED-1B0FFA0E21A1}"/>
              </a:ext>
            </a:extLst>
          </p:cNvPr>
          <p:cNvCxnSpPr/>
          <p:nvPr/>
        </p:nvCxnSpPr>
        <p:spPr>
          <a:xfrm>
            <a:off x="7081505" y="4191133"/>
            <a:ext cx="518233" cy="161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A7FA202-98DA-4D56-A61B-5A3BDCE13C8B}"/>
              </a:ext>
            </a:extLst>
          </p:cNvPr>
          <p:cNvSpPr txBox="1"/>
          <p:nvPr/>
        </p:nvSpPr>
        <p:spPr>
          <a:xfrm>
            <a:off x="7590860" y="3993811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vector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69535C1D-1350-4FA6-9332-22E7DD1456F9}"/>
              </a:ext>
            </a:extLst>
          </p:cNvPr>
          <p:cNvCxnSpPr/>
          <p:nvPr/>
        </p:nvCxnSpPr>
        <p:spPr>
          <a:xfrm flipH="1" flipV="1">
            <a:off x="7150456" y="3984598"/>
            <a:ext cx="485400" cy="133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4A9AB295-0F87-405C-9A29-4C3A0A7BEF3E}"/>
              </a:ext>
            </a:extLst>
          </p:cNvPr>
          <p:cNvSpPr txBox="1"/>
          <p:nvPr/>
        </p:nvSpPr>
        <p:spPr>
          <a:xfrm>
            <a:off x="7373173" y="5259189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vector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5D43E96-E0DF-4CD8-87A9-857026E002C8}"/>
              </a:ext>
            </a:extLst>
          </p:cNvPr>
          <p:cNvSpPr txBox="1"/>
          <p:nvPr/>
        </p:nvSpPr>
        <p:spPr>
          <a:xfrm>
            <a:off x="7789507" y="5562009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vector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38C8C35-8FEC-4000-B956-AA1FDDBAF3DB}"/>
              </a:ext>
            </a:extLst>
          </p:cNvPr>
          <p:cNvSpPr txBox="1"/>
          <p:nvPr/>
        </p:nvSpPr>
        <p:spPr>
          <a:xfrm>
            <a:off x="8279436" y="5375941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vector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3F01969-ADC6-4E4A-89B7-57425B05128C}"/>
              </a:ext>
            </a:extLst>
          </p:cNvPr>
          <p:cNvSpPr txBox="1"/>
          <p:nvPr/>
        </p:nvSpPr>
        <p:spPr>
          <a:xfrm>
            <a:off x="9140568" y="5537210"/>
            <a:ext cx="86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vector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83EFF376-8D09-4013-942D-03AD13A031DC}"/>
              </a:ext>
            </a:extLst>
          </p:cNvPr>
          <p:cNvCxnSpPr/>
          <p:nvPr/>
        </p:nvCxnSpPr>
        <p:spPr>
          <a:xfrm flipH="1">
            <a:off x="7568004" y="5528526"/>
            <a:ext cx="196935" cy="168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89E91D11-EF10-4950-965A-E1EEA107BAF0}"/>
              </a:ext>
            </a:extLst>
          </p:cNvPr>
          <p:cNvCxnSpPr>
            <a:cxnSpLocks/>
          </p:cNvCxnSpPr>
          <p:nvPr/>
        </p:nvCxnSpPr>
        <p:spPr>
          <a:xfrm flipV="1">
            <a:off x="8015359" y="5462118"/>
            <a:ext cx="199820" cy="172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C48218F8-02E4-4C1C-99B9-9BE990FD72E2}"/>
              </a:ext>
            </a:extLst>
          </p:cNvPr>
          <p:cNvCxnSpPr>
            <a:cxnSpLocks/>
          </p:cNvCxnSpPr>
          <p:nvPr/>
        </p:nvCxnSpPr>
        <p:spPr>
          <a:xfrm>
            <a:off x="8798321" y="5627449"/>
            <a:ext cx="221388" cy="161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5C74C8C2-7470-4718-A311-738E954B7E8E}"/>
              </a:ext>
            </a:extLst>
          </p:cNvPr>
          <p:cNvCxnSpPr/>
          <p:nvPr/>
        </p:nvCxnSpPr>
        <p:spPr>
          <a:xfrm flipH="1" flipV="1">
            <a:off x="8892454" y="5416661"/>
            <a:ext cx="304620" cy="187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91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A4604-25B1-4B3F-86FB-DE1EB8E0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什麼是圖形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50427-9941-460C-A45B-A108E7259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2</a:t>
            </a:fld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51FF1A4-DBA8-4D03-9351-2CB9C2A7EFBF}"/>
              </a:ext>
            </a:extLst>
          </p:cNvPr>
          <p:cNvSpPr/>
          <p:nvPr/>
        </p:nvSpPr>
        <p:spPr>
          <a:xfrm>
            <a:off x="1926454" y="3045040"/>
            <a:ext cx="1455938" cy="1083076"/>
          </a:xfrm>
          <a:prstGeom prst="triangl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25BF30-878D-4653-BC17-5048CD1F446B}"/>
              </a:ext>
            </a:extLst>
          </p:cNvPr>
          <p:cNvSpPr/>
          <p:nvPr/>
        </p:nvSpPr>
        <p:spPr>
          <a:xfrm>
            <a:off x="5002566" y="2974019"/>
            <a:ext cx="1411550" cy="123399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4F812A4-DCE4-4D2E-9ACF-73830057FF26}"/>
              </a:ext>
            </a:extLst>
          </p:cNvPr>
          <p:cNvGrpSpPr/>
          <p:nvPr/>
        </p:nvGrpSpPr>
        <p:grpSpPr>
          <a:xfrm>
            <a:off x="8034291" y="2974019"/>
            <a:ext cx="1633491" cy="1233997"/>
            <a:chOff x="3071674" y="4492100"/>
            <a:chExt cx="1633491" cy="123399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16713DC-F68C-4234-9293-8D5E16B64C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71674" y="4492101"/>
              <a:ext cx="292964" cy="328472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13F7DFE-8C9D-4C20-ACE8-53E4505FF383}"/>
                </a:ext>
              </a:extLst>
            </p:cNvPr>
            <p:cNvCxnSpPr/>
            <p:nvPr/>
          </p:nvCxnSpPr>
          <p:spPr>
            <a:xfrm>
              <a:off x="3364637" y="4492101"/>
              <a:ext cx="221942" cy="328474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000A174-0C58-44FE-BD99-A382BDF5A933}"/>
                </a:ext>
              </a:extLst>
            </p:cNvPr>
            <p:cNvCxnSpPr/>
            <p:nvPr/>
          </p:nvCxnSpPr>
          <p:spPr>
            <a:xfrm>
              <a:off x="3586579" y="4820575"/>
              <a:ext cx="559293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C4F4468-3E7F-44C2-8CB3-6DC4027935E9}"/>
                </a:ext>
              </a:extLst>
            </p:cNvPr>
            <p:cNvCxnSpPr/>
            <p:nvPr/>
          </p:nvCxnSpPr>
          <p:spPr>
            <a:xfrm flipV="1">
              <a:off x="4145872" y="4492101"/>
              <a:ext cx="310718" cy="328474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C44E852-D375-4D5F-9AA5-E9DC5F370ED5}"/>
                </a:ext>
              </a:extLst>
            </p:cNvPr>
            <p:cNvCxnSpPr/>
            <p:nvPr/>
          </p:nvCxnSpPr>
          <p:spPr>
            <a:xfrm>
              <a:off x="4456590" y="4492100"/>
              <a:ext cx="248575" cy="328474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37E745D-0DFA-49D3-8A7E-47588CAEAB71}"/>
                </a:ext>
              </a:extLst>
            </p:cNvPr>
            <p:cNvCxnSpPr/>
            <p:nvPr/>
          </p:nvCxnSpPr>
          <p:spPr>
            <a:xfrm flipH="1">
              <a:off x="4145872" y="4820574"/>
              <a:ext cx="559293" cy="90552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0F1C3D5-2D66-4818-8785-F75F11B59729}"/>
                </a:ext>
              </a:extLst>
            </p:cNvPr>
            <p:cNvCxnSpPr>
              <a:cxnSpLocks/>
            </p:cNvCxnSpPr>
            <p:nvPr/>
          </p:nvCxnSpPr>
          <p:spPr>
            <a:xfrm>
              <a:off x="3071674" y="4820573"/>
              <a:ext cx="514905" cy="90552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17C69D7-6A42-42AC-8221-B84EA6E30222}"/>
                </a:ext>
              </a:extLst>
            </p:cNvPr>
            <p:cNvCxnSpPr/>
            <p:nvPr/>
          </p:nvCxnSpPr>
          <p:spPr>
            <a:xfrm>
              <a:off x="3586579" y="5726096"/>
              <a:ext cx="559293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252080D-FA08-4F6A-8E2C-BE1A02BD487D}"/>
                </a:ext>
              </a:extLst>
            </p:cNvPr>
            <p:cNvCxnSpPr/>
            <p:nvPr/>
          </p:nvCxnSpPr>
          <p:spPr>
            <a:xfrm flipV="1">
              <a:off x="3435658" y="4989250"/>
              <a:ext cx="150921" cy="15092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BBEA250-2199-46E7-9466-946B9DF64453}"/>
                </a:ext>
              </a:extLst>
            </p:cNvPr>
            <p:cNvCxnSpPr/>
            <p:nvPr/>
          </p:nvCxnSpPr>
          <p:spPr>
            <a:xfrm>
              <a:off x="3586579" y="4989249"/>
              <a:ext cx="159798" cy="159798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76744D3-8A44-443A-B462-CDB5C4723CF0}"/>
                </a:ext>
              </a:extLst>
            </p:cNvPr>
            <p:cNvCxnSpPr/>
            <p:nvPr/>
          </p:nvCxnSpPr>
          <p:spPr>
            <a:xfrm flipV="1">
              <a:off x="3986074" y="4989250"/>
              <a:ext cx="150921" cy="15092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E0F7220-1B1B-44CE-B62F-B88863FC8382}"/>
                </a:ext>
              </a:extLst>
            </p:cNvPr>
            <p:cNvCxnSpPr/>
            <p:nvPr/>
          </p:nvCxnSpPr>
          <p:spPr>
            <a:xfrm>
              <a:off x="4136995" y="4989249"/>
              <a:ext cx="159798" cy="159798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CD846850-01DB-4857-9517-9E1FE6F8DF95}"/>
                </a:ext>
              </a:extLst>
            </p:cNvPr>
            <p:cNvSpPr/>
            <p:nvPr/>
          </p:nvSpPr>
          <p:spPr>
            <a:xfrm rot="10800000">
              <a:off x="3746377" y="5246705"/>
              <a:ext cx="239697" cy="150920"/>
            </a:xfrm>
            <a:prstGeom prst="triangle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C8A8E69-3CD1-4755-A209-8FB43EC7E718}"/>
                </a:ext>
              </a:extLst>
            </p:cNvPr>
            <p:cNvCxnSpPr>
              <a:stCxn id="31" idx="0"/>
            </p:cNvCxnSpPr>
            <p:nvPr/>
          </p:nvCxnSpPr>
          <p:spPr>
            <a:xfrm>
              <a:off x="3866225" y="5397625"/>
              <a:ext cx="0" cy="159796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16483A3-D75B-47BB-BBBE-B340EC72ABD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66478" y="5477523"/>
              <a:ext cx="199748" cy="79898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01DA399-2775-4786-9751-E589A658E6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70664" y="5477518"/>
              <a:ext cx="190870" cy="88782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9094952-0757-43CF-BB42-D2288DF2D783}"/>
              </a:ext>
            </a:extLst>
          </p:cNvPr>
          <p:cNvSpPr txBox="1"/>
          <p:nvPr/>
        </p:nvSpPr>
        <p:spPr>
          <a:xfrm>
            <a:off x="994301" y="5953680"/>
            <a:ext cx="295465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400" b="1" dirty="0"/>
              <a:t>此頁為個人理解補充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4595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C56F9-FE73-493B-BCFD-9AFDFCA64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什麼是圖形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7E2B8-7E77-4AD8-A563-4B2DACF68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圖形的描述</a:t>
            </a:r>
            <a:endParaRPr lang="en-US" altLang="zh-TW" dirty="0"/>
          </a:p>
          <a:p>
            <a:pPr lvl="1"/>
            <a:r>
              <a:rPr lang="zh-TW" altLang="en-US" dirty="0"/>
              <a:t>彼此有意義相同的圖形</a:t>
            </a:r>
            <a:endParaRPr lang="en-US" altLang="zh-TW" dirty="0"/>
          </a:p>
          <a:p>
            <a:pPr lvl="1"/>
            <a:r>
              <a:rPr lang="zh-TW" altLang="en-US" dirty="0"/>
              <a:t>得以發展圖形理論</a:t>
            </a:r>
            <a:endParaRPr lang="en-US" altLang="zh-TW" dirty="0"/>
          </a:p>
          <a:p>
            <a:pPr lvl="1"/>
            <a:endParaRPr lang="en-US" dirty="0"/>
          </a:p>
          <a:p>
            <a:r>
              <a:rPr lang="zh-TW" altLang="en-US" dirty="0"/>
              <a:t>問題 </a:t>
            </a:r>
            <a:r>
              <a:rPr lang="en-US" altLang="zh-TW" dirty="0"/>
              <a:t>-&gt; </a:t>
            </a:r>
            <a:r>
              <a:rPr lang="zh-TW" altLang="en-US" dirty="0"/>
              <a:t>圖形</a:t>
            </a:r>
            <a:endParaRPr lang="en-US" altLang="zh-TW" dirty="0"/>
          </a:p>
          <a:p>
            <a:pPr lvl="1"/>
            <a:r>
              <a:rPr lang="zh-TW" altLang="en-US" dirty="0"/>
              <a:t>圖形理論協助解決問題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803E6-0E22-43C0-9A97-384551E2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 descr="https://media.geeksforgeeks.org/wp-content/uploads/SIMPLE-GRAPH.jpg">
            <a:extLst>
              <a:ext uri="{FF2B5EF4-FFF2-40B4-BE49-F238E27FC236}">
                <a16:creationId xmlns:a16="http://schemas.microsoft.com/office/drawing/2014/main" id="{F912E5A7-4024-4520-97BC-6E910A1D6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910" y="1545839"/>
            <a:ext cx="4768172" cy="314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54A383-3251-41CA-A9A2-034796577DB1}"/>
              </a:ext>
            </a:extLst>
          </p:cNvPr>
          <p:cNvSpPr txBox="1"/>
          <p:nvPr/>
        </p:nvSpPr>
        <p:spPr>
          <a:xfrm>
            <a:off x="5697545" y="4693051"/>
            <a:ext cx="53437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Vertices:</a:t>
            </a:r>
            <a:r>
              <a:rPr lang="en-US" sz="2400" dirty="0"/>
              <a:t> {A,  B,  C,  D,  E,  F}</a:t>
            </a:r>
            <a:br>
              <a:rPr lang="en-US" sz="2400" dirty="0"/>
            </a:br>
            <a:r>
              <a:rPr lang="en-US" sz="2400" b="1" dirty="0"/>
              <a:t>Edges:</a:t>
            </a:r>
            <a:r>
              <a:rPr lang="en-US" sz="2400" dirty="0"/>
              <a:t> {AB,  AD,  AE,  BC,  CE,  CF,  DE,  EF}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AB58DA-74F0-4266-BC0E-85DA436E45AF}"/>
              </a:ext>
            </a:extLst>
          </p:cNvPr>
          <p:cNvSpPr txBox="1"/>
          <p:nvPr/>
        </p:nvSpPr>
        <p:spPr>
          <a:xfrm>
            <a:off x="994301" y="5953680"/>
            <a:ext cx="295465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400" b="1" dirty="0"/>
              <a:t>此頁為個人理解補充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0533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BA9DA-53D9-4758-A4FF-0ABD7BAE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前言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02DC5-672E-4A33-B4ED-88AF8317A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道路資料收集</a:t>
            </a:r>
            <a:endParaRPr lang="en-US" altLang="zh-TW" dirty="0"/>
          </a:p>
          <a:p>
            <a:pPr lvl="1"/>
            <a:r>
              <a:rPr lang="zh-TW" altLang="en-US" dirty="0"/>
              <a:t>藉由</a:t>
            </a:r>
            <a:r>
              <a:rPr lang="en-US" altLang="zh-TW" dirty="0"/>
              <a:t>GPS</a:t>
            </a:r>
            <a:r>
              <a:rPr lang="zh-TW" altLang="en-US" dirty="0"/>
              <a:t>、</a:t>
            </a:r>
            <a:r>
              <a:rPr lang="en-US" altLang="zh-TW" dirty="0"/>
              <a:t>RFID</a:t>
            </a:r>
            <a:r>
              <a:rPr lang="zh-TW" altLang="en-US" dirty="0"/>
              <a:t>等技術分辨車輛</a:t>
            </a:r>
            <a:endParaRPr lang="en-US" altLang="zh-TW" dirty="0"/>
          </a:p>
          <a:p>
            <a:pPr lvl="1"/>
            <a:r>
              <a:rPr lang="zh-TW" altLang="en-US" dirty="0"/>
              <a:t>收集車輛經過各路段的速度</a:t>
            </a:r>
            <a:endParaRPr lang="en-US" altLang="zh-TW" dirty="0"/>
          </a:p>
          <a:p>
            <a:pPr lvl="1"/>
            <a:r>
              <a:rPr lang="zh-TW" altLang="en-US" dirty="0"/>
              <a:t>記錄各路段的平均車速</a:t>
            </a:r>
            <a:endParaRPr lang="en-US" altLang="zh-TW" dirty="0"/>
          </a:p>
          <a:p>
            <a:pPr lvl="1"/>
            <a:endParaRPr lang="en-US" altLang="zh-TW" dirty="0"/>
          </a:p>
          <a:p>
            <a:r>
              <a:rPr lang="zh-TW" altLang="en-US" dirty="0"/>
              <a:t>道路車流分析</a:t>
            </a:r>
            <a:endParaRPr lang="en-US" altLang="zh-TW" dirty="0"/>
          </a:p>
          <a:p>
            <a:pPr lvl="1"/>
            <a:r>
              <a:rPr lang="zh-TW" altLang="en-US" dirty="0"/>
              <a:t>記錄鄰近路段間的狀態</a:t>
            </a:r>
            <a:endParaRPr lang="en-US" altLang="zh-TW" dirty="0"/>
          </a:p>
          <a:p>
            <a:pPr lvl="1"/>
            <a:r>
              <a:rPr lang="zh-TW" altLang="en-US" dirty="0"/>
              <a:t>偵測道路交通異常</a:t>
            </a:r>
            <a:endParaRPr lang="en-US" altLang="zh-TW" dirty="0"/>
          </a:p>
          <a:p>
            <a:pPr lvl="1"/>
            <a:endParaRPr lang="en-US" altLang="zh-TW" dirty="0"/>
          </a:p>
          <a:p>
            <a:r>
              <a:rPr lang="zh-TW" altLang="en-US" dirty="0"/>
              <a:t>道路和網路有什麼關係？</a:t>
            </a:r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5A95E6-19E4-4621-9F3E-CADA5787F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3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8D9E-49C5-4DC8-A42C-BBACC80A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偵測原理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347F6-6643-4E13-89C0-3754B9A02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zh-TW" altLang="en-US" dirty="0"/>
              <a:t>記錄區域狀態</a:t>
            </a:r>
            <a:endParaRPr lang="en-US" altLang="zh-TW" dirty="0"/>
          </a:p>
          <a:p>
            <a:pPr lvl="1"/>
            <a:r>
              <a:rPr lang="zh-TW" altLang="en-US" b="1" dirty="0"/>
              <a:t>正常行為</a:t>
            </a:r>
            <a:r>
              <a:rPr lang="zh-TW" altLang="en-US" dirty="0"/>
              <a:t>的狀態只會些微改變</a:t>
            </a:r>
            <a:endParaRPr lang="en-US" altLang="zh-TW" dirty="0"/>
          </a:p>
          <a:p>
            <a:pPr lvl="1"/>
            <a:r>
              <a:rPr lang="zh-TW" altLang="en-US" b="1" dirty="0"/>
              <a:t>異常行為</a:t>
            </a:r>
            <a:r>
              <a:rPr lang="zh-TW" altLang="en-US" dirty="0"/>
              <a:t>的狀態會顯著改變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EE939-B985-4900-96B3-FA2554F2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Fig. 2.">
            <a:extLst>
              <a:ext uri="{FF2B5EF4-FFF2-40B4-BE49-F238E27FC236}">
                <a16:creationId xmlns:a16="http://schemas.microsoft.com/office/drawing/2014/main" id="{284BE3DE-FAFB-42EC-842B-984B4BC37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38" y="2915829"/>
            <a:ext cx="4633521" cy="335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44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68F36-8BAC-43B5-B9EA-7F1F586A3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Edge</a:t>
            </a:r>
            <a:r>
              <a:rPr lang="zh-TW" altLang="en-US" dirty="0"/>
              <a:t> 的狀態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66FBD5-8422-4097-8B6C-B29DA3EB0D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記錄邊與邊之間的關係</a:t>
                </a:r>
                <a:endParaRPr lang="en-US" altLang="zh-TW" dirty="0"/>
              </a:p>
              <a:p>
                <a:endParaRPr lang="en-US" altLang="zh-TW" dirty="0"/>
              </a:p>
              <a:p>
                <a:r>
                  <a:rPr lang="en-US" altLang="zh-TW" dirty="0"/>
                  <a:t>Edge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AD </a:t>
                </a:r>
                <a:r>
                  <a:rPr lang="zh-TW" altLang="en-US" dirty="0"/>
                  <a:t>的向量 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</m:sub>
                      <m:sup/>
                    </m:sSubSup>
                  </m:oMath>
                </a14:m>
                <a:r>
                  <a:rPr lang="en-US" altLang="zh-TW" dirty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66FBD5-8422-4097-8B6C-B29DA3EB0D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84B2F-DD59-4E20-81E1-D3B824D11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F45DE9-9FCA-444D-84EE-CD9249213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18089"/>
              </p:ext>
            </p:extLst>
          </p:nvPr>
        </p:nvGraphicFramePr>
        <p:xfrm>
          <a:off x="1179743" y="3390855"/>
          <a:ext cx="4217880" cy="12208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3576">
                  <a:extLst>
                    <a:ext uri="{9D8B030D-6E8A-4147-A177-3AD203B41FA5}">
                      <a16:colId xmlns:a16="http://schemas.microsoft.com/office/drawing/2014/main" val="3687035881"/>
                    </a:ext>
                  </a:extLst>
                </a:gridCol>
                <a:gridCol w="843576">
                  <a:extLst>
                    <a:ext uri="{9D8B030D-6E8A-4147-A177-3AD203B41FA5}">
                      <a16:colId xmlns:a16="http://schemas.microsoft.com/office/drawing/2014/main" val="1396124768"/>
                    </a:ext>
                  </a:extLst>
                </a:gridCol>
                <a:gridCol w="843576">
                  <a:extLst>
                    <a:ext uri="{9D8B030D-6E8A-4147-A177-3AD203B41FA5}">
                      <a16:colId xmlns:a16="http://schemas.microsoft.com/office/drawing/2014/main" val="1642801877"/>
                    </a:ext>
                  </a:extLst>
                </a:gridCol>
                <a:gridCol w="843576">
                  <a:extLst>
                    <a:ext uri="{9D8B030D-6E8A-4147-A177-3AD203B41FA5}">
                      <a16:colId xmlns:a16="http://schemas.microsoft.com/office/drawing/2014/main" val="4101172724"/>
                    </a:ext>
                  </a:extLst>
                </a:gridCol>
                <a:gridCol w="843576">
                  <a:extLst>
                    <a:ext uri="{9D8B030D-6E8A-4147-A177-3AD203B41FA5}">
                      <a16:colId xmlns:a16="http://schemas.microsoft.com/office/drawing/2014/main" val="466498237"/>
                    </a:ext>
                  </a:extLst>
                </a:gridCol>
              </a:tblGrid>
              <a:tr h="61043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2387875"/>
                  </a:ext>
                </a:extLst>
              </a:tr>
              <a:tr h="61043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116265"/>
                  </a:ext>
                </a:extLst>
              </a:tr>
            </a:tbl>
          </a:graphicData>
        </a:graphic>
      </p:graphicFrame>
      <p:pic>
        <p:nvPicPr>
          <p:cNvPr id="6" name="Picture 2" descr="https://media.geeksforgeeks.org/wp-content/uploads/SIMPLE-GRAPH.jpg">
            <a:extLst>
              <a:ext uri="{FF2B5EF4-FFF2-40B4-BE49-F238E27FC236}">
                <a16:creationId xmlns:a16="http://schemas.microsoft.com/office/drawing/2014/main" id="{02D883A0-220E-4162-94E3-4A607E3B7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625" y="1870075"/>
            <a:ext cx="4768172" cy="314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15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3E0FE-0C72-48D1-A269-5C4F7AB3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決定向量中的元素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69E5D-D95D-4C0D-B407-2C3D31E24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向量中的元素 </a:t>
            </a:r>
            <a:r>
              <a:rPr lang="en-US" altLang="zh-TW" dirty="0"/>
              <a:t>= neighborhood </a:t>
            </a:r>
            <a:r>
              <a:rPr lang="zh-TW" altLang="en-US" dirty="0"/>
              <a:t>的成員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什麼是 </a:t>
            </a:r>
            <a:r>
              <a:rPr lang="en-US" altLang="zh-TW" dirty="0"/>
              <a:t>neighborhood</a:t>
            </a:r>
          </a:p>
          <a:p>
            <a:pPr lvl="1"/>
            <a:r>
              <a:rPr lang="zh-TW" altLang="en-US" dirty="0"/>
              <a:t>鄰近的 </a:t>
            </a:r>
            <a:r>
              <a:rPr lang="en-US" altLang="zh-TW" dirty="0"/>
              <a:t>edge</a:t>
            </a:r>
            <a:r>
              <a:rPr lang="zh-TW" altLang="en-US" dirty="0"/>
              <a:t> 所構成的集合</a:t>
            </a:r>
            <a:endParaRPr lang="en-US" altLang="zh-TW" dirty="0"/>
          </a:p>
          <a:p>
            <a:pPr lvl="1"/>
            <a:r>
              <a:rPr lang="zh-TW" altLang="en-US" dirty="0"/>
              <a:t>例如：</a:t>
            </a:r>
            <a:r>
              <a:rPr lang="en-US" altLang="zh-TW" dirty="0"/>
              <a:t>AD </a:t>
            </a:r>
            <a:r>
              <a:rPr lang="zh-TW" altLang="en-US" dirty="0"/>
              <a:t>的向量成員有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                 {AD,  AB,  AE,  DE}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E1EB2-ED88-4C6F-8E1F-D6BBA4C8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2" descr="https://media.geeksforgeeks.org/wp-content/uploads/SIMPLE-GRAPH.jpg">
            <a:extLst>
              <a:ext uri="{FF2B5EF4-FFF2-40B4-BE49-F238E27FC236}">
                <a16:creationId xmlns:a16="http://schemas.microsoft.com/office/drawing/2014/main" id="{EF7A3C8A-0AB2-449F-8A57-106E18A45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699" y="2806468"/>
            <a:ext cx="4768172" cy="314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DD4F9F-DE7B-49AC-9A34-046C27078866}"/>
              </a:ext>
            </a:extLst>
          </p:cNvPr>
          <p:cNvSpPr txBox="1"/>
          <p:nvPr/>
        </p:nvSpPr>
        <p:spPr>
          <a:xfrm>
            <a:off x="994301" y="5953680"/>
            <a:ext cx="295465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400" b="1" dirty="0"/>
              <a:t>此頁為個人理解補充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7521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BFD6-2C9D-453E-9FFC-27496DDD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決定相似性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366CA3-77AB-44F8-88D1-BD7832D831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dirty="0"/>
                  <a:t>道路間</a:t>
                </a:r>
                <a:r>
                  <a:rPr lang="en-US" altLang="zh-TW" dirty="0"/>
                  <a:t>(edge</a:t>
                </a:r>
                <a:r>
                  <a:rPr lang="zh-TW" altLang="en-US" dirty="0"/>
                  <a:t> 間</a:t>
                </a:r>
                <a:r>
                  <a:rPr lang="en-US" altLang="zh-TW" dirty="0"/>
                  <a:t>)</a:t>
                </a:r>
                <a:r>
                  <a:rPr lang="zh-TW" altLang="en-US" dirty="0"/>
                  <a:t>的平均車速差不多</a:t>
                </a:r>
                <a:endParaRPr lang="en-US" altLang="zh-TW" dirty="0"/>
              </a:p>
              <a:p>
                <a:pPr lvl="1"/>
                <a:r>
                  <a:rPr lang="zh-TW" altLang="en-US" dirty="0"/>
                  <a:t>速度差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zh-TW" dirty="0"/>
                  <a:t> </a:t>
                </a:r>
                <a:r>
                  <a:rPr lang="zh-TW" altLang="en-US" dirty="0"/>
                  <a:t>臨界值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dirty="0"/>
                  <a:t>)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:</a:t>
                </a:r>
                <a:r>
                  <a:rPr lang="zh-TW" altLang="en-US" dirty="0"/>
                  <a:t> 兩者相似</a:t>
                </a:r>
                <a:endParaRPr lang="en-US" altLang="zh-TW" dirty="0"/>
              </a:p>
              <a:p>
                <a:pPr lvl="1"/>
                <a:r>
                  <a:rPr lang="zh-TW" altLang="en-US" dirty="0"/>
                  <a:t>速度差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zh-TW" altLang="en-US" dirty="0"/>
                  <a:t> 臨界值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dirty="0"/>
                  <a:t>)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:</a:t>
                </a:r>
                <a:r>
                  <a:rPr lang="zh-TW" altLang="en-US" dirty="0"/>
                  <a:t> 兩者不相似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366CA3-77AB-44F8-88D1-BD7832D831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52B6B-1402-4C2D-808D-345171AB7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FF3E9CF-412E-499C-9748-0B701EE81F57}" type="slidenum">
              <a:rPr lang="en-US" smtClean="0"/>
              <a:t>8</a:t>
            </a:fld>
            <a:endParaRPr lang="en-US"/>
          </a:p>
        </p:txBody>
      </p:sp>
      <p:pic>
        <p:nvPicPr>
          <p:cNvPr id="20" name="Picture 2" descr="https://media.geeksforgeeks.org/wp-content/uploads/SIMPLE-GRAPH.jpg">
            <a:extLst>
              <a:ext uri="{FF2B5EF4-FFF2-40B4-BE49-F238E27FC236}">
                <a16:creationId xmlns:a16="http://schemas.microsoft.com/office/drawing/2014/main" id="{E795BA4F-D3C5-4ED2-BE56-1A4DF5FA1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434" y="3303494"/>
            <a:ext cx="4768172" cy="314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F2578B-7DDB-4351-A67C-5B0A3424BE86}"/>
              </a:ext>
            </a:extLst>
          </p:cNvPr>
          <p:cNvSpPr txBox="1"/>
          <p:nvPr/>
        </p:nvSpPr>
        <p:spPr>
          <a:xfrm>
            <a:off x="1783705" y="492300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61F2E5-EB52-42E1-9D30-B34E2CDFE176}"/>
              </a:ext>
            </a:extLst>
          </p:cNvPr>
          <p:cNvSpPr txBox="1"/>
          <p:nvPr/>
        </p:nvSpPr>
        <p:spPr>
          <a:xfrm>
            <a:off x="2722667" y="35465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8D4E9D7-A933-4625-A3EB-D82E3330FCC7}"/>
              </a:ext>
            </a:extLst>
          </p:cNvPr>
          <p:cNvCxnSpPr/>
          <p:nvPr/>
        </p:nvCxnSpPr>
        <p:spPr>
          <a:xfrm>
            <a:off x="5832628" y="4599835"/>
            <a:ext cx="4616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B5B24BD-F865-41D7-9669-088F16A9CCC6}"/>
                  </a:ext>
                </a:extLst>
              </p:cNvPr>
              <p:cNvSpPr txBox="1"/>
              <p:nvPr/>
            </p:nvSpPr>
            <p:spPr>
              <a:xfrm>
                <a:off x="6516844" y="4276669"/>
                <a:ext cx="149303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5−3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  <a:p>
                <a:r>
                  <a:rPr lang="zh-TW" altLang="en-US" dirty="0"/>
                  <a:t>臨界值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dirty="0"/>
                  <a:t>)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= 5</a:t>
                </a:r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B5B24BD-F865-41D7-9669-088F16A9CC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844" y="4276669"/>
                <a:ext cx="1493037" cy="646331"/>
              </a:xfrm>
              <a:prstGeom prst="rect">
                <a:avLst/>
              </a:prstGeom>
              <a:blipFill>
                <a:blip r:embed="rId4"/>
                <a:stretch>
                  <a:fillRect l="-3265" r="-2449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6289A4D-052F-4D2F-8BC9-04BE2626346D}"/>
              </a:ext>
            </a:extLst>
          </p:cNvPr>
          <p:cNvCxnSpPr/>
          <p:nvPr/>
        </p:nvCxnSpPr>
        <p:spPr>
          <a:xfrm>
            <a:off x="7927759" y="4599834"/>
            <a:ext cx="5237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997DE7D-5794-43F8-9935-20C6B15B36D8}"/>
              </a:ext>
            </a:extLst>
          </p:cNvPr>
          <p:cNvSpPr txBox="1"/>
          <p:nvPr/>
        </p:nvSpPr>
        <p:spPr>
          <a:xfrm>
            <a:off x="8675842" y="4394740"/>
            <a:ext cx="1390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AD,  AB </a:t>
            </a:r>
            <a:r>
              <a:rPr lang="zh-TW" altLang="en-US" dirty="0"/>
              <a:t>相似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66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12625-C4CA-45CB-B13B-D5565226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向量的更新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851C26-6724-4FA4-ABF2-02A739E360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530725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dirty="0"/>
                  <a:t>相似的情況</a:t>
                </a:r>
                <a:endParaRPr lang="en-US" altLang="zh-TW" dirty="0"/>
              </a:p>
              <a:p>
                <a:pPr lvl="1"/>
                <a:r>
                  <a:rPr lang="zh-TW" altLang="en-US" dirty="0"/>
                  <a:t>使用獎勵函式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𝑟𝑒𝑤𝑎𝑟𝑑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Sup>
                          <m:sSubSup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&lt;1.0</m:t>
                    </m:r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𝑟𝑒𝑤𝑎𝑟𝑑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e.g.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𝑟𝑒𝑤𝑎𝑟𝑑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zh-TW" altLang="en-US" dirty="0"/>
                  <a:t>不相似的情況</a:t>
                </a:r>
                <a:endParaRPr lang="en-US" altLang="zh-TW" dirty="0"/>
              </a:p>
              <a:p>
                <a:pPr lvl="1"/>
                <a:r>
                  <a:rPr lang="zh-TW" altLang="en-US" dirty="0"/>
                  <a:t>使用懲罰函式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𝑝𝑒𝑛𝑎𝑙𝑡𝑦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sSubSup>
                          <m:sSubSup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</m:sup>
                    </m:sSup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zh-TW" altLang="en-US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&gt;1.0</m:t>
                    </m:r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𝑝𝑒𝑛𝑎𝑙𝑡𝑦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e.g.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𝑝𝑒𝑛𝑎𝑙𝑡𝑦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𝐴𝐷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𝐴𝐵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851C26-6724-4FA4-ABF2-02A739E360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530725"/>
              </a:xfrm>
              <a:blipFill>
                <a:blip r:embed="rId2"/>
                <a:stretch>
                  <a:fillRect l="-1043" t="-2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48E0C-EB50-4318-AE0A-7B89273D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E9CF-412E-499C-9748-0B701EE81F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3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1157</Words>
  <Application>Microsoft Office PowerPoint</Application>
  <PresentationFormat>Widescreen</PresentationFormat>
  <Paragraphs>226</Paragraphs>
  <Slides>16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Cambria Math</vt:lpstr>
      <vt:lpstr>Office Theme</vt:lpstr>
      <vt:lpstr>Line-based Anomaly Detection</vt:lpstr>
      <vt:lpstr>什麼是圖形</vt:lpstr>
      <vt:lpstr>什麼是圖形</vt:lpstr>
      <vt:lpstr>前言</vt:lpstr>
      <vt:lpstr>偵測原理</vt:lpstr>
      <vt:lpstr>Edge 的狀態</vt:lpstr>
      <vt:lpstr>決定向量中的元素</vt:lpstr>
      <vt:lpstr>決定相似性</vt:lpstr>
      <vt:lpstr>向量的更新</vt:lpstr>
      <vt:lpstr>舉例</vt:lpstr>
      <vt:lpstr>離群值分數計算</vt:lpstr>
      <vt:lpstr>實作經驗</vt:lpstr>
      <vt:lpstr>定義 – Temporal Neighborhood Vector</vt:lpstr>
      <vt:lpstr>定義 – Instantaneous Similarity</vt:lpstr>
      <vt:lpstr>向量更新規則</vt:lpstr>
      <vt:lpstr>資料分析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Edgar</dc:creator>
  <cp:lastModifiedBy>Edgar</cp:lastModifiedBy>
  <cp:revision>35</cp:revision>
  <dcterms:created xsi:type="dcterms:W3CDTF">2020-05-25T07:06:00Z</dcterms:created>
  <dcterms:modified xsi:type="dcterms:W3CDTF">2020-07-29T05:13:33Z</dcterms:modified>
</cp:coreProperties>
</file>