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4" r:id="rId3"/>
    <p:sldId id="275" r:id="rId4"/>
    <p:sldId id="276" r:id="rId5"/>
    <p:sldId id="277" r:id="rId6"/>
    <p:sldId id="278" r:id="rId8"/>
    <p:sldId id="283" r:id="rId9"/>
    <p:sldId id="302" r:id="rId10"/>
    <p:sldId id="284" r:id="rId11"/>
    <p:sldId id="287" r:id="rId12"/>
    <p:sldId id="285" r:id="rId13"/>
    <p:sldId id="279" r:id="rId14"/>
    <p:sldId id="280" r:id="rId15"/>
    <p:sldId id="288" r:id="rId16"/>
    <p:sldId id="297" r:id="rId17"/>
    <p:sldId id="298" r:id="rId18"/>
    <p:sldId id="281" r:id="rId19"/>
    <p:sldId id="293" r:id="rId20"/>
    <p:sldId id="294" r:id="rId21"/>
  </p:sldIdLst>
  <p:sldSz cx="12192000" cy="6858000"/>
  <p:notesSz cx="7103745" cy="1023429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15F"/>
    <a:srgbClr val="4E5A43"/>
    <a:srgbClr val="F8FFE8"/>
    <a:srgbClr val="E2EAD1"/>
    <a:srgbClr val="D9E2CF"/>
    <a:srgbClr val="C4D1B0"/>
    <a:srgbClr val="99A366"/>
    <a:srgbClr val="BEC39A"/>
    <a:srgbClr val="9EA67F"/>
    <a:srgbClr val="ADA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0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6967E-542D-46BB-99C2-28920E914199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37628-B820-42EF-A241-CE9D2C9CD08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 idx="2"/>
          </p:nvPr>
        </p:nvSpPr>
        <p:spPr/>
      </p:sp>
      <p:sp>
        <p:nvSpPr>
          <p:cNvPr id="3" name="文字版面配置區 2"/>
          <p:cNvSpPr/>
          <p:nvPr>
            <p:ph type="body" idx="3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 idx="2"/>
          </p:nvPr>
        </p:nvSpPr>
        <p:spPr/>
      </p:sp>
      <p:sp>
        <p:nvSpPr>
          <p:cNvPr id="3" name="文字版面配置區 2"/>
          <p:cNvSpPr/>
          <p:nvPr>
            <p:ph type="body" idx="3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 idx="2"/>
          </p:nvPr>
        </p:nvSpPr>
        <p:spPr/>
      </p:sp>
      <p:sp>
        <p:nvSpPr>
          <p:cNvPr id="3" name="文字版面配置區 2"/>
          <p:cNvSpPr/>
          <p:nvPr>
            <p:ph type="body" idx="3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</a:fld>
            <a:endParaRPr lang="zh-TW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datatracker.ietf.org/doc/html/rfc8568" TargetMode="External"/><Relationship Id="rId1" Type="http://schemas.openxmlformats.org/officeDocument/2006/relationships/hyperlink" Target="https://portal.etsi.org/NFV/NFV_White_Paper.pdf" TargetMode="Externa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8133" y="1651000"/>
            <a:ext cx="8195733" cy="3556000"/>
          </a:xfrm>
          <a:prstGeom prst="rect">
            <a:avLst/>
          </a:prstGeom>
          <a:noFill/>
          <a:ln w="127000">
            <a:solidFill>
              <a:srgbClr val="C4D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523999" y="2053696"/>
            <a:ext cx="9144000" cy="2387600"/>
          </a:xfrm>
        </p:spPr>
        <p:txBody>
          <a:bodyPr/>
          <a:lstStyle/>
          <a:p>
            <a:r>
              <a:rPr lang="en-US" altLang="zh-TW" b="1" dirty="0">
                <a:solidFill>
                  <a:srgbClr val="4E5A43"/>
                </a:solidFill>
              </a:rPr>
              <a:t>Network Function Virtualization</a:t>
            </a:r>
            <a:endParaRPr lang="en-US" altLang="zh-TW" b="1" dirty="0">
              <a:solidFill>
                <a:srgbClr val="4E5A43"/>
              </a:solidFill>
            </a:endParaRPr>
          </a:p>
        </p:txBody>
      </p:sp>
      <p:sp>
        <p:nvSpPr>
          <p:cNvPr id="7" name="副標題 2"/>
          <p:cNvSpPr>
            <a:spLocks noGrp="1"/>
          </p:cNvSpPr>
          <p:nvPr>
            <p:ph type="subTitle" idx="1"/>
          </p:nvPr>
        </p:nvSpPr>
        <p:spPr>
          <a:xfrm>
            <a:off x="1523999" y="5582709"/>
            <a:ext cx="9144000" cy="699558"/>
          </a:xfrm>
        </p:spPr>
        <p:txBody>
          <a:bodyPr/>
          <a:lstStyle/>
          <a:p>
            <a:r>
              <a:rPr lang="zh-TW" altLang="en-US" b="1" dirty="0">
                <a:solidFill>
                  <a:srgbClr val="4E5A43"/>
                </a:solidFill>
              </a:rPr>
              <a:t>報告者：劉又聖</a:t>
            </a:r>
            <a:endParaRPr lang="zh-TW" altLang="en-US" b="1" dirty="0">
              <a:solidFill>
                <a:srgbClr val="4E5A43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b="1" dirty="0">
                <a:solidFill>
                  <a:srgbClr val="4E5A43"/>
                </a:solidFill>
                <a:sym typeface="+mn-ea"/>
              </a:rPr>
              <a:t>Day 2 - VNF Runtime Operations</a:t>
            </a:r>
            <a:endParaRPr lang="en-US" altLang="zh-TW" sz="4800" b="1" dirty="0">
              <a:solidFill>
                <a:srgbClr val="4E5A43"/>
              </a:solidFill>
              <a:sym typeface="+mn-ea"/>
            </a:endParaRPr>
          </a:p>
        </p:txBody>
      </p:sp>
      <p:sp>
        <p:nvSpPr>
          <p:cNvPr id="6" name="Google Shape;375;p27"/>
          <p:cNvSpPr txBox="1"/>
          <p:nvPr/>
        </p:nvSpPr>
        <p:spPr>
          <a:xfrm>
            <a:off x="415600" y="1881318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>
                <a:sym typeface="+mn-ea"/>
              </a:rPr>
              <a:t>這個階段可以透過 Reactive Charm 裡面定義的 Action 達到 Runtime Operation。</a:t>
            </a:r>
            <a:endParaRPr>
              <a:sym typeface="+mn-ea"/>
            </a:endParaRPr>
          </a:p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>
                <a:sym typeface="+mn-ea"/>
              </a:rPr>
              <a:t>同時這部分可以去監測 NFVI 的系統效能 (如：cpu_utilization、 average_memory_utilization、packets_received 等</a:t>
            </a:r>
            <a:r>
              <a:rPr lang="en-US">
                <a:sym typeface="+mn-ea"/>
              </a:rPr>
              <a:t>)</a:t>
            </a:r>
            <a:r>
              <a:rPr lang="zh-TW">
                <a:sym typeface="+mn-ea"/>
              </a:rPr>
              <a:t>；以及 </a:t>
            </a:r>
            <a:r>
              <a:rPr lang="en-US" altLang="zh-TW">
                <a:sym typeface="+mn-ea"/>
              </a:rPr>
              <a:t>VNF </a:t>
            </a:r>
            <a:r>
              <a:rPr lang="zh-TW" altLang="en-US">
                <a:sym typeface="+mn-ea"/>
              </a:rPr>
              <a:t>相關效能</a:t>
            </a:r>
            <a:r>
              <a:rPr lang="en-US" altLang="zh-TW">
                <a:sym typeface="+mn-ea"/>
              </a:rPr>
              <a:t>(</a:t>
            </a:r>
            <a:r>
              <a:rPr lang="zh-TW" altLang="en-US">
                <a:sym typeface="+mn-ea"/>
              </a:rPr>
              <a:t>透過自定義的 </a:t>
            </a:r>
            <a:r>
              <a:rPr lang="en-US" altLang="zh-TW">
                <a:sym typeface="+mn-ea"/>
              </a:rPr>
              <a:t>juju metric </a:t>
            </a:r>
            <a:r>
              <a:rPr lang="zh-TW" altLang="en-US">
                <a:sym typeface="+mn-ea"/>
              </a:rPr>
              <a:t>監測</a:t>
            </a:r>
            <a:r>
              <a:rPr lang="en-US" altLang="zh-TW">
                <a:sym typeface="+mn-ea"/>
              </a:rPr>
              <a:t>)</a:t>
            </a:r>
            <a:r>
              <a:rPr lang="zh-TW" altLang="en-US">
                <a:sym typeface="+mn-ea"/>
              </a:rPr>
              <a:t>。</a:t>
            </a:r>
            <a:endParaRPr lang="zh-TW" altLang="en-US">
              <a:sym typeface="+mn-ea"/>
            </a:endParaRPr>
          </a:p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endParaRPr>
              <a:sym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solidFill>
                  <a:srgbClr val="4E5A43"/>
                </a:solidFill>
              </a:rPr>
              <a:t>  VNF Package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8795" y="3186284"/>
            <a:ext cx="4765589" cy="2108651"/>
          </a:xfrm>
          <a:prstGeom prst="rect">
            <a:avLst/>
          </a:prstGeom>
          <a:solidFill>
            <a:srgbClr val="F8FFE8">
              <a:alpha val="42000"/>
            </a:srgbClr>
          </a:solidFill>
          <a:ln w="63500">
            <a:solidFill>
              <a:srgbClr val="C4D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  <a:sym typeface="+mn-ea"/>
              </a:rPr>
              <a:t>osm package-create --image ubuntu18.04 \</a:t>
            </a:r>
            <a:endParaRPr lang="zh-TW" altLang="en-US" sz="2000" dirty="0">
              <a:solidFill>
                <a:schemeClr val="tx1"/>
              </a:solidFill>
              <a:sym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sym typeface="+mn-ea"/>
              </a:rPr>
              <a:t>        --vdus 1 \</a:t>
            </a:r>
            <a:endParaRPr lang="zh-TW" altLang="en-US" sz="2000" dirty="0">
              <a:solidFill>
                <a:schemeClr val="tx1"/>
              </a:solidFill>
              <a:sym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sym typeface="+mn-ea"/>
              </a:rPr>
              <a:t>        --vcpu 1 \</a:t>
            </a:r>
            <a:endParaRPr lang="zh-TW" altLang="en-US" sz="2000" dirty="0">
              <a:solidFill>
                <a:schemeClr val="tx1"/>
              </a:solidFill>
              <a:sym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sym typeface="+mn-ea"/>
              </a:rPr>
              <a:t>        --memory 1024 \</a:t>
            </a:r>
            <a:endParaRPr lang="zh-TW" altLang="en-US" sz="2000" dirty="0">
              <a:solidFill>
                <a:schemeClr val="tx1"/>
              </a:solidFill>
              <a:sym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sym typeface="+mn-ea"/>
              </a:rPr>
              <a:t>        --storage 10 \</a:t>
            </a:r>
            <a:endParaRPr lang="zh-TW" altLang="en-US" sz="2000" dirty="0">
              <a:solidFill>
                <a:schemeClr val="tx1"/>
              </a:solidFill>
              <a:sym typeface="+mn-ea"/>
            </a:endParaRPr>
          </a:p>
          <a:p>
            <a:r>
              <a:rPr lang="zh-TW" altLang="en-US" sz="2000" dirty="0">
                <a:solidFill>
                  <a:schemeClr val="tx1"/>
                </a:solidFill>
                <a:sym typeface="+mn-ea"/>
              </a:rPr>
              <a:t>        vnf demo</a:t>
            </a:r>
            <a:endParaRPr lang="zh-TW" altLang="en-US" sz="2000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7" name="直線單箭頭接點 5"/>
          <p:cNvCxnSpPr/>
          <p:nvPr/>
        </p:nvCxnSpPr>
        <p:spPr>
          <a:xfrm>
            <a:off x="5774384" y="4310128"/>
            <a:ext cx="1800311" cy="0"/>
          </a:xfrm>
          <a:prstGeom prst="straightConnector1">
            <a:avLst/>
          </a:prstGeom>
          <a:ln>
            <a:solidFill>
              <a:srgbClr val="4E5A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4695" y="3095545"/>
            <a:ext cx="3220720" cy="2425065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solidFill>
                  <a:srgbClr val="4E5A43"/>
                </a:solidFill>
              </a:rPr>
              <a:t>  NS Package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8795" y="3186284"/>
            <a:ext cx="4765589" cy="2108651"/>
          </a:xfrm>
          <a:prstGeom prst="rect">
            <a:avLst/>
          </a:prstGeom>
          <a:solidFill>
            <a:srgbClr val="F8FFE8">
              <a:alpha val="42000"/>
            </a:srgbClr>
          </a:solidFill>
          <a:ln w="63500">
            <a:solidFill>
              <a:srgbClr val="C4D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  <a:sym typeface="+mn-ea"/>
              </a:rPr>
              <a:t>osm package-create  ns demo</a:t>
            </a:r>
            <a:endParaRPr lang="zh-TW" altLang="en-US" sz="2000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7" name="直線單箭頭接點 5"/>
          <p:cNvCxnSpPr/>
          <p:nvPr/>
        </p:nvCxnSpPr>
        <p:spPr>
          <a:xfrm>
            <a:off x="5774384" y="4310128"/>
            <a:ext cx="1800311" cy="0"/>
          </a:xfrm>
          <a:prstGeom prst="straightConnector1">
            <a:avLst/>
          </a:prstGeom>
          <a:ln>
            <a:solidFill>
              <a:srgbClr val="4E5A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4695" y="3204910"/>
            <a:ext cx="3886835" cy="2210435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solidFill>
                  <a:srgbClr val="4E5A43"/>
                </a:solidFill>
              </a:rPr>
              <a:t>Exercise 1 - Initialize Packages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232410" y="1734820"/>
            <a:ext cx="5382260" cy="4394835"/>
            <a:chOff x="366" y="2732"/>
            <a:chExt cx="8476" cy="6921"/>
          </a:xfrm>
        </p:grpSpPr>
        <p:sp>
          <p:nvSpPr>
            <p:cNvPr id="18" name="圓角矩形 17"/>
            <p:cNvSpPr/>
            <p:nvPr/>
          </p:nvSpPr>
          <p:spPr>
            <a:xfrm>
              <a:off x="366" y="4033"/>
              <a:ext cx="8477" cy="5621"/>
            </a:xfrm>
            <a:prstGeom prst="round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56" y="5929"/>
              <a:ext cx="3976" cy="3394"/>
            </a:xfrm>
            <a:prstGeom prst="round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15" y="4628"/>
              <a:ext cx="43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TW" sz="2400"/>
                <a:t>VNF: demo_vnfd</a:t>
              </a:r>
              <a:endParaRPr lang="en-US" altLang="zh-TW" sz="240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54" y="6369"/>
              <a:ext cx="3499" cy="2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TW"/>
                <a:t>VDU: demo_vnfd-VM</a:t>
              </a:r>
              <a:endParaRPr lang="en-US" altLang="zh-TW"/>
            </a:p>
            <a:p>
              <a:r>
                <a:rPr lang="en-US" altLang="zh-TW"/>
                <a:t>- image: ubuntu18.04</a:t>
              </a:r>
              <a:endParaRPr lang="en-US" altLang="zh-TW"/>
            </a:p>
            <a:p>
              <a:r>
                <a:rPr lang="en-US" altLang="zh-TW"/>
                <a:t>- resources:</a:t>
              </a:r>
              <a:endParaRPr lang="en-US" altLang="zh-TW"/>
            </a:p>
            <a:p>
              <a:r>
                <a:rPr lang="en-US" altLang="zh-TW"/>
                <a:t>  - CPU: 1</a:t>
              </a:r>
              <a:endParaRPr lang="en-US" altLang="zh-TW"/>
            </a:p>
            <a:p>
              <a:r>
                <a:rPr lang="en-US" altLang="zh-TW"/>
                <a:t>  - RAM: 1 GB</a:t>
              </a:r>
              <a:endParaRPr lang="en-US" altLang="zh-TW"/>
            </a:p>
            <a:p>
              <a:r>
                <a:rPr lang="en-US" altLang="zh-TW"/>
                <a:t>  - Disk: 10 GB</a:t>
              </a:r>
              <a:endParaRPr lang="en-US" altLang="zh-TW"/>
            </a:p>
          </p:txBody>
        </p:sp>
        <p:sp>
          <p:nvSpPr>
            <p:cNvPr id="22" name="橢圓 21"/>
            <p:cNvSpPr/>
            <p:nvPr/>
          </p:nvSpPr>
          <p:spPr>
            <a:xfrm>
              <a:off x="4284" y="7312"/>
              <a:ext cx="641" cy="62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6179" y="3678"/>
              <a:ext cx="641" cy="62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>
              <a:stCxn id="22" idx="6"/>
              <a:endCxn id="23" idx="4"/>
            </p:cNvCxnSpPr>
            <p:nvPr/>
          </p:nvCxnSpPr>
          <p:spPr>
            <a:xfrm flipV="1">
              <a:off x="4925" y="4305"/>
              <a:ext cx="1575" cy="332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4632" y="7626"/>
              <a:ext cx="2390" cy="1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TW" sz="2400" b="1"/>
                <a:t>Interface</a:t>
              </a:r>
              <a:endParaRPr lang="en-US" altLang="zh-TW" sz="2400" b="1"/>
            </a:p>
            <a:p>
              <a:pPr algn="ctr"/>
              <a:r>
                <a:rPr lang="zh-TW" altLang="en-US" sz="2400" b="1"/>
                <a:t>eth0-int</a:t>
              </a:r>
              <a:endParaRPr lang="zh-TW" altLang="en-US" sz="2400" b="1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379" y="2732"/>
              <a:ext cx="5245" cy="1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TW" sz="2400" b="1"/>
                <a:t>Connection Point</a:t>
              </a:r>
              <a:endParaRPr lang="en-US" altLang="zh-TW" sz="2400" b="1"/>
            </a:p>
            <a:p>
              <a:pPr algn="ctr"/>
              <a:r>
                <a:rPr lang="zh-TW" altLang="en-US" sz="2400" b="1"/>
                <a:t>vnf-cp0-ext</a:t>
              </a:r>
              <a:endParaRPr lang="zh-TW" altLang="en-US" sz="2400" b="1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547485" y="2560955"/>
            <a:ext cx="5382260" cy="3568700"/>
            <a:chOff x="10311" y="4033"/>
            <a:chExt cx="8476" cy="5620"/>
          </a:xfrm>
        </p:grpSpPr>
        <p:sp>
          <p:nvSpPr>
            <p:cNvPr id="6" name="圓角矩形 5"/>
            <p:cNvSpPr/>
            <p:nvPr/>
          </p:nvSpPr>
          <p:spPr>
            <a:xfrm>
              <a:off x="10311" y="4033"/>
              <a:ext cx="8477" cy="5621"/>
            </a:xfrm>
            <a:prstGeom prst="round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0754" y="5929"/>
              <a:ext cx="3976" cy="3394"/>
            </a:xfrm>
            <a:prstGeom prst="round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1027" y="7449"/>
              <a:ext cx="29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TW"/>
                <a:t>VNF: demo_vnf</a:t>
              </a:r>
              <a:endParaRPr lang="en-US" altLang="zh-TW"/>
            </a:p>
          </p:txBody>
        </p:sp>
        <p:sp>
          <p:nvSpPr>
            <p:cNvPr id="29" name="橢圓 28"/>
            <p:cNvSpPr/>
            <p:nvPr/>
          </p:nvSpPr>
          <p:spPr>
            <a:xfrm>
              <a:off x="14443" y="7312"/>
              <a:ext cx="641" cy="62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16911" y="4981"/>
              <a:ext cx="641" cy="62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cxnSp>
          <p:nvCxnSpPr>
            <p:cNvPr id="31" name="直線接點 30"/>
            <p:cNvCxnSpPr>
              <a:stCxn id="29" idx="6"/>
              <a:endCxn id="30" idx="4"/>
            </p:cNvCxnSpPr>
            <p:nvPr/>
          </p:nvCxnSpPr>
          <p:spPr>
            <a:xfrm flipV="1">
              <a:off x="15084" y="5608"/>
              <a:ext cx="2148" cy="201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14443" y="7915"/>
              <a:ext cx="3703" cy="1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TW" b="1"/>
                <a:t>Connection Point</a:t>
              </a:r>
              <a:endParaRPr lang="en-US" altLang="zh-TW" b="1"/>
            </a:p>
            <a:p>
              <a:pPr algn="ctr"/>
              <a:r>
                <a:rPr lang="zh-TW" altLang="en-US" b="1"/>
                <a:t>vnf-cp0-ext</a:t>
              </a:r>
              <a:endParaRPr lang="zh-TW" altLang="en-US" b="1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4306" y="4033"/>
              <a:ext cx="3703" cy="1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TW" b="1"/>
                <a:t>Virtaul Link</a:t>
              </a:r>
              <a:endParaRPr lang="en-US" altLang="zh-TW" b="1"/>
            </a:p>
            <a:p>
              <a:pPr algn="ctr"/>
              <a:r>
                <a:rPr lang="en-US" altLang="zh-TW" b="1"/>
                <a:t>mgmtnet</a:t>
              </a:r>
              <a:endParaRPr lang="en-US" altLang="zh-TW" b="1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0754" y="4883"/>
              <a:ext cx="43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TW" sz="2400"/>
                <a:t>NS: demo_nsd</a:t>
              </a:r>
              <a:endParaRPr lang="en-US" altLang="zh-TW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solidFill>
                  <a:srgbClr val="4E5A43"/>
                </a:solidFill>
              </a:rPr>
              <a:t>Exercise 2 - Day 0 Cloud-Init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>
                <a:solidFill>
                  <a:srgbClr val="4E5A43"/>
                </a:solidFill>
              </a:rPr>
              <a:t>Exercise 3 - Day1-2 Initialize VNF &amp; Runtime Operation</a:t>
            </a:r>
            <a:endParaRPr lang="en-US" altLang="zh-TW" sz="4000" b="1" dirty="0">
              <a:solidFill>
                <a:srgbClr val="4E5A43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4E5A43"/>
                </a:solidFill>
              </a:rPr>
              <a:t>References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9" name="內容版面配置區 2"/>
          <p:cNvSpPr txBox="1"/>
          <p:nvPr/>
        </p:nvSpPr>
        <p:spPr>
          <a:xfrm>
            <a:off x="838200" y="21907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4E5A43"/>
                </a:solidFill>
              </a:rPr>
              <a:t>Network Functions Virtualisation – Introductory White Paper</a:t>
            </a:r>
            <a:endParaRPr lang="zh-TW" altLang="en-US" dirty="0">
              <a:solidFill>
                <a:srgbClr val="4E5A43"/>
              </a:solidFill>
            </a:endParaRPr>
          </a:p>
          <a:p>
            <a:pPr lvl="1"/>
            <a:r>
              <a:rPr lang="zh-TW" altLang="en-US" dirty="0">
                <a:solidFill>
                  <a:srgbClr val="70815F"/>
                </a:solidFill>
                <a:hlinkClick r:id="rId1" action="ppaction://hlinkfile"/>
              </a:rPr>
              <a:t>https://portal.etsi.org/NFV/NFV_White_Paper.pdf</a:t>
            </a:r>
            <a:endParaRPr lang="zh-TW" altLang="en-US" dirty="0">
              <a:solidFill>
                <a:srgbClr val="70815F"/>
              </a:solidFill>
            </a:endParaRPr>
          </a:p>
          <a:p>
            <a:r>
              <a:rPr lang="en-US" altLang="zh-TW" dirty="0">
                <a:solidFill>
                  <a:srgbClr val="4E5A43"/>
                </a:solidFill>
              </a:rPr>
              <a:t>RFC 8568 - Network Virtualization Research Challenges</a:t>
            </a:r>
            <a:endParaRPr lang="en-US" altLang="zh-TW" dirty="0">
              <a:solidFill>
                <a:srgbClr val="4E5A43"/>
              </a:solidFill>
            </a:endParaRPr>
          </a:p>
          <a:p>
            <a:pPr lvl="1"/>
            <a:r>
              <a:rPr lang="en-US" altLang="zh-TW" dirty="0">
                <a:solidFill>
                  <a:srgbClr val="70815F"/>
                </a:solidFill>
                <a:hlinkClick r:id="rId2" action="ppaction://hlinkfile"/>
              </a:rPr>
              <a:t>https://datatracker.ietf.org/doc/html/rfc8568</a:t>
            </a:r>
            <a:endParaRPr lang="en-US" altLang="zh-TW" dirty="0">
              <a:solidFill>
                <a:srgbClr val="70815F"/>
              </a:solidFill>
            </a:endParaRPr>
          </a:p>
          <a:p>
            <a:endParaRPr lang="en-US" altLang="zh-TW" dirty="0">
              <a:solidFill>
                <a:srgbClr val="4E5A43"/>
              </a:solidFill>
            </a:endParaRPr>
          </a:p>
          <a:p>
            <a:endParaRPr lang="en-US" altLang="zh-TW" dirty="0">
              <a:solidFill>
                <a:srgbClr val="4E5A43"/>
              </a:solidFill>
            </a:endParaRPr>
          </a:p>
          <a:p>
            <a:endParaRPr lang="zh-TW" altLang="en-US" dirty="0">
              <a:solidFill>
                <a:srgbClr val="4E5A4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4E5A43"/>
                </a:solidFill>
              </a:rPr>
              <a:t>Picture Backup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  <p:pic>
        <p:nvPicPr>
          <p:cNvPr id="10" name="內容版面配置區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0640"/>
            <a:ext cx="9653905" cy="21101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2331720"/>
            <a:ext cx="9637395" cy="20250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" y="4547235"/>
            <a:ext cx="9636760" cy="21742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4E5A43"/>
                </a:solidFill>
              </a:rPr>
              <a:t>Picture Backup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  <p:pic>
        <p:nvPicPr>
          <p:cNvPr id="7" name="內容版面配置區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990725"/>
            <a:ext cx="10515600" cy="12452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284220"/>
            <a:ext cx="11643360" cy="2895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18238" cy="6858000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8238" y="249430"/>
            <a:ext cx="8373762" cy="6275975"/>
          </a:xfrm>
          <a:prstGeom prst="rect">
            <a:avLst/>
          </a:prstGeom>
        </p:spPr>
      </p:pic>
      <p:sp>
        <p:nvSpPr>
          <p:cNvPr id="7" name="標題 1"/>
          <p:cNvSpPr txBox="1"/>
          <p:nvPr/>
        </p:nvSpPr>
        <p:spPr>
          <a:xfrm>
            <a:off x="201826" y="612583"/>
            <a:ext cx="319628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4E5A43"/>
                </a:solidFill>
              </a:rPr>
              <a:t>What is NFV?</a:t>
            </a:r>
            <a:endParaRPr lang="en-US" altLang="zh-TW" b="1" dirty="0">
              <a:solidFill>
                <a:srgbClr val="4E5A43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solidFill>
                  <a:srgbClr val="4E5A43"/>
                </a:solidFill>
              </a:rPr>
              <a:t>Which Problems do NFV solve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6" name="內容版面配置區 2"/>
          <p:cNvSpPr txBox="1"/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TW" altLang="zh-TW" dirty="0">
                <a:solidFill>
                  <a:srgbClr val="4E5A43"/>
                </a:solidFill>
              </a:rPr>
              <a:t>網路功能不再受限於硬體。</a:t>
            </a:r>
            <a:endParaRPr lang="zh-TW" altLang="zh-TW" dirty="0">
              <a:solidFill>
                <a:srgbClr val="4E5A43"/>
              </a:solidFill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TW" altLang="zh-TW" dirty="0">
                <a:solidFill>
                  <a:srgbClr val="4E5A43"/>
                </a:solidFill>
              </a:rPr>
              <a:t>大幅減少成本。</a:t>
            </a:r>
            <a:endParaRPr lang="zh-TW" altLang="zh-TW" dirty="0">
              <a:solidFill>
                <a:srgbClr val="4E5A43"/>
              </a:solidFill>
            </a:endParaRPr>
          </a:p>
          <a:p>
            <a:pPr marL="971550" lvl="1" indent="-514350">
              <a:lnSpc>
                <a:spcPct val="150000"/>
              </a:lnSpc>
            </a:pPr>
            <a:r>
              <a:rPr lang="zh-TW" altLang="zh-TW" dirty="0">
                <a:solidFill>
                  <a:srgbClr val="4E5A43"/>
                </a:solidFill>
              </a:rPr>
              <a:t>Capital Expenditures </a:t>
            </a:r>
            <a:r>
              <a:rPr lang="en-US" altLang="zh-TW" dirty="0">
                <a:solidFill>
                  <a:srgbClr val="4E5A43"/>
                </a:solidFill>
              </a:rPr>
              <a:t>(CAPEX)</a:t>
            </a:r>
            <a:endParaRPr lang="en-US" altLang="zh-TW" dirty="0">
              <a:solidFill>
                <a:srgbClr val="4E5A43"/>
              </a:solidFill>
            </a:endParaRPr>
          </a:p>
          <a:p>
            <a:pPr marL="971550" lvl="1" indent="-514350">
              <a:lnSpc>
                <a:spcPct val="150000"/>
              </a:lnSpc>
            </a:pPr>
            <a:r>
              <a:rPr lang="en-US" altLang="zh-TW" dirty="0">
                <a:solidFill>
                  <a:srgbClr val="4E5A43"/>
                </a:solidFill>
              </a:rPr>
              <a:t>Operating Expenditures (OPEX)</a:t>
            </a:r>
            <a:endParaRPr lang="en-US" altLang="zh-TW" dirty="0">
              <a:solidFill>
                <a:srgbClr val="4E5A43"/>
              </a:solidFill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TW" altLang="en-US" dirty="0">
                <a:solidFill>
                  <a:srgbClr val="4E5A43"/>
                </a:solidFill>
              </a:rPr>
              <a:t>面對市場需求可快速提供服務。</a:t>
            </a:r>
            <a:endParaRPr lang="zh-TW" altLang="en-US" dirty="0">
              <a:solidFill>
                <a:srgbClr val="4E5A43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365125"/>
            <a:ext cx="4522573" cy="1562529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標題 1"/>
          <p:cNvSpPr txBox="1"/>
          <p:nvPr/>
        </p:nvSpPr>
        <p:spPr>
          <a:xfrm>
            <a:off x="199765" y="421385"/>
            <a:ext cx="4123039" cy="1213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4E5A43"/>
                </a:solidFill>
              </a:rPr>
              <a:t>NFV Architecture</a:t>
            </a:r>
            <a:endParaRPr lang="en-US" altLang="zh-TW" b="1" dirty="0">
              <a:solidFill>
                <a:srgbClr val="4E5A4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177" y="1627101"/>
            <a:ext cx="4433560" cy="4748385"/>
          </a:xfrm>
          <a:prstGeom prst="rect">
            <a:avLst/>
          </a:prstGeom>
          <a:noFill/>
          <a:ln w="88900">
            <a:solidFill>
              <a:srgbClr val="C4D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6"/>
          <p:cNvSpPr txBox="1"/>
          <p:nvPr/>
        </p:nvSpPr>
        <p:spPr>
          <a:xfrm>
            <a:off x="725615" y="1927830"/>
            <a:ext cx="4321759" cy="442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4E5A43"/>
                </a:solidFill>
              </a:rPr>
              <a:t>OSS: Operation support system</a:t>
            </a:r>
            <a:endParaRPr lang="en-US" altLang="zh-TW" sz="2400" dirty="0">
              <a:solidFill>
                <a:srgbClr val="4E5A43"/>
              </a:solidFill>
            </a:endParaRPr>
          </a:p>
          <a:p>
            <a:r>
              <a:rPr lang="en-US" altLang="zh-TW" sz="2400" dirty="0">
                <a:solidFill>
                  <a:srgbClr val="4E5A43"/>
                </a:solidFill>
              </a:rPr>
              <a:t>BSS: Business support system</a:t>
            </a:r>
            <a:endParaRPr lang="en-US" altLang="zh-TW" sz="2400" dirty="0">
              <a:solidFill>
                <a:srgbClr val="4E5A43"/>
              </a:solidFill>
            </a:endParaRPr>
          </a:p>
          <a:p>
            <a:endParaRPr lang="en-US" altLang="zh-TW" sz="2000" dirty="0">
              <a:solidFill>
                <a:srgbClr val="4E5A43"/>
              </a:solidFill>
            </a:endParaRPr>
          </a:p>
          <a:p>
            <a:r>
              <a:rPr lang="en-US" altLang="zh-TW" sz="2400" dirty="0">
                <a:solidFill>
                  <a:srgbClr val="4E5A43"/>
                </a:solidFill>
              </a:rPr>
              <a:t>EM : Element Management</a:t>
            </a:r>
            <a:endParaRPr lang="en-US" altLang="zh-TW" sz="2400" dirty="0">
              <a:solidFill>
                <a:srgbClr val="4E5A43"/>
              </a:solidFill>
            </a:endParaRPr>
          </a:p>
          <a:p>
            <a:r>
              <a:rPr lang="en-US" altLang="zh-TW" sz="2400" dirty="0">
                <a:solidFill>
                  <a:srgbClr val="4E5A43"/>
                </a:solidFill>
              </a:rPr>
              <a:t>VNF: Virtualize Network Function </a:t>
            </a:r>
            <a:endParaRPr lang="en-US" altLang="zh-TW" sz="2400" dirty="0">
              <a:solidFill>
                <a:srgbClr val="4E5A43"/>
              </a:solidFill>
            </a:endParaRPr>
          </a:p>
          <a:p>
            <a:endParaRPr lang="en-US" altLang="zh-TW" sz="2400" dirty="0">
              <a:solidFill>
                <a:srgbClr val="4E5A43"/>
              </a:solidFill>
            </a:endParaRPr>
          </a:p>
          <a:p>
            <a:r>
              <a:rPr lang="en-US" altLang="zh-TW" sz="2400" dirty="0">
                <a:solidFill>
                  <a:srgbClr val="4E5A43"/>
                </a:solidFill>
              </a:rPr>
              <a:t>VIM: Virtualize Infrastructure Management</a:t>
            </a:r>
            <a:endParaRPr lang="en-US" altLang="zh-TW" sz="2400" dirty="0">
              <a:solidFill>
                <a:srgbClr val="4E5A43"/>
              </a:solidFill>
            </a:endParaRPr>
          </a:p>
          <a:p>
            <a:endParaRPr lang="en-US" altLang="zh-TW" sz="2400" dirty="0">
              <a:solidFill>
                <a:srgbClr val="4E5A43"/>
              </a:solidFill>
            </a:endParaRPr>
          </a:p>
          <a:p>
            <a:r>
              <a:rPr lang="en-US" altLang="zh-TW" sz="2400" dirty="0">
                <a:solidFill>
                  <a:srgbClr val="4E5A43"/>
                </a:solidFill>
              </a:rPr>
              <a:t>FCAPS: Fault, Configuration, Accounting, Performance and Security Management</a:t>
            </a:r>
            <a:endParaRPr lang="en-US" altLang="zh-TW" sz="2400" dirty="0">
              <a:solidFill>
                <a:srgbClr val="4E5A43"/>
              </a:solidFill>
            </a:endParaRPr>
          </a:p>
        </p:txBody>
      </p:sp>
      <p:pic>
        <p:nvPicPr>
          <p:cNvPr id="10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0412" y="540694"/>
            <a:ext cx="6731823" cy="6061598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585460" y="833120"/>
            <a:ext cx="3987165" cy="37973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585460" y="1567180"/>
            <a:ext cx="3987165" cy="151447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585460" y="3440430"/>
            <a:ext cx="3987165" cy="302704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9845040" y="636270"/>
            <a:ext cx="1871345" cy="583057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3" grpId="1" bldLvl="0" animBg="1"/>
      <p:bldP spid="14" grpId="1" bldLvl="0" animBg="1"/>
      <p:bldP spid="1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b="1" dirty="0">
                <a:solidFill>
                  <a:srgbClr val="4E5A43"/>
                </a:solidFill>
              </a:rPr>
              <a:t>  NFV MANO Tool - OSM</a:t>
            </a:r>
            <a:endParaRPr lang="en-US" sz="5400" b="1" dirty="0">
              <a:solidFill>
                <a:srgbClr val="4E5A43"/>
              </a:solidFill>
            </a:endParaRPr>
          </a:p>
        </p:txBody>
      </p:sp>
      <p:sp>
        <p:nvSpPr>
          <p:cNvPr id="6" name="Google Shape;375;p27"/>
          <p:cNvSpPr txBox="1"/>
          <p:nvPr/>
        </p:nvSpPr>
        <p:spPr>
          <a:xfrm>
            <a:off x="415600" y="273539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 altLang="zh-TW" dirty="0"/>
              <a:t>OSM </a:t>
            </a:r>
            <a:r>
              <a:rPr lang="zh-TW" altLang="en-US" dirty="0"/>
              <a:t>是由歐盟 </a:t>
            </a:r>
            <a:r>
              <a:rPr lang="en-US" altLang="zh-TW" dirty="0"/>
              <a:t>ETSI </a:t>
            </a:r>
            <a:r>
              <a:rPr lang="zh-TW" altLang="en-US" dirty="0"/>
              <a:t>主持的一項專案，其目標為根據歐盟 </a:t>
            </a:r>
            <a:r>
              <a:rPr lang="en-US" altLang="zh-TW" dirty="0"/>
              <a:t>ETSI NFV </a:t>
            </a:r>
            <a:r>
              <a:rPr lang="zh-TW" altLang="en-US" dirty="0"/>
              <a:t>制定的規定，開發出一 </a:t>
            </a:r>
            <a:r>
              <a:rPr lang="en-US" altLang="zh-TW" dirty="0"/>
              <a:t>Open Source </a:t>
            </a:r>
            <a:r>
              <a:rPr lang="zh-TW" altLang="en-US" dirty="0"/>
              <a:t>的 </a:t>
            </a:r>
            <a:r>
              <a:rPr lang="en-US" altLang="zh-TW" dirty="0"/>
              <a:t>NFV MANO </a:t>
            </a:r>
            <a:r>
              <a:rPr lang="zh-TW" altLang="en-US" dirty="0"/>
              <a:t>的軟體。</a:t>
            </a:r>
            <a:endParaRPr lang="zh-TW" altLang="en-US" dirty="0"/>
          </a:p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zh-TW" altLang="en-US" dirty="0"/>
              <a:t>優點：</a:t>
            </a:r>
            <a:endParaRPr lang="zh-TW" altLang="en-US" dirty="0"/>
          </a:p>
          <a:p>
            <a:pPr marL="914400" lvl="1" indent="-336550">
              <a:lnSpc>
                <a:spcPct val="15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○"/>
            </a:pPr>
            <a:r>
              <a:rPr lang="zh-TW" altLang="en-US" dirty="0"/>
              <a:t>更新迅速，以達到近期歐盟 </a:t>
            </a:r>
            <a:r>
              <a:rPr lang="en-US" altLang="zh-TW" dirty="0"/>
              <a:t>ETSI NFV </a:t>
            </a:r>
            <a:r>
              <a:rPr lang="zh-TW" altLang="en-US" dirty="0"/>
              <a:t>制定的標準。</a:t>
            </a:r>
            <a:endParaRPr lang="zh-TW" altLang="en-US" dirty="0"/>
          </a:p>
          <a:p>
            <a:pPr marL="914400" lvl="1" indent="-336550">
              <a:lnSpc>
                <a:spcPct val="15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○"/>
            </a:pPr>
            <a:r>
              <a:rPr lang="zh-TW" altLang="en-US" dirty="0"/>
              <a:t>支援許多工具 </a:t>
            </a:r>
            <a:r>
              <a:rPr lang="en-US" altLang="zh-TW" dirty="0"/>
              <a:t>(</a:t>
            </a:r>
            <a:r>
              <a:rPr lang="zh-TW" altLang="en-US" dirty="0"/>
              <a:t>如</a:t>
            </a:r>
            <a:r>
              <a:rPr lang="en-US" altLang="zh-TW" dirty="0"/>
              <a:t>: Prometheus </a:t>
            </a:r>
            <a:r>
              <a:rPr lang="zh-TW" altLang="en-US" dirty="0"/>
              <a:t>效能監測工具、</a:t>
            </a:r>
            <a:r>
              <a:rPr lang="en-US" altLang="zh-TW" dirty="0"/>
              <a:t>OpenStack </a:t>
            </a:r>
            <a:r>
              <a:rPr lang="zh-TW" altLang="en-US" dirty="0"/>
              <a:t>等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zh-TW" altLang="en-US" dirty="0"/>
          </a:p>
        </p:txBody>
      </p:sp>
      <p:pic>
        <p:nvPicPr>
          <p:cNvPr id="7" name="Google Shape;376;p27"/>
          <p:cNvPicPr preferRelativeResize="0"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2341" y="1130493"/>
            <a:ext cx="4343735" cy="15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15290" y="2692400"/>
            <a:ext cx="8448040" cy="33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TW" sz="1600"/>
              <a:t>ETSI: </a:t>
            </a:r>
            <a:r>
              <a:rPr lang="zh-TW" altLang="en-US" sz="1600"/>
              <a:t>European Telecommunications Standards Institute </a:t>
            </a:r>
            <a:r>
              <a:rPr lang="en-US" altLang="zh-TW" sz="1600"/>
              <a:t>(歐洲電信標準協會)</a:t>
            </a:r>
            <a:r>
              <a:rPr lang="zh-TW" altLang="en-US" sz="1600"/>
              <a:t> </a:t>
            </a:r>
            <a:endParaRPr lang="zh-TW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4E5A43"/>
                </a:solidFill>
                <a:sym typeface="+mn-ea"/>
              </a:rPr>
              <a:t>Day 0 - Day2</a:t>
            </a:r>
            <a:endParaRPr lang="en-US" altLang="zh-TW" sz="4800" b="1" dirty="0">
              <a:solidFill>
                <a:srgbClr val="4E5A43"/>
              </a:solidFill>
              <a:sym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  <p:pic>
        <p:nvPicPr>
          <p:cNvPr id="7" name="內容版面配置區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19605" y="2004695"/>
            <a:ext cx="835342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b="1" dirty="0">
                <a:solidFill>
                  <a:srgbClr val="4E5A43"/>
                </a:solidFill>
                <a:sym typeface="+mn-ea"/>
              </a:rPr>
              <a:t>Day 0 - VNF Instantiation &amp; Management setup</a:t>
            </a:r>
            <a:endParaRPr lang="en-US" altLang="zh-TW" sz="4800" b="1" dirty="0">
              <a:solidFill>
                <a:srgbClr val="4E5A43"/>
              </a:solidFill>
              <a:sym typeface="+mn-ea"/>
            </a:endParaRPr>
          </a:p>
        </p:txBody>
      </p:sp>
      <p:sp>
        <p:nvSpPr>
          <p:cNvPr id="6" name="Google Shape;375;p27"/>
          <p:cNvSpPr txBox="1"/>
          <p:nvPr/>
        </p:nvSpPr>
        <p:spPr>
          <a:xfrm>
            <a:off x="415600" y="273539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zh-TW" altLang="en-US">
                <a:sym typeface="+mn-ea"/>
              </a:rPr>
              <a:t>這部分指的是定義 VNFD、NSD </a:t>
            </a:r>
            <a:r>
              <a:rPr lang="en-US" altLang="zh-TW">
                <a:sym typeface="+mn-ea"/>
              </a:rPr>
              <a:t>(Description)</a:t>
            </a:r>
            <a:r>
              <a:rPr lang="zh-TW" altLang="en-US">
                <a:sym typeface="+mn-ea"/>
              </a:rPr>
              <a:t>以及初始化 V</a:t>
            </a:r>
            <a:r>
              <a:rPr lang="en-US" altLang="zh-TW">
                <a:sym typeface="+mn-ea"/>
              </a:rPr>
              <a:t>M</a:t>
            </a:r>
            <a:r>
              <a:rPr lang="zh-TW" altLang="en-US">
                <a:sym typeface="+mn-ea"/>
              </a:rPr>
              <a:t> 的部分。</a:t>
            </a:r>
            <a:endParaRPr lang="zh-TW" altLang="en-US"/>
          </a:p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zh-TW" altLang="en-US">
                <a:sym typeface="+mn-ea"/>
              </a:rPr>
              <a:t>這邊的初始化會是設定 VM 的 hostname、ssh、network 等這些部分，並非初始化 VNF 要提供的服務。</a:t>
            </a:r>
            <a:endParaRPr lang="zh-TW" altLang="en-US"/>
          </a:p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zh-TW" altLang="en-US">
                <a:sym typeface="+mn-ea"/>
              </a:rPr>
              <a:t>透過 </a:t>
            </a:r>
            <a:r>
              <a:rPr lang="zh-TW" altLang="en-US" b="1">
                <a:sym typeface="+mn-ea"/>
              </a:rPr>
              <a:t>Cloud Init</a:t>
            </a:r>
            <a:r>
              <a:rPr lang="zh-TW" altLang="en-US">
                <a:sym typeface="+mn-ea"/>
              </a:rPr>
              <a:t> 的方式做設定。</a:t>
            </a:r>
            <a:endParaRPr lang="zh-TW" altLang="en-US">
              <a:sym typeface="+mn-ea"/>
            </a:endParaRPr>
          </a:p>
          <a:p>
            <a:pPr marL="914400" lvl="1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 altLang="zh-TW" dirty="0"/>
              <a:t>A YAML file beginning with #cloud-config</a:t>
            </a:r>
            <a:endParaRPr lang="en-US" altLang="zh-TW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b="1" dirty="0">
                <a:solidFill>
                  <a:srgbClr val="4E5A43"/>
                </a:solidFill>
                <a:sym typeface="+mn-ea"/>
              </a:rPr>
              <a:t>Day 1 - VNF Services Initialization</a:t>
            </a:r>
            <a:endParaRPr lang="en-US" altLang="zh-TW" sz="4800" b="1" dirty="0">
              <a:solidFill>
                <a:srgbClr val="4E5A43"/>
              </a:solidFill>
              <a:sym typeface="+mn-ea"/>
            </a:endParaRPr>
          </a:p>
        </p:txBody>
      </p:sp>
      <p:sp>
        <p:nvSpPr>
          <p:cNvPr id="6" name="Google Shape;375;p27"/>
          <p:cNvSpPr txBox="1"/>
          <p:nvPr/>
        </p:nvSpPr>
        <p:spPr>
          <a:xfrm>
            <a:off x="415600" y="1881318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>
                <a:sym typeface="+mn-ea"/>
              </a:rPr>
              <a:t>這部分就是在初始化 VNF 提供的服務。</a:t>
            </a:r>
            <a:endParaRPr>
              <a:sym typeface="+mn-ea"/>
            </a:endParaRPr>
          </a:p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>
                <a:sym typeface="+mn-ea"/>
              </a:rPr>
              <a:t>OSM </a:t>
            </a:r>
            <a:r>
              <a:rPr lang="zh-TW">
                <a:sym typeface="+mn-ea"/>
              </a:rPr>
              <a:t>使用</a:t>
            </a:r>
            <a:r>
              <a:rPr lang="en-US" altLang="zh-TW">
                <a:sym typeface="+mn-ea"/>
              </a:rPr>
              <a:t> Juju Proxy Charm </a:t>
            </a:r>
            <a:r>
              <a:rPr lang="zh-TW" altLang="en-US">
                <a:sym typeface="+mn-ea"/>
              </a:rPr>
              <a:t>來完成這一項任務。</a:t>
            </a:r>
            <a:endParaRPr lang="zh-TW" altLang="en-US">
              <a:sym typeface="+mn-ea"/>
            </a:endParaRPr>
          </a:p>
        </p:txBody>
      </p:sp>
      <p:pic>
        <p:nvPicPr>
          <p:cNvPr id="7" name="內容版面配置區 6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3620" y="3621405"/>
            <a:ext cx="6384290" cy="310007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2593"/>
            <a:ext cx="12192000" cy="1325563"/>
          </a:xfrm>
          <a:prstGeom prst="rect">
            <a:avLst/>
          </a:prstGeom>
          <a:solidFill>
            <a:srgbClr val="C4D1B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b="1" dirty="0">
                <a:solidFill>
                  <a:srgbClr val="4E5A43"/>
                </a:solidFill>
                <a:sym typeface="+mn-ea"/>
              </a:rPr>
              <a:t>Juju - an open source application modeling tool</a:t>
            </a:r>
            <a:endParaRPr lang="en-US" altLang="zh-TW" sz="4800" b="1" dirty="0">
              <a:solidFill>
                <a:srgbClr val="4E5A43"/>
              </a:solidFill>
              <a:sym typeface="+mn-ea"/>
            </a:endParaRPr>
          </a:p>
        </p:txBody>
      </p:sp>
      <p:sp>
        <p:nvSpPr>
          <p:cNvPr id="6" name="Google Shape;375;p27"/>
          <p:cNvSpPr txBox="1"/>
          <p:nvPr/>
        </p:nvSpPr>
        <p:spPr>
          <a:xfrm>
            <a:off x="415290" y="1881505"/>
            <a:ext cx="11360785" cy="48399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>
                <a:sym typeface="+mn-ea"/>
              </a:rPr>
              <a:t>Juju Charm</a:t>
            </a:r>
            <a:endParaRPr lang="en-US">
              <a:sym typeface="+mn-ea"/>
            </a:endParaRPr>
          </a:p>
          <a:p>
            <a:pPr marL="914400" lvl="1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>
                <a:sym typeface="+mn-ea"/>
              </a:rPr>
              <a:t>Charm 包含了佈署一 Application 所需的所有指令。</a:t>
            </a:r>
            <a:endParaRPr lang="en-US">
              <a:sym typeface="+mn-ea"/>
            </a:endParaRPr>
          </a:p>
          <a:p>
            <a:pPr marL="914400" lvl="1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zh-TW" altLang="en-US">
                <a:sym typeface="+mn-ea"/>
              </a:rPr>
              <a:t>負責處理基本的</a:t>
            </a:r>
            <a:r>
              <a:rPr lang="en-US" altLang="zh-TW">
                <a:sym typeface="+mn-ea"/>
              </a:rPr>
              <a:t> Lifecyle Management</a:t>
            </a:r>
            <a:r>
              <a:rPr lang="zh-TW" altLang="en-US">
                <a:sym typeface="+mn-ea"/>
              </a:rPr>
              <a:t>。</a:t>
            </a:r>
            <a:endParaRPr lang="zh-TW" altLang="en-US">
              <a:sym typeface="+mn-ea"/>
            </a:endParaRPr>
          </a:p>
          <a:p>
            <a:pPr marL="1371600" lvl="2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 altLang="zh-TW">
                <a:sym typeface="+mn-ea"/>
              </a:rPr>
              <a:t>EX: start, configuration change, update status ... ...</a:t>
            </a:r>
            <a:endParaRPr lang="en-US" altLang="zh-TW">
              <a:sym typeface="+mn-ea"/>
            </a:endParaRPr>
          </a:p>
          <a:p>
            <a:pPr marL="457200" lvl="0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>
                <a:sym typeface="+mn-ea"/>
              </a:rPr>
              <a:t>Juju Reactive Charm</a:t>
            </a:r>
            <a:endParaRPr lang="en-US">
              <a:sym typeface="+mn-ea"/>
            </a:endParaRPr>
          </a:p>
          <a:p>
            <a:pPr marL="914400" lvl="1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zh-TW" altLang="en-US">
                <a:sym typeface="+mn-ea"/>
              </a:rPr>
              <a:t>根據使用者自己定義的</a:t>
            </a:r>
            <a:r>
              <a:rPr lang="en-US" altLang="zh-TW">
                <a:sym typeface="+mn-ea"/>
              </a:rPr>
              <a:t> Action </a:t>
            </a:r>
            <a:r>
              <a:rPr lang="zh-TW" altLang="en-US">
                <a:sym typeface="+mn-ea"/>
              </a:rPr>
              <a:t>去執行特定的工作。</a:t>
            </a:r>
            <a:endParaRPr lang="zh-TW" altLang="en-US">
              <a:sym typeface="+mn-ea"/>
            </a:endParaRPr>
          </a:p>
          <a:p>
            <a:pPr marL="914400" lvl="1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zh-TW" altLang="en-US">
                <a:sym typeface="+mn-ea"/>
              </a:rPr>
              <a:t>概念上類似於 </a:t>
            </a:r>
            <a:r>
              <a:rPr lang="en-US" altLang="zh-TW">
                <a:sym typeface="+mn-ea"/>
              </a:rPr>
              <a:t>Event Trigger</a:t>
            </a:r>
            <a:r>
              <a:rPr lang="zh-TW" altLang="en-US">
                <a:sym typeface="+mn-ea"/>
              </a:rPr>
              <a:t>。</a:t>
            </a:r>
            <a:endParaRPr lang="zh-TW" altLang="en-US">
              <a:sym typeface="+mn-ea"/>
            </a:endParaRPr>
          </a:p>
          <a:p>
            <a:pPr marL="914400" lvl="1" indent="-349250">
              <a:lnSpc>
                <a:spcPct val="150000"/>
              </a:lnSpc>
              <a:spcBef>
                <a:spcPts val="0"/>
              </a:spcBef>
              <a:buSzPts val="1900"/>
              <a:buFont typeface="Arial" panose="020B0604020202020204" pitchFamily="34" charset="0"/>
              <a:buChar char="●"/>
            </a:pPr>
            <a:r>
              <a:rPr lang="en-US" altLang="zh-TW">
                <a:sym typeface="+mn-ea"/>
              </a:rPr>
              <a:t>OSM </a:t>
            </a:r>
            <a:r>
              <a:rPr lang="zh-TW" altLang="zh-TW">
                <a:sym typeface="+mn-ea"/>
              </a:rPr>
              <a:t>使用的</a:t>
            </a:r>
            <a:r>
              <a:rPr lang="en-US" altLang="zh-TW">
                <a:sym typeface="+mn-ea"/>
              </a:rPr>
              <a:t> Proxy Charm </a:t>
            </a:r>
            <a:r>
              <a:rPr lang="zh-TW" altLang="en-US">
                <a:sym typeface="+mn-ea"/>
              </a:rPr>
              <a:t>即為此類。</a:t>
            </a:r>
            <a:endParaRPr lang="zh-TW" altLang="en-US">
              <a:sym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2215</Words>
  <Application>WPS Presentation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新細明體</vt:lpstr>
      <vt:lpstr>Wingdings</vt:lpstr>
      <vt:lpstr>Calibri</vt:lpstr>
      <vt:lpstr>Calibri Light</vt:lpstr>
      <vt:lpstr>新細明體</vt:lpstr>
      <vt:lpstr>Microsoft YaHei</vt:lpstr>
      <vt:lpstr/>
      <vt:lpstr>Arial Unicode MS</vt:lpstr>
      <vt:lpstr>SimSun</vt:lpstr>
      <vt:lpstr>Segoe Print</vt:lpstr>
      <vt:lpstr>Office 主题</vt:lpstr>
      <vt:lpstr>Network Function Virtualization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41</cp:revision>
  <dcterms:created xsi:type="dcterms:W3CDTF">2021-07-21T06:20:00Z</dcterms:created>
  <dcterms:modified xsi:type="dcterms:W3CDTF">2021-08-03T07:31:59Z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