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72" r:id="rId8"/>
    <p:sldId id="269" r:id="rId9"/>
    <p:sldId id="265" r:id="rId10"/>
    <p:sldId id="263" r:id="rId11"/>
    <p:sldId id="271" r:id="rId12"/>
    <p:sldId id="274" r:id="rId13"/>
    <p:sldId id="273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83455" autoAdjust="0"/>
  </p:normalViewPr>
  <p:slideViewPr>
    <p:cSldViewPr snapToGrid="0">
      <p:cViewPr varScale="1">
        <p:scale>
          <a:sx n="58" d="100"/>
          <a:sy n="58" d="100"/>
        </p:scale>
        <p:origin x="7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8A23C-F83D-43AC-8E1D-E61497A7869C}" type="datetimeFigureOut">
              <a:rPr lang="en-GB" smtClean="0"/>
              <a:t>11/08/2021</a:t>
            </a:fld>
            <a:endParaRPr lang="en-GB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D3287-6292-43ED-9A41-83DB8A65B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84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3287-6292-43ED-9A41-83DB8A65BE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915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3287-6292-43ED-9A41-83DB8A65BE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409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repository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檔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(,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v)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可以和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 file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在同一個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directory,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也可以另建一個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RCS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目錄</a:t>
            </a:r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3287-6292-43ED-9A41-83DB8A65BE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190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–m</a:t>
            </a:r>
            <a:r>
              <a:rPr lang="en-US" baseline="0" dirty="0" smtClean="0"/>
              <a:t> modified log </a:t>
            </a:r>
            <a:r>
              <a:rPr lang="en-US" baseline="0" dirty="0" err="1" smtClean="0"/>
              <a:t>msg</a:t>
            </a:r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3287-6292-43ED-9A41-83DB8A65BED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398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</a:t>
            </a:r>
            <a:r>
              <a:rPr lang="en-GB" dirty="0" smtClean="0"/>
              <a:t>linux.die.net/man/1/ident</a:t>
            </a: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3287-6292-43ED-9A41-83DB8A65BED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00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</a:t>
            </a:r>
            <a:r>
              <a:rPr lang="en-GB" dirty="0" smtClean="0"/>
              <a:t>linux.die.net/man/1/ident</a:t>
            </a: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3287-6292-43ED-9A41-83DB8A65BED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37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P.11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指定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revision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out,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接下來就會面臨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branch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以及如何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merge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的問題，要說明。</a:t>
            </a:r>
          </a:p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3287-6292-43ED-9A41-83DB8A65BED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48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E336-A94A-4621-BF99-122A3F3C678D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BD2-93EF-4DB5-A840-7C631C383C62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D1FE-97C8-461D-9428-D134C3B9C40E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C487-ECC6-4DBB-9E25-03BB3463E10A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1C9A7-54C4-413C-BBA6-E5A3E65FBF1B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76F1-2CEA-40D8-ABBA-3CE0DE0E2BE5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183-DEE2-447F-933B-797D99D1D9E0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7923-B702-47B5-8910-9E2526323F52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855C-182C-45EE-8862-680100F4246F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69087" y="6223924"/>
            <a:ext cx="1127078" cy="3651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10C7-E0AD-4D13-9EE4-43D4FC20A5AA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BBD-930A-4D9B-9DF6-3EE069C45C3F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C6A6-A283-4776-A16E-DC0A172B2B1C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B26A-2E8D-4602-AF6F-8242568DB8CC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3BE-4D73-4A9B-8573-B0F345B9E4D7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3EDB-90CF-449F-BB1C-D343517040FB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14BA2-5532-40B4-B0DF-6209C1F32FEC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F8FF6-897D-43DB-A240-2639E2DEBE8B}" type="datetime1">
              <a:rPr lang="en-US" smtClean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15.voip.edu.tw/~manager/secure/index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1694" y="2754157"/>
            <a:ext cx="9587767" cy="1646302"/>
          </a:xfrm>
        </p:spPr>
        <p:txBody>
          <a:bodyPr/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Standard </a:t>
            </a:r>
            <a:r>
              <a:rPr lang="en-GB" sz="4800" dirty="0" smtClean="0">
                <a:latin typeface="Comic Sans MS" panose="030F0702030302020204" pitchFamily="66" charset="0"/>
              </a:rPr>
              <a:t>Operating Procedure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&amp;</a:t>
            </a:r>
            <a:r>
              <a:rPr lang="en-US" sz="4800" dirty="0" smtClean="0">
                <a:latin typeface="Comic Sans MS" panose="030F0702030302020204" pitchFamily="66" charset="0"/>
              </a:rPr>
              <a:t/>
            </a:r>
            <a:br>
              <a:rPr lang="en-US" sz="4800" dirty="0" smtClean="0">
                <a:latin typeface="Comic Sans MS" panose="030F0702030302020204" pitchFamily="66" charset="0"/>
              </a:rPr>
            </a:br>
            <a:r>
              <a:rPr lang="en-US" sz="4800" dirty="0" smtClean="0">
                <a:latin typeface="Comic Sans MS" panose="030F0702030302020204" pitchFamily="66" charset="0"/>
              </a:rPr>
              <a:t>Revision </a:t>
            </a:r>
            <a:r>
              <a:rPr lang="en-US" sz="4800" dirty="0">
                <a:latin typeface="Comic Sans MS" panose="030F0702030302020204" pitchFamily="66" charset="0"/>
              </a:rPr>
              <a:t>Control System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42110" y="4983164"/>
            <a:ext cx="7766936" cy="583920"/>
          </a:xfrm>
        </p:spPr>
        <p:txBody>
          <a:bodyPr/>
          <a:lstStyle/>
          <a:p>
            <a:pPr algn="ctr"/>
            <a:r>
              <a:rPr lang="en-US" dirty="0" smtClean="0"/>
              <a:t>107214005 </a:t>
            </a:r>
            <a:r>
              <a:rPr lang="zh-TW" altLang="en-US" dirty="0" smtClean="0"/>
              <a:t>田蕙瑜</a:t>
            </a:r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337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9560"/>
            <a:ext cx="11964246" cy="914400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 </a:t>
            </a:r>
            <a:r>
              <a:rPr lang="en-GB" dirty="0">
                <a:latin typeface="Comic Sans MS" panose="030F0702030302020204" pitchFamily="66" charset="0"/>
              </a:rPr>
              <a:t>- command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677334" y="1249680"/>
            <a:ext cx="8596668" cy="788351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latin typeface="Comic Sans MS" panose="030F0702030302020204" pitchFamily="66" charset="0"/>
              </a:rPr>
              <a:t> </a:t>
            </a:r>
            <a:r>
              <a:rPr lang="en-US" altLang="zh-TW" sz="3200" dirty="0" err="1" smtClean="0">
                <a:latin typeface="Comic Sans MS" panose="030F0702030302020204" pitchFamily="66" charset="0"/>
              </a:rPr>
              <a:t>rcsdiff</a:t>
            </a:r>
            <a:r>
              <a:rPr lang="en-US" altLang="zh-TW" sz="3200" dirty="0">
                <a:latin typeface="Comic Sans MS" panose="030F0702030302020204" pitchFamily="66" charset="0"/>
              </a:rPr>
              <a:t>, compare RCS revisions</a:t>
            </a:r>
            <a:endParaRPr lang="en-US" altLang="zh-TW" sz="3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altLang="zh-TW" sz="3200" dirty="0" smtClean="0">
              <a:latin typeface="Comic Sans MS" panose="030F0702030302020204" pitchFamily="66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r="31406"/>
          <a:stretch/>
        </p:blipFill>
        <p:spPr>
          <a:xfrm>
            <a:off x="852410" y="2083751"/>
            <a:ext cx="8246515" cy="2655594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64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9560"/>
            <a:ext cx="9769686" cy="9144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 - Keyword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77334" y="994729"/>
            <a:ext cx="8596668" cy="408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>
                <a:latin typeface="Comic Sans MS" panose="030F0702030302020204" pitchFamily="66" charset="0"/>
              </a:rPr>
              <a:t>$Id$  </a:t>
            </a:r>
          </a:p>
          <a:p>
            <a:pPr lvl="1"/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GB" sz="2700" dirty="0">
                <a:latin typeface="Comic Sans MS" panose="030F0702030302020204" pitchFamily="66" charset="0"/>
              </a:rPr>
              <a:t>A standard header </a:t>
            </a:r>
            <a:r>
              <a:rPr lang="en-GB" sz="2700" dirty="0" smtClean="0">
                <a:latin typeface="Comic Sans MS" panose="030F0702030302020204" pitchFamily="66" charset="0"/>
              </a:rPr>
              <a:t>of </a:t>
            </a:r>
            <a:r>
              <a:rPr lang="en-GB" sz="2700" dirty="0">
                <a:latin typeface="Comic Sans MS" panose="030F0702030302020204" pitchFamily="66" charset="0"/>
              </a:rPr>
              <a:t>the RCS </a:t>
            </a:r>
            <a:r>
              <a:rPr lang="en-GB" sz="2700" dirty="0" smtClean="0">
                <a:latin typeface="Comic Sans MS" panose="030F0702030302020204" pitchFamily="66" charset="0"/>
              </a:rPr>
              <a:t>file</a:t>
            </a:r>
            <a:endParaRPr lang="en-US" sz="2900" dirty="0" smtClean="0">
              <a:latin typeface="Comic Sans MS" panose="030F0702030302020204" pitchFamily="66" charset="0"/>
            </a:endParaRPr>
          </a:p>
          <a:p>
            <a:r>
              <a:rPr lang="en-US" sz="2900" dirty="0" smtClean="0">
                <a:latin typeface="Comic Sans MS" panose="030F0702030302020204" pitchFamily="66" charset="0"/>
              </a:rPr>
              <a:t>$Log$</a:t>
            </a:r>
          </a:p>
          <a:p>
            <a:pPr lvl="1"/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GB" sz="2700" dirty="0">
                <a:latin typeface="Comic Sans MS" panose="030F0702030302020204" pitchFamily="66" charset="0"/>
              </a:rPr>
              <a:t>The log message supplied during </a:t>
            </a:r>
            <a:r>
              <a:rPr lang="en-GB" sz="2700" dirty="0" err="1">
                <a:latin typeface="Comic Sans MS" panose="030F0702030302020204" pitchFamily="66" charset="0"/>
              </a:rPr>
              <a:t>checkin</a:t>
            </a:r>
            <a:r>
              <a:rPr lang="en-GB" sz="2700" dirty="0">
                <a:latin typeface="Comic Sans MS" panose="030F0702030302020204" pitchFamily="66" charset="0"/>
              </a:rPr>
              <a:t>.</a:t>
            </a:r>
            <a:endParaRPr lang="en-US" sz="2700" dirty="0" smtClean="0">
              <a:latin typeface="Comic Sans MS" panose="030F0702030302020204" pitchFamily="66" charset="0"/>
            </a:endParaRPr>
          </a:p>
          <a:p>
            <a:endParaRPr lang="en-US" sz="2900" dirty="0" smtClean="0">
              <a:latin typeface="Comic Sans MS" panose="030F0702030302020204" pitchFamily="66" charset="0"/>
            </a:endParaRPr>
          </a:p>
          <a:p>
            <a:r>
              <a:rPr lang="en-US" sz="2900" dirty="0" smtClean="0">
                <a:latin typeface="Comic Sans MS" panose="030F0702030302020204" pitchFamily="66" charset="0"/>
              </a:rPr>
              <a:t>$Revision$</a:t>
            </a:r>
          </a:p>
          <a:p>
            <a:pPr lvl="1"/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GB" sz="2700" dirty="0">
                <a:latin typeface="Comic Sans MS" panose="030F0702030302020204" pitchFamily="66" charset="0"/>
              </a:rPr>
              <a:t>The revision number assigned to the revision.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34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9560"/>
            <a:ext cx="9769686" cy="9144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 - Keyword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567165" y="1203960"/>
            <a:ext cx="10802242" cy="552725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900" b="1" dirty="0">
                <a:latin typeface="Comic Sans MS" panose="030F0702030302020204" pitchFamily="66" charset="0"/>
              </a:rPr>
              <a:t>$</a:t>
            </a:r>
            <a:r>
              <a:rPr lang="en-GB" sz="2900" b="1" dirty="0" smtClean="0">
                <a:latin typeface="Comic Sans MS" panose="030F0702030302020204" pitchFamily="66" charset="0"/>
              </a:rPr>
              <a:t>Author$,</a:t>
            </a:r>
            <a:r>
              <a:rPr lang="en-GB" sz="2900" dirty="0" smtClean="0">
                <a:latin typeface="Comic Sans MS" panose="030F0702030302020204" pitchFamily="66" charset="0"/>
              </a:rPr>
              <a:t> The login name of the user who checked in the revision.</a:t>
            </a: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>
                <a:latin typeface="Comic Sans MS" panose="030F0702030302020204" pitchFamily="66" charset="0"/>
              </a:rPr>
              <a:t>Date</a:t>
            </a:r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dirty="0" smtClean="0">
                <a:latin typeface="Comic Sans MS" panose="030F0702030302020204" pitchFamily="66" charset="0"/>
              </a:rPr>
              <a:t>, The </a:t>
            </a:r>
            <a:r>
              <a:rPr lang="en-GB" sz="2900" dirty="0">
                <a:latin typeface="Comic Sans MS" panose="030F0702030302020204" pitchFamily="66" charset="0"/>
              </a:rPr>
              <a:t>date and time (UTC) the revision was checked in</a:t>
            </a:r>
            <a:r>
              <a:rPr lang="en-GB" sz="2900" dirty="0" smtClean="0">
                <a:latin typeface="Comic Sans MS" panose="030F0702030302020204" pitchFamily="66" charset="0"/>
              </a:rPr>
              <a:t>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dirty="0">
                <a:latin typeface="Comic Sans MS" panose="030F0702030302020204" pitchFamily="66" charset="0"/>
              </a:rPr>
              <a:t> </a:t>
            </a:r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>
                <a:latin typeface="Comic Sans MS" panose="030F0702030302020204" pitchFamily="66" charset="0"/>
              </a:rPr>
              <a:t>Header$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          A standard header containing the full pathname  of  the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          RCS  file,  the  revision  number,  the date (UTC), the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          author, the state, and the locker (if locked</a:t>
            </a:r>
            <a:r>
              <a:rPr lang="en-GB" sz="2900" dirty="0" smtClean="0">
                <a:latin typeface="Comic Sans MS" panose="030F0702030302020204" pitchFamily="66" charset="0"/>
              </a:rPr>
              <a:t>).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>
                <a:latin typeface="Comic Sans MS" panose="030F0702030302020204" pitchFamily="66" charset="0"/>
              </a:rPr>
              <a:t>Id</a:t>
            </a:r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dirty="0" smtClean="0">
                <a:latin typeface="Comic Sans MS" panose="030F0702030302020204" pitchFamily="66" charset="0"/>
              </a:rPr>
              <a:t>,  </a:t>
            </a:r>
            <a:r>
              <a:rPr lang="en-GB" sz="2900" dirty="0">
                <a:latin typeface="Comic Sans MS" panose="030F0702030302020204" pitchFamily="66" charset="0"/>
              </a:rPr>
              <a:t>Same as $Header$,  except  that  the  RCS </a:t>
            </a:r>
            <a:r>
              <a:rPr lang="en-GB" sz="2900" dirty="0" smtClean="0">
                <a:latin typeface="Comic Sans MS" panose="030F0702030302020204" pitchFamily="66" charset="0"/>
              </a:rPr>
              <a:t>filename  </a:t>
            </a:r>
            <a:r>
              <a:rPr lang="en-GB" sz="2900" dirty="0">
                <a:latin typeface="Comic Sans MS" panose="030F0702030302020204" pitchFamily="66" charset="0"/>
              </a:rPr>
              <a:t>is without a path</a:t>
            </a:r>
            <a:r>
              <a:rPr lang="en-GB" sz="2900" dirty="0" smtClean="0">
                <a:latin typeface="Comic Sans MS" panose="030F0702030302020204" pitchFamily="66" charset="0"/>
              </a:rPr>
              <a:t>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>
                <a:latin typeface="Comic Sans MS" panose="030F0702030302020204" pitchFamily="66" charset="0"/>
              </a:rPr>
              <a:t>Locker</a:t>
            </a:r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dirty="0" smtClean="0">
                <a:latin typeface="Comic Sans MS" panose="030F0702030302020204" pitchFamily="66" charset="0"/>
              </a:rPr>
              <a:t>, The </a:t>
            </a:r>
            <a:r>
              <a:rPr lang="en-GB" sz="2900" dirty="0">
                <a:latin typeface="Comic Sans MS" panose="030F0702030302020204" pitchFamily="66" charset="0"/>
              </a:rPr>
              <a:t>login name of the  user  who  locked  the  </a:t>
            </a:r>
            <a:r>
              <a:rPr lang="en-GB" sz="2900" dirty="0" smtClean="0">
                <a:latin typeface="Comic Sans MS" panose="030F0702030302020204" pitchFamily="66" charset="0"/>
              </a:rPr>
              <a:t>revision (empty </a:t>
            </a:r>
            <a:r>
              <a:rPr lang="en-GB" sz="2900" dirty="0">
                <a:latin typeface="Comic Sans MS" panose="030F0702030302020204" pitchFamily="66" charset="0"/>
              </a:rPr>
              <a:t>if not locked</a:t>
            </a:r>
            <a:r>
              <a:rPr lang="en-GB" sz="2900" dirty="0" smtClean="0">
                <a:latin typeface="Comic Sans MS" panose="030F0702030302020204" pitchFamily="66" charset="0"/>
              </a:rPr>
              <a:t>).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>
                <a:latin typeface="Comic Sans MS" panose="030F0702030302020204" pitchFamily="66" charset="0"/>
              </a:rPr>
              <a:t>Log</a:t>
            </a:r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dirty="0" smtClean="0">
                <a:latin typeface="Comic Sans MS" panose="030F0702030302020204" pitchFamily="66" charset="0"/>
              </a:rPr>
              <a:t>, The </a:t>
            </a:r>
            <a:r>
              <a:rPr lang="en-GB" sz="2900" dirty="0">
                <a:latin typeface="Comic Sans MS" panose="030F0702030302020204" pitchFamily="66" charset="0"/>
              </a:rPr>
              <a:t>log message supplied during </a:t>
            </a:r>
            <a:r>
              <a:rPr lang="en-GB" sz="2900" dirty="0" err="1">
                <a:latin typeface="Comic Sans MS" panose="030F0702030302020204" pitchFamily="66" charset="0"/>
              </a:rPr>
              <a:t>checkin</a:t>
            </a:r>
            <a:r>
              <a:rPr lang="en-GB" sz="2900" dirty="0" smtClean="0">
                <a:latin typeface="Comic Sans MS" panose="030F0702030302020204" pitchFamily="66" charset="0"/>
              </a:rPr>
              <a:t>,.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 err="1">
                <a:latin typeface="Comic Sans MS" panose="030F0702030302020204" pitchFamily="66" charset="0"/>
              </a:rPr>
              <a:t>RCSfile</a:t>
            </a:r>
            <a:r>
              <a:rPr lang="en-GB" sz="2900" b="1" dirty="0" smtClean="0">
                <a:latin typeface="Comic Sans MS" panose="030F0702030302020204" pitchFamily="66" charset="0"/>
              </a:rPr>
              <a:t>$,</a:t>
            </a:r>
            <a:r>
              <a:rPr lang="en-GB" sz="2900" dirty="0" smtClean="0">
                <a:latin typeface="Comic Sans MS" panose="030F0702030302020204" pitchFamily="66" charset="0"/>
              </a:rPr>
              <a:t> The </a:t>
            </a:r>
            <a:r>
              <a:rPr lang="en-GB" sz="2900" dirty="0">
                <a:latin typeface="Comic Sans MS" panose="030F0702030302020204" pitchFamily="66" charset="0"/>
              </a:rPr>
              <a:t>name of the RCS file without a path</a:t>
            </a:r>
            <a:r>
              <a:rPr lang="en-GB" sz="2900" dirty="0" smtClean="0">
                <a:latin typeface="Comic Sans MS" panose="030F0702030302020204" pitchFamily="66" charset="0"/>
              </a:rPr>
              <a:t>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>
                <a:latin typeface="Comic Sans MS" panose="030F0702030302020204" pitchFamily="66" charset="0"/>
              </a:rPr>
              <a:t>Revision</a:t>
            </a:r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dirty="0" smtClean="0">
                <a:latin typeface="Comic Sans MS" panose="030F0702030302020204" pitchFamily="66" charset="0"/>
              </a:rPr>
              <a:t>, The </a:t>
            </a:r>
            <a:r>
              <a:rPr lang="en-GB" sz="2900" dirty="0">
                <a:latin typeface="Comic Sans MS" panose="030F0702030302020204" pitchFamily="66" charset="0"/>
              </a:rPr>
              <a:t>revision number assigned to the revision</a:t>
            </a:r>
            <a:r>
              <a:rPr lang="en-GB" sz="2900" dirty="0" smtClean="0">
                <a:latin typeface="Comic Sans MS" panose="030F0702030302020204" pitchFamily="66" charset="0"/>
              </a:rPr>
              <a:t>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b="1" dirty="0">
                <a:latin typeface="Comic Sans MS" panose="030F0702030302020204" pitchFamily="66" charset="0"/>
              </a:rPr>
              <a:t>Source</a:t>
            </a:r>
            <a:r>
              <a:rPr lang="en-GB" sz="2900" b="1" dirty="0" smtClean="0">
                <a:latin typeface="Comic Sans MS" panose="030F0702030302020204" pitchFamily="66" charset="0"/>
              </a:rPr>
              <a:t>$</a:t>
            </a:r>
            <a:r>
              <a:rPr lang="en-GB" sz="2900" dirty="0" smtClean="0">
                <a:latin typeface="Comic Sans MS" panose="030F0702030302020204" pitchFamily="66" charset="0"/>
              </a:rPr>
              <a:t>, The </a:t>
            </a:r>
            <a:r>
              <a:rPr lang="en-GB" sz="2900" dirty="0">
                <a:latin typeface="Comic Sans MS" panose="030F0702030302020204" pitchFamily="66" charset="0"/>
              </a:rPr>
              <a:t>full pathname of the RCS file</a:t>
            </a:r>
            <a:r>
              <a:rPr lang="en-GB" sz="2900" dirty="0" smtClean="0">
                <a:latin typeface="Comic Sans MS" panose="030F0702030302020204" pitchFamily="66" charset="0"/>
              </a:rPr>
              <a:t>.</a:t>
            </a:r>
            <a:endParaRPr lang="en-GB" sz="2900" dirty="0">
              <a:latin typeface="Comic Sans MS" panose="030F0702030302020204" pitchFamily="66" charset="0"/>
            </a:endParaRPr>
          </a:p>
          <a:p>
            <a:r>
              <a:rPr lang="en-GB" sz="2900" b="1" dirty="0" smtClean="0">
                <a:latin typeface="Comic Sans MS" panose="030F0702030302020204" pitchFamily="66" charset="0"/>
              </a:rPr>
              <a:t>$State$</a:t>
            </a:r>
            <a:r>
              <a:rPr lang="en-GB" sz="2900" dirty="0" smtClean="0">
                <a:latin typeface="Comic Sans MS" panose="030F0702030302020204" pitchFamily="66" charset="0"/>
              </a:rPr>
              <a:t>, The </a:t>
            </a:r>
            <a:r>
              <a:rPr lang="en-GB" sz="2900" dirty="0">
                <a:latin typeface="Comic Sans MS" panose="030F0702030302020204" pitchFamily="66" charset="0"/>
              </a:rPr>
              <a:t>state assigned to the revision with the -s </a:t>
            </a:r>
            <a:r>
              <a:rPr lang="en-GB" sz="2900" dirty="0" err="1" smtClean="0">
                <a:latin typeface="Comic Sans MS" panose="030F0702030302020204" pitchFamily="66" charset="0"/>
              </a:rPr>
              <a:t>optionof</a:t>
            </a:r>
            <a:r>
              <a:rPr lang="en-GB" sz="2900" dirty="0" smtClean="0">
                <a:latin typeface="Comic Sans MS" panose="030F0702030302020204" pitchFamily="66" charset="0"/>
              </a:rPr>
              <a:t> </a:t>
            </a:r>
            <a:r>
              <a:rPr lang="en-GB" sz="2900" dirty="0" err="1">
                <a:latin typeface="Comic Sans MS" panose="030F0702030302020204" pitchFamily="66" charset="0"/>
              </a:rPr>
              <a:t>rcs</a:t>
            </a:r>
            <a:r>
              <a:rPr lang="en-GB" sz="2900" dirty="0">
                <a:latin typeface="Comic Sans MS" panose="030F0702030302020204" pitchFamily="66" charset="0"/>
              </a:rPr>
              <a:t>(1) or ci(1).</a:t>
            </a:r>
            <a:endParaRPr lang="en-GB" sz="2700" dirty="0">
              <a:latin typeface="Comic Sans MS" panose="030F0702030302020204" pitchFamily="66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165" y="1027326"/>
            <a:ext cx="10108180" cy="323895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165" y="4266278"/>
            <a:ext cx="10108180" cy="2210108"/>
          </a:xfrm>
          <a:prstGeom prst="rect">
            <a:avLst/>
          </a:prstGeom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59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62" y="1203960"/>
            <a:ext cx="7431821" cy="489123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196364"/>
            <a:ext cx="10393225" cy="4898827"/>
          </a:xfrm>
          <a:prstGeom prst="rect">
            <a:avLst/>
          </a:prstGeom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77334" y="289560"/>
            <a:ext cx="9769686" cy="9144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 - Keyword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208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9560"/>
            <a:ext cx="9769686" cy="9144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 - options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77334" y="994729"/>
            <a:ext cx="8596668" cy="2525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>
                <a:latin typeface="Comic Sans MS" panose="030F0702030302020204" pitchFamily="66" charset="0"/>
              </a:rPr>
              <a:t>-l</a:t>
            </a: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Check in and lock.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-r</a:t>
            </a:r>
            <a:r>
              <a:rPr lang="en-US" sz="3000" i="1" dirty="0" smtClean="0">
                <a:latin typeface="Comic Sans MS" panose="030F0702030302020204" pitchFamily="66" charset="0"/>
              </a:rPr>
              <a:t>&lt;rev&gt;</a:t>
            </a:r>
          </a:p>
          <a:p>
            <a:pPr lvl="1"/>
            <a:r>
              <a:rPr lang="en-GB" sz="2900" dirty="0" smtClean="0">
                <a:latin typeface="Comic Sans MS" panose="030F0702030302020204" pitchFamily="66" charset="0"/>
              </a:rPr>
              <a:t>Check in revision </a:t>
            </a:r>
            <a:r>
              <a:rPr lang="en-GB" sz="2900" i="1" dirty="0" smtClean="0">
                <a:latin typeface="Comic Sans MS" panose="030F0702030302020204" pitchFamily="66" charset="0"/>
              </a:rPr>
              <a:t>&lt;rev&gt;.</a:t>
            </a:r>
            <a:endParaRPr lang="en-GB" sz="2900" i="1" dirty="0">
              <a:latin typeface="Comic Sans MS" panose="030F0702030302020204" pitchFamily="66" charset="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2784962"/>
            <a:ext cx="10534404" cy="4073038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79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SOP</a:t>
            </a:r>
            <a:r>
              <a:rPr lang="zh-TW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zh-TW" dirty="0" smtClean="0">
                <a:latin typeface="Comic Sans MS" panose="030F0702030302020204" pitchFamily="66" charset="0"/>
              </a:rPr>
              <a:t>(</a:t>
            </a:r>
            <a:r>
              <a:rPr lang="en-GB" dirty="0">
                <a:latin typeface="Comic Sans MS" panose="030F0702030302020204" pitchFamily="66" charset="0"/>
              </a:rPr>
              <a:t>Standard Operating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Procedure</a:t>
            </a:r>
            <a:r>
              <a:rPr lang="en-US" altLang="zh-TW" dirty="0" smtClean="0">
                <a:latin typeface="Comic Sans MS" panose="030F0702030302020204" pitchFamily="66" charset="0"/>
              </a:rPr>
              <a:t>)</a:t>
            </a:r>
            <a:endParaRPr lang="en-GB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44" y="1335741"/>
            <a:ext cx="7704732" cy="4856361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784844" y="6391836"/>
            <a:ext cx="721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Comic Sans MS" panose="030F0702030302020204" pitchFamily="66" charset="0"/>
                <a:hlinkClick r:id="rId4"/>
              </a:rPr>
              <a:t>網址</a:t>
            </a:r>
            <a:r>
              <a:rPr lang="en-US" altLang="zh-TW" dirty="0" smtClean="0">
                <a:latin typeface="Comic Sans MS" panose="030F0702030302020204" pitchFamily="66" charset="0"/>
                <a:hlinkClick r:id="rId4"/>
              </a:rPr>
              <a:t>:</a:t>
            </a:r>
            <a:r>
              <a:rPr lang="zh-TW" altLang="en-US" dirty="0" smtClean="0">
                <a:latin typeface="Comic Sans MS" panose="030F0702030302020204" pitchFamily="66" charset="0"/>
                <a:hlinkClick r:id="rId4"/>
              </a:rPr>
              <a:t> </a:t>
            </a:r>
            <a:r>
              <a:rPr lang="en-GB" dirty="0" smtClean="0">
                <a:latin typeface="Comic Sans MS" panose="030F0702030302020204" pitchFamily="66" charset="0"/>
                <a:hlinkClick r:id="rId4"/>
              </a:rPr>
              <a:t>http</a:t>
            </a:r>
            <a:r>
              <a:rPr lang="en-GB" dirty="0">
                <a:latin typeface="Comic Sans MS" panose="030F0702030302020204" pitchFamily="66" charset="0"/>
                <a:hlinkClick r:id="rId4"/>
              </a:rPr>
              <a:t>://ms15.voip.edu.tw/~</a:t>
            </a:r>
            <a:r>
              <a:rPr lang="en-GB" dirty="0" smtClean="0">
                <a:latin typeface="Comic Sans MS" panose="030F0702030302020204" pitchFamily="66" charset="0"/>
                <a:hlinkClick r:id="rId4"/>
              </a:rPr>
              <a:t>manager/secure/index.htm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66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SOP</a:t>
            </a:r>
            <a:r>
              <a:rPr lang="zh-TW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zh-TW" dirty="0" smtClean="0">
                <a:latin typeface="Comic Sans MS" panose="030F0702030302020204" pitchFamily="66" charset="0"/>
              </a:rPr>
              <a:t>(</a:t>
            </a:r>
            <a:r>
              <a:rPr lang="en-GB" dirty="0">
                <a:latin typeface="Comic Sans MS" panose="030F0702030302020204" pitchFamily="66" charset="0"/>
              </a:rPr>
              <a:t>Standard Operating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Procedure</a:t>
            </a:r>
            <a:r>
              <a:rPr lang="en-US" altLang="zh-TW" dirty="0" smtClean="0">
                <a:latin typeface="Comic Sans MS" panose="030F0702030302020204" pitchFamily="66" charset="0"/>
              </a:rPr>
              <a:t>)</a:t>
            </a:r>
            <a:endParaRPr lang="en-GB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24000"/>
            <a:ext cx="5056227" cy="4811875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7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en-US" altLang="zh-TW" dirty="0" smtClean="0">
                <a:latin typeface="Comic Sans MS" panose="030F0702030302020204" pitchFamily="66" charset="0"/>
              </a:rPr>
              <a:t>HOWTO</a:t>
            </a:r>
            <a:r>
              <a:rPr lang="zh-TW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zh-TW" dirty="0" smtClean="0">
                <a:latin typeface="Comic Sans MS" panose="030F0702030302020204" pitchFamily="66" charset="0"/>
              </a:rPr>
              <a:t>vs </a:t>
            </a:r>
            <a:r>
              <a:rPr lang="en-US" dirty="0" smtClean="0">
                <a:latin typeface="Comic Sans MS" panose="030F0702030302020204" pitchFamily="66" charset="0"/>
              </a:rPr>
              <a:t>SOP</a:t>
            </a:r>
            <a:endParaRPr lang="en-GB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938153"/>
            <a:ext cx="5395297" cy="294192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17" y="4880077"/>
            <a:ext cx="6959591" cy="1304387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9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9560"/>
            <a:ext cx="8596668" cy="914400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s://i.imgur.com/xEcXoc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81" y="4400232"/>
            <a:ext cx="7902374" cy="172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677334" y="1249680"/>
            <a:ext cx="8596668" cy="3097211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latin typeface="Comic Sans MS" panose="030F0702030302020204" pitchFamily="66" charset="0"/>
              </a:rPr>
              <a:t> RCS operates only single files, </a:t>
            </a:r>
          </a:p>
          <a:p>
            <a:pPr marL="0" indent="0">
              <a:buNone/>
            </a:pPr>
            <a:r>
              <a:rPr lang="en-US" altLang="zh-TW" sz="3200" dirty="0" smtClean="0">
                <a:latin typeface="Comic Sans MS" panose="030F0702030302020204" pitchFamily="66" charset="0"/>
              </a:rPr>
              <a:t>so not working with an entire project.</a:t>
            </a:r>
          </a:p>
          <a:p>
            <a:endParaRPr lang="en-US" altLang="zh-TW" sz="3200" dirty="0" smtClean="0">
              <a:latin typeface="Comic Sans MS" panose="030F0702030302020204" pitchFamily="66" charset="0"/>
            </a:endParaRPr>
          </a:p>
          <a:p>
            <a:r>
              <a:rPr lang="en-US" altLang="zh-TW" sz="3200" dirty="0" smtClean="0">
                <a:latin typeface="Comic Sans MS" panose="030F0702030302020204" pitchFamily="66" charset="0"/>
              </a:rPr>
              <a:t> RCS file (archive file)</a:t>
            </a:r>
          </a:p>
          <a:p>
            <a:pPr lvl="1"/>
            <a:r>
              <a:rPr lang="en-US" sz="3000" dirty="0" smtClean="0">
                <a:latin typeface="Comic Sans MS" panose="030F0702030302020204" pitchFamily="66" charset="0"/>
              </a:rPr>
              <a:t> </a:t>
            </a:r>
            <a:r>
              <a:rPr lang="en-US" sz="3000" i="1" dirty="0" smtClean="0">
                <a:latin typeface="Comic Sans MS" panose="030F0702030302020204" pitchFamily="66" charset="0"/>
              </a:rPr>
              <a:t>&lt;</a:t>
            </a:r>
            <a:r>
              <a:rPr lang="en-US" sz="3000" i="1" dirty="0" err="1" smtClean="0">
                <a:latin typeface="Comic Sans MS" panose="030F0702030302020204" pitchFamily="66" charset="0"/>
              </a:rPr>
              <a:t>file_name</a:t>
            </a:r>
            <a:r>
              <a:rPr lang="en-US" sz="3000" i="1" dirty="0" smtClean="0">
                <a:latin typeface="Comic Sans MS" panose="030F0702030302020204" pitchFamily="66" charset="0"/>
              </a:rPr>
              <a:t>&gt;</a:t>
            </a:r>
            <a:r>
              <a:rPr lang="en-US" sz="3000" dirty="0" smtClean="0">
                <a:latin typeface="Comic Sans MS" panose="030F0702030302020204" pitchFamily="66" charset="0"/>
              </a:rPr>
              <a:t>,v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61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9373" y="295656"/>
            <a:ext cx="10642938" cy="914400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</a:t>
            </a:r>
            <a:r>
              <a:rPr lang="en-GB" dirty="0" smtClean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Comic Sans MS" panose="030F0702030302020204" pitchFamily="66" charset="0"/>
              </a:rPr>
              <a:t>- </a:t>
            </a:r>
            <a:r>
              <a:rPr lang="en-GB" dirty="0" smtClean="0">
                <a:latin typeface="Comic Sans MS" panose="030F0702030302020204" pitchFamily="66" charset="0"/>
              </a:rPr>
              <a:t>command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329373" y="1089660"/>
            <a:ext cx="8596668" cy="2430780"/>
          </a:xfrm>
        </p:spPr>
        <p:txBody>
          <a:bodyPr>
            <a:normAutofit/>
          </a:bodyPr>
          <a:lstStyle/>
          <a:p>
            <a:r>
              <a:rPr lang="en-US" altLang="zh-TW" sz="3000" dirty="0" smtClean="0">
                <a:latin typeface="Comic Sans MS" panose="030F0702030302020204" pitchFamily="66" charset="0"/>
              </a:rPr>
              <a:t> </a:t>
            </a:r>
            <a:r>
              <a:rPr lang="en-US" altLang="zh-TW" sz="3000" dirty="0" smtClean="0">
                <a:latin typeface="Comic Sans MS" panose="030F0702030302020204" pitchFamily="66" charset="0"/>
              </a:rPr>
              <a:t>ci</a:t>
            </a:r>
            <a:r>
              <a:rPr lang="zh-TW" altLang="en-US" sz="3000" dirty="0" smtClean="0">
                <a:latin typeface="Comic Sans MS" panose="030F0702030302020204" pitchFamily="66" charset="0"/>
              </a:rPr>
              <a:t> </a:t>
            </a:r>
            <a:r>
              <a:rPr lang="en-US" altLang="zh-TW" sz="3000" i="1" dirty="0" smtClean="0">
                <a:latin typeface="Comic Sans MS" panose="030F0702030302020204" pitchFamily="66" charset="0"/>
              </a:rPr>
              <a:t>&lt;filename&gt;</a:t>
            </a:r>
            <a:r>
              <a:rPr lang="en-US" altLang="zh-TW" sz="3000" dirty="0" smtClean="0">
                <a:latin typeface="Comic Sans MS" panose="030F0702030302020204" pitchFamily="66" charset="0"/>
              </a:rPr>
              <a:t>, </a:t>
            </a:r>
            <a:r>
              <a:rPr lang="en-US" altLang="zh-TW" sz="3000" dirty="0" smtClean="0">
                <a:latin typeface="Comic Sans MS" panose="030F0702030302020204" pitchFamily="66" charset="0"/>
              </a:rPr>
              <a:t>check </a:t>
            </a:r>
            <a:r>
              <a:rPr lang="en-US" altLang="zh-TW" sz="3000" dirty="0" smtClean="0">
                <a:latin typeface="Comic Sans MS" panose="030F0702030302020204" pitchFamily="66" charset="0"/>
              </a:rPr>
              <a:t>in a file</a:t>
            </a:r>
            <a:endParaRPr lang="en-US" altLang="zh-TW" sz="3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GB" sz="2800" dirty="0"/>
              <a:t>deposits the contents of a file into </a:t>
            </a:r>
            <a:r>
              <a:rPr lang="en-GB" sz="2800" dirty="0" smtClean="0"/>
              <a:t>an RCS file</a:t>
            </a:r>
          </a:p>
          <a:p>
            <a:r>
              <a:rPr lang="en-US" sz="3000" dirty="0" smtClean="0">
                <a:latin typeface="Comic Sans MS" panose="030F0702030302020204" pitchFamily="66" charset="0"/>
              </a:rPr>
              <a:t> </a:t>
            </a:r>
            <a:r>
              <a:rPr lang="en-US" sz="3000" dirty="0" smtClean="0">
                <a:latin typeface="Comic Sans MS" panose="030F0702030302020204" pitchFamily="66" charset="0"/>
              </a:rPr>
              <a:t>co </a:t>
            </a:r>
            <a:r>
              <a:rPr lang="en-US" altLang="zh-TW" sz="3000" i="1" dirty="0">
                <a:latin typeface="Comic Sans MS" panose="030F0702030302020204" pitchFamily="66" charset="0"/>
              </a:rPr>
              <a:t>&lt;filename&gt;</a:t>
            </a:r>
            <a:r>
              <a:rPr lang="en-US" sz="3000" dirty="0" smtClean="0">
                <a:latin typeface="Comic Sans MS" panose="030F0702030302020204" pitchFamily="66" charset="0"/>
              </a:rPr>
              <a:t>, </a:t>
            </a:r>
            <a:r>
              <a:rPr lang="en-US" sz="3000" dirty="0" smtClean="0">
                <a:latin typeface="Comic Sans MS" panose="030F0702030302020204" pitchFamily="66" charset="0"/>
              </a:rPr>
              <a:t>check </a:t>
            </a:r>
            <a:r>
              <a:rPr lang="en-US" sz="3000" dirty="0" smtClean="0">
                <a:latin typeface="Comic Sans MS" panose="030F0702030302020204" pitchFamily="66" charset="0"/>
              </a:rPr>
              <a:t>out a file</a:t>
            </a:r>
            <a:endParaRPr lang="en-US" sz="3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omic Sans MS" panose="030F0702030302020204" pitchFamily="66" charset="0"/>
              </a:rPr>
              <a:t>retrieves revisions from an RCS </a:t>
            </a:r>
            <a:r>
              <a:rPr lang="en-GB" sz="2800" dirty="0" smtClean="0">
                <a:latin typeface="Comic Sans MS" panose="030F0702030302020204" pitchFamily="66" charset="0"/>
              </a:rPr>
              <a:t>file</a:t>
            </a:r>
          </a:p>
          <a:p>
            <a:pPr lvl="1"/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3000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311"/>
          <a:stretch/>
        </p:blipFill>
        <p:spPr>
          <a:xfrm>
            <a:off x="677334" y="3729990"/>
            <a:ext cx="9292590" cy="248929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3729990"/>
            <a:ext cx="9530635" cy="248929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11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143" y="289560"/>
            <a:ext cx="9746826" cy="9144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 – </a:t>
            </a:r>
            <a:r>
              <a:rPr lang="en-GB" dirty="0">
                <a:latin typeface="Comic Sans MS" panose="030F0702030302020204" pitchFamily="66" charset="0"/>
              </a:rPr>
              <a:t>command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432" y="3800856"/>
            <a:ext cx="6325256" cy="2430780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461143" y="1370076"/>
            <a:ext cx="8596668" cy="2430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>
                <a:latin typeface="Comic Sans MS" panose="030F0702030302020204" pitchFamily="66" charset="0"/>
              </a:rPr>
              <a:t>co </a:t>
            </a:r>
            <a:r>
              <a:rPr lang="en-US" sz="3000" dirty="0">
                <a:latin typeface="Comic Sans MS" panose="030F0702030302020204" pitchFamily="66" charset="0"/>
              </a:rPr>
              <a:t>-l </a:t>
            </a:r>
            <a:r>
              <a:rPr lang="en-US" altLang="zh-TW" sz="3000" i="1" dirty="0">
                <a:latin typeface="Comic Sans MS" panose="030F0702030302020204" pitchFamily="66" charset="0"/>
              </a:rPr>
              <a:t>&lt;filename&gt;</a:t>
            </a:r>
            <a:r>
              <a:rPr lang="en-US" sz="3000" dirty="0">
                <a:latin typeface="Comic Sans MS" panose="030F0702030302020204" pitchFamily="66" charset="0"/>
              </a:rPr>
              <a:t>, check out and lock a file</a:t>
            </a:r>
          </a:p>
          <a:p>
            <a:pPr lvl="1"/>
            <a:r>
              <a:rPr lang="zh-TW" altLang="en-US" sz="2600" dirty="0">
                <a:latin typeface="Comic Sans MS" panose="030F0702030302020204" pitchFamily="66" charset="0"/>
              </a:rPr>
              <a:t> 需要修改版本時可用</a:t>
            </a:r>
            <a:endParaRPr lang="en-US" sz="2600" dirty="0">
              <a:latin typeface="Comic Sans MS" panose="030F0702030302020204" pitchFamily="66" charset="0"/>
            </a:endParaRPr>
          </a:p>
          <a:p>
            <a:r>
              <a:rPr lang="en-US" altLang="zh-TW" sz="3000" dirty="0" smtClean="0">
                <a:latin typeface="Comic Sans MS" panose="030F0702030302020204" pitchFamily="66" charset="0"/>
              </a:rPr>
              <a:t>ci -l</a:t>
            </a:r>
            <a:r>
              <a:rPr lang="zh-TW" altLang="en-US" sz="3000" dirty="0" smtClean="0">
                <a:latin typeface="Comic Sans MS" panose="030F0702030302020204" pitchFamily="66" charset="0"/>
              </a:rPr>
              <a:t> </a:t>
            </a:r>
            <a:r>
              <a:rPr lang="en-US" altLang="zh-TW" sz="3000" i="1" dirty="0" smtClean="0">
                <a:latin typeface="Comic Sans MS" panose="030F0702030302020204" pitchFamily="66" charset="0"/>
              </a:rPr>
              <a:t>&lt;filename&gt;</a:t>
            </a:r>
            <a:r>
              <a:rPr lang="en-US" altLang="zh-TW" sz="3000" dirty="0" smtClean="0">
                <a:latin typeface="Comic Sans MS" panose="030F0702030302020204" pitchFamily="66" charset="0"/>
              </a:rPr>
              <a:t>, check in and lock a file</a:t>
            </a:r>
          </a:p>
          <a:p>
            <a:pPr lvl="1"/>
            <a:r>
              <a:rPr lang="en-US" altLang="zh-TW" sz="2800" dirty="0">
                <a:latin typeface="Comic Sans MS" panose="030F0702030302020204" pitchFamily="66" charset="0"/>
              </a:rPr>
              <a:t> </a:t>
            </a:r>
            <a:r>
              <a:rPr lang="zh-TW" altLang="en-US" sz="2800" dirty="0">
                <a:latin typeface="Comic Sans MS" panose="030F0702030302020204" pitchFamily="66" charset="0"/>
              </a:rPr>
              <a:t>連續</a:t>
            </a:r>
            <a:r>
              <a:rPr lang="zh-TW" altLang="en-US" sz="2800" dirty="0" smtClean="0">
                <a:latin typeface="Comic Sans MS" panose="030F0702030302020204" pitchFamily="66" charset="0"/>
              </a:rPr>
              <a:t>修改</a:t>
            </a:r>
            <a:r>
              <a:rPr lang="zh-TW" altLang="en-US" sz="2800" dirty="0">
                <a:latin typeface="Comic Sans MS" panose="030F0702030302020204" pitchFamily="66" charset="0"/>
              </a:rPr>
              <a:t>版</a:t>
            </a:r>
            <a:r>
              <a:rPr lang="zh-TW" altLang="en-US" sz="2800" dirty="0" smtClean="0">
                <a:latin typeface="Comic Sans MS" panose="030F0702030302020204" pitchFamily="66" charset="0"/>
              </a:rPr>
              <a:t>本</a:t>
            </a:r>
            <a:r>
              <a:rPr lang="zh-TW" altLang="en-US" sz="2800" dirty="0">
                <a:latin typeface="Comic Sans MS" panose="030F0702030302020204" pitchFamily="66" charset="0"/>
              </a:rPr>
              <a:t>時</a:t>
            </a:r>
            <a:r>
              <a:rPr lang="zh-TW" altLang="en-US" sz="2800" dirty="0" smtClean="0">
                <a:latin typeface="Comic Sans MS" panose="030F0702030302020204" pitchFamily="66" charset="0"/>
              </a:rPr>
              <a:t>可用</a:t>
            </a:r>
            <a:endParaRPr lang="en-GB" sz="2800" dirty="0" smtClean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143" y="3701008"/>
            <a:ext cx="9945488" cy="2705478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11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2306" y="228757"/>
            <a:ext cx="8596668" cy="9144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 - command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806957" y="1143157"/>
            <a:ext cx="10823404" cy="788351"/>
          </a:xfrm>
        </p:spPr>
        <p:txBody>
          <a:bodyPr>
            <a:noAutofit/>
          </a:bodyPr>
          <a:lstStyle/>
          <a:p>
            <a:r>
              <a:rPr lang="en-US" altLang="zh-TW" sz="3000" dirty="0" smtClean="0">
                <a:latin typeface="Comic Sans MS" panose="030F0702030302020204" pitchFamily="66" charset="0"/>
              </a:rPr>
              <a:t> </a:t>
            </a:r>
            <a:r>
              <a:rPr lang="en-US" altLang="zh-TW" sz="3000" dirty="0" err="1" smtClean="0">
                <a:latin typeface="Comic Sans MS" panose="030F0702030302020204" pitchFamily="66" charset="0"/>
              </a:rPr>
              <a:t>rcsclean</a:t>
            </a:r>
            <a:endParaRPr lang="en-US" altLang="zh-TW" sz="2800" dirty="0">
              <a:latin typeface="Comic Sans MS" panose="030F0702030302020204" pitchFamily="66" charset="0"/>
            </a:endParaRPr>
          </a:p>
          <a:p>
            <a:pPr lvl="1"/>
            <a:r>
              <a:rPr lang="en-GB" sz="2600" dirty="0" err="1">
                <a:latin typeface="Comic Sans MS" panose="030F0702030302020204" pitchFamily="66" charset="0"/>
              </a:rPr>
              <a:t>rcsclean</a:t>
            </a:r>
            <a:r>
              <a:rPr lang="en-GB" sz="2600" dirty="0">
                <a:latin typeface="Comic Sans MS" panose="030F0702030302020204" pitchFamily="66" charset="0"/>
              </a:rPr>
              <a:t> - clean up working files</a:t>
            </a:r>
            <a:endParaRPr lang="en-US" altLang="zh-TW" sz="2600" dirty="0" smtClean="0">
              <a:latin typeface="Comic Sans MS" panose="030F0702030302020204" pitchFamily="66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565" y="2388614"/>
            <a:ext cx="8719697" cy="1433578"/>
          </a:xfrm>
          <a:prstGeom prst="rect">
            <a:avLst/>
          </a:prstGeom>
        </p:spPr>
      </p:pic>
      <p:sp>
        <p:nvSpPr>
          <p:cNvPr id="5" name="內容版面配置區 2"/>
          <p:cNvSpPr txBox="1">
            <a:spLocks/>
          </p:cNvSpPr>
          <p:nvPr/>
        </p:nvSpPr>
        <p:spPr>
          <a:xfrm>
            <a:off x="572306" y="4288599"/>
            <a:ext cx="10823404" cy="788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000" dirty="0" smtClean="0">
                <a:latin typeface="Comic Sans MS" panose="030F0702030302020204" pitchFamily="66" charset="0"/>
              </a:rPr>
              <a:t> </a:t>
            </a:r>
            <a:r>
              <a:rPr lang="en-US" altLang="zh-TW" sz="3000" dirty="0" err="1" smtClean="0">
                <a:latin typeface="Comic Sans MS" panose="030F0702030302020204" pitchFamily="66" charset="0"/>
              </a:rPr>
              <a:t>mkdir</a:t>
            </a:r>
            <a:r>
              <a:rPr lang="en-US" altLang="zh-TW" sz="3000" dirty="0" smtClean="0">
                <a:latin typeface="Comic Sans MS" panose="030F0702030302020204" pitchFamily="66" charset="0"/>
              </a:rPr>
              <a:t> RCS</a:t>
            </a:r>
          </a:p>
          <a:p>
            <a:pPr lvl="1"/>
            <a:r>
              <a:rPr lang="en-US" altLang="zh-TW" sz="2800" dirty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repository </a:t>
            </a:r>
            <a:r>
              <a:rPr lang="zh-TW" altLang="en-US" sz="2800" dirty="0">
                <a:solidFill>
                  <a:schemeClr val="tx1"/>
                </a:solidFill>
              </a:rPr>
              <a:t>檔 </a:t>
            </a:r>
            <a:r>
              <a:rPr lang="en-US" altLang="zh-TW" sz="2800" dirty="0">
                <a:solidFill>
                  <a:schemeClr val="tx1"/>
                </a:solidFill>
              </a:rPr>
              <a:t>(,</a:t>
            </a:r>
            <a:r>
              <a:rPr lang="en-GB" sz="2800" dirty="0">
                <a:solidFill>
                  <a:schemeClr val="tx1"/>
                </a:solidFill>
              </a:rPr>
              <a:t>v) </a:t>
            </a:r>
            <a:r>
              <a:rPr lang="zh-TW" altLang="en-US" sz="2800" dirty="0">
                <a:solidFill>
                  <a:schemeClr val="tx1"/>
                </a:solidFill>
              </a:rPr>
              <a:t>可以和 </a:t>
            </a:r>
            <a:r>
              <a:rPr lang="en-GB" sz="2800" dirty="0">
                <a:solidFill>
                  <a:schemeClr val="tx1"/>
                </a:solidFill>
              </a:rPr>
              <a:t>source file </a:t>
            </a:r>
            <a:r>
              <a:rPr lang="zh-TW" altLang="en-US" sz="2800" dirty="0">
                <a:solidFill>
                  <a:schemeClr val="tx1"/>
                </a:solidFill>
              </a:rPr>
              <a:t>在同一個 </a:t>
            </a:r>
            <a:r>
              <a:rPr lang="en-GB" sz="2800" dirty="0">
                <a:solidFill>
                  <a:schemeClr val="tx1"/>
                </a:solidFill>
              </a:rPr>
              <a:t>directory, 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zh-TW" altLang="en-US" sz="2800" dirty="0" smtClean="0">
                <a:solidFill>
                  <a:schemeClr val="tx1"/>
                </a:solidFill>
              </a:rPr>
              <a:t>也</a:t>
            </a:r>
            <a:r>
              <a:rPr lang="zh-TW" altLang="en-US" sz="2800" dirty="0">
                <a:solidFill>
                  <a:schemeClr val="tx1"/>
                </a:solidFill>
              </a:rPr>
              <a:t>可以另建一個 </a:t>
            </a:r>
            <a:r>
              <a:rPr lang="en-GB" sz="2800" dirty="0">
                <a:solidFill>
                  <a:schemeClr val="tx1"/>
                </a:solidFill>
              </a:rPr>
              <a:t>RCS </a:t>
            </a:r>
            <a:r>
              <a:rPr lang="zh-TW" altLang="en-US" sz="2800" dirty="0" smtClean="0">
                <a:solidFill>
                  <a:schemeClr val="tx1"/>
                </a:solidFill>
              </a:rPr>
              <a:t>目錄</a:t>
            </a:r>
            <a:endParaRPr lang="en-US" altLang="zh-TW" sz="2800" dirty="0" smtClean="0">
              <a:latin typeface="Comic Sans MS" panose="030F0702030302020204" pitchFamily="66" charset="0"/>
            </a:endParaRPr>
          </a:p>
          <a:p>
            <a:pPr lvl="1"/>
            <a:endParaRPr lang="en-US" altLang="zh-TW" sz="26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51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2306" y="240187"/>
            <a:ext cx="11154874" cy="914400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RCS (Revision </a:t>
            </a:r>
            <a:r>
              <a:rPr lang="en-GB" dirty="0">
                <a:latin typeface="Comic Sans MS" panose="030F0702030302020204" pitchFamily="66" charset="0"/>
              </a:rPr>
              <a:t>Control </a:t>
            </a:r>
            <a:r>
              <a:rPr lang="en-GB" dirty="0" smtClean="0">
                <a:latin typeface="Comic Sans MS" panose="030F0702030302020204" pitchFamily="66" charset="0"/>
              </a:rPr>
              <a:t>System)</a:t>
            </a:r>
            <a:r>
              <a:rPr lang="en-GB" dirty="0">
                <a:latin typeface="Comic Sans MS" panose="030F0702030302020204" pitchFamily="66" charset="0"/>
              </a:rPr>
              <a:t> - command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572306" y="878364"/>
            <a:ext cx="10823404" cy="2943828"/>
          </a:xfrm>
        </p:spPr>
        <p:txBody>
          <a:bodyPr>
            <a:noAutofit/>
          </a:bodyPr>
          <a:lstStyle/>
          <a:p>
            <a:r>
              <a:rPr lang="en-US" altLang="zh-TW" sz="3000" dirty="0" err="1" smtClean="0">
                <a:latin typeface="Comic Sans MS" panose="030F0702030302020204" pitchFamily="66" charset="0"/>
              </a:rPr>
              <a:t>rlog</a:t>
            </a:r>
            <a:endParaRPr lang="en-US" altLang="zh-TW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print </a:t>
            </a:r>
            <a:r>
              <a:rPr lang="en-GB" sz="2800" dirty="0">
                <a:latin typeface="Comic Sans MS" panose="030F0702030302020204" pitchFamily="66" charset="0"/>
              </a:rPr>
              <a:t>log messages and other information about RCS </a:t>
            </a:r>
            <a:r>
              <a:rPr lang="en-GB" sz="2800" dirty="0" smtClean="0">
                <a:latin typeface="Comic Sans MS" panose="030F0702030302020204" pitchFamily="66" charset="0"/>
              </a:rPr>
              <a:t>files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rcs</a:t>
            </a:r>
            <a:r>
              <a:rPr lang="en-US" sz="2800" dirty="0" smtClean="0">
                <a:latin typeface="Comic Sans MS" panose="030F0702030302020204" pitchFamily="66" charset="0"/>
              </a:rPr>
              <a:t> –m</a:t>
            </a:r>
            <a:r>
              <a:rPr lang="en-US" sz="2800" i="1" dirty="0" smtClean="0">
                <a:latin typeface="Comic Sans MS" panose="030F0702030302020204" pitchFamily="66" charset="0"/>
              </a:rPr>
              <a:t>&lt;</a:t>
            </a:r>
            <a:r>
              <a:rPr lang="en-GB" sz="2800" i="1" dirty="0">
                <a:latin typeface="Comic Sans MS" panose="030F0702030302020204" pitchFamily="66" charset="0"/>
              </a:rPr>
              <a:t> </a:t>
            </a:r>
            <a:r>
              <a:rPr lang="en-GB" sz="2800" i="1" dirty="0" smtClean="0">
                <a:latin typeface="Comic Sans MS" panose="030F0702030302020204" pitchFamily="66" charset="0"/>
              </a:rPr>
              <a:t>revision </a:t>
            </a:r>
            <a:r>
              <a:rPr lang="en-US" sz="2800" i="1" dirty="0" smtClean="0">
                <a:latin typeface="Comic Sans MS" panose="030F0702030302020204" pitchFamily="66" charset="0"/>
              </a:rPr>
              <a:t>&gt;:”&lt;comment&gt;”</a:t>
            </a:r>
            <a:endParaRPr lang="en-GB" sz="2800" i="1" dirty="0" smtClean="0">
              <a:latin typeface="Comic Sans MS" panose="030F0702030302020204" pitchFamily="66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306" y="1996499"/>
            <a:ext cx="8644846" cy="486150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306" y="3969763"/>
            <a:ext cx="10078857" cy="981212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83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939</TotalTime>
  <Words>568</Words>
  <Application>Microsoft Office PowerPoint</Application>
  <PresentationFormat>寬螢幕</PresentationFormat>
  <Paragraphs>88</Paragraphs>
  <Slides>14</Slides>
  <Notes>7</Notes>
  <HiddenSlides>1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Microsoft JhengHei</vt:lpstr>
      <vt:lpstr>PMingLiU</vt:lpstr>
      <vt:lpstr>Arial</vt:lpstr>
      <vt:lpstr>Calibri</vt:lpstr>
      <vt:lpstr>Comic Sans MS</vt:lpstr>
      <vt:lpstr>Trebuchet MS</vt:lpstr>
      <vt:lpstr>Wingdings 3</vt:lpstr>
      <vt:lpstr>多面向</vt:lpstr>
      <vt:lpstr>Standard Operating Procedure &amp; Revision Control System</vt:lpstr>
      <vt:lpstr>SOP (Standard Operating Procedure)</vt:lpstr>
      <vt:lpstr>SOP (Standard Operating Procedure)</vt:lpstr>
      <vt:lpstr>HOWTO vs SOP</vt:lpstr>
      <vt:lpstr>RCS (Revision Control System)</vt:lpstr>
      <vt:lpstr>RCS (Revision Control System) - command </vt:lpstr>
      <vt:lpstr>RCS (Revision Control System) – command</vt:lpstr>
      <vt:lpstr>RCS (Revision Control System) - command</vt:lpstr>
      <vt:lpstr>RCS (Revision Control System) - command </vt:lpstr>
      <vt:lpstr>RCS (Revision Control System) - command</vt:lpstr>
      <vt:lpstr>RCS (Revision Control System) - Keyword</vt:lpstr>
      <vt:lpstr>RCS (Revision Control System) - Keyword</vt:lpstr>
      <vt:lpstr>RCS (Revision Control System) - Keyword</vt:lpstr>
      <vt:lpstr>RCS (Revision Control System) - options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 &amp; RCS</dc:title>
  <dc:creator>user</dc:creator>
  <cp:lastModifiedBy>user</cp:lastModifiedBy>
  <cp:revision>29</cp:revision>
  <dcterms:created xsi:type="dcterms:W3CDTF">2021-08-08T12:05:23Z</dcterms:created>
  <dcterms:modified xsi:type="dcterms:W3CDTF">2021-08-11T10:02:35Z</dcterms:modified>
</cp:coreProperties>
</file>