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CC651D1-2944-4C01-B25E-4952BE328F0D}">
  <a:tblStyle styleId="{0CC651D1-2944-4C01-B25E-4952BE328F0D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39" Type="http://schemas.openxmlformats.org/officeDocument/2006/relationships/slide" Target="slides/slide33.xml"/><Relationship Id="rId16" Type="http://schemas.openxmlformats.org/officeDocument/2006/relationships/slide" Target="slides/slide10.xml"/><Relationship Id="rId38" Type="http://schemas.openxmlformats.org/officeDocument/2006/relationships/slide" Target="slides/slide32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f6cc3c861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f6cc3c861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f9e048b19a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f9e048b19a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f73785507c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f73785507c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f9a156ab52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f9a156ab52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f73785507c_2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f73785507c_2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f9e048b19a_2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f9e048b19a_2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f9e048b19a_2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f9e048b19a_2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f73785507c_2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f73785507c_2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f9a156ab52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f9a156ab52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f73785507c_2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f73785507c_2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f6a4b1594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f6a4b1594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f9a156ab52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f9a156ab52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f73785507c_2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f73785507c_2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f9a156ab52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f9a156ab52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f80e17137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f80e17137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f80e171379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f80e171379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f80e171379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f80e171379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f80e171379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f80e171379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f80e171379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f80e171379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f80e171379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f80e171379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f9a156ab52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Google Shape;279;gf9a156ab52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f6a4b15943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f6a4b15943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f9a156ab52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f9a156ab52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f9a156ab52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f9a156ab52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f9a156ab52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f9a156ab52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f9a156ab52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Google Shape;310;gf9a156ab52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f9a156ab52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" name="Google Shape;317;gf9a156ab52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f6a4b15943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f6a4b15943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f6a4b15943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f6a4b15943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f6a4b15943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f6a4b15943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f6a4b15943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f6a4b15943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click datasource and 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f6a4b15943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f6a4b15943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f6a4b15943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f6a4b15943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github.com/efficacy38/cloud-init_demos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8.png"/><Relationship Id="rId4" Type="http://schemas.openxmlformats.org/officeDocument/2006/relationships/hyperlink" Target="https://github.com/efficacy38/cloud-init_demos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github.com/canonical/cloud-init/blob/main/cloudinit/settings.py" TargetMode="External"/><Relationship Id="rId4" Type="http://schemas.openxmlformats.org/officeDocument/2006/relationships/image" Target="../media/image9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cloudinit.readthedocs.io/en/latest/topics/modules.html#disable-ec2-metadata" TargetMode="External"/><Relationship Id="rId4" Type="http://schemas.openxmlformats.org/officeDocument/2006/relationships/image" Target="../media/image10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4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6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s://cloudinit.readthedocs.io/en/latest/topics/instancedata.html" TargetMode="Externa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7.png"/><Relationship Id="rId4" Type="http://schemas.openxmlformats.org/officeDocument/2006/relationships/image" Target="../media/image18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6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3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2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Relationship Id="rId3" Type="http://schemas.openxmlformats.org/officeDocument/2006/relationships/hyperlink" Target="https://hackmd.io/@txLtb1_dT1eziDq4utYbqA/ryUSQD_wu" TargetMode="External"/><Relationship Id="rId4" Type="http://schemas.openxmlformats.org/officeDocument/2006/relationships/hyperlink" Target="https://cloudinit.readthedocs.io/en/latest/index.html" TargetMode="External"/><Relationship Id="rId5" Type="http://schemas.openxmlformats.org/officeDocument/2006/relationships/hyperlink" Target="https://github.com/canonical/cloud-init/tree/main/cloudinit/cmd" TargetMode="Externa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cloudinit.readthedocs.io/en/latest/topics/datasources.html" TargetMode="External"/><Relationship Id="rId4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hyperlink" Target="https://docs.openstack.org/ironic/latest/install/configdrive.html" TargetMode="External"/><Relationship Id="rId5" Type="http://schemas.openxmlformats.org/officeDocument/2006/relationships/hyperlink" Target="https://docs.openstack.org/ec2-api/latest/" TargetMode="External"/><Relationship Id="rId6" Type="http://schemas.openxmlformats.org/officeDocument/2006/relationships/hyperlink" Target="https://docs.aws.amazon.com/AWSEC2/latest/UserGuide/ec2-instance-metadata.html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Cloud init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報告人： Jerry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user-data and vendor-data</a:t>
            </a:r>
            <a:endParaRPr/>
          </a:p>
        </p:txBody>
      </p:sp>
      <p:sp>
        <p:nvSpPr>
          <p:cNvPr id="124" name="Google Shape;124;p22"/>
          <p:cNvSpPr txBox="1"/>
          <p:nvPr>
            <p:ph idx="1" type="body"/>
          </p:nvPr>
        </p:nvSpPr>
        <p:spPr>
          <a:xfrm>
            <a:off x="311700" y="1152475"/>
            <a:ext cx="8520600" cy="373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transfer format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plain text with </a:t>
            </a:r>
            <a:r>
              <a:rPr b="1" lang="zh-TW"/>
              <a:t>Gzip</a:t>
            </a:r>
            <a:r>
              <a:rPr lang="zh-TW"/>
              <a:t> compression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b="1" lang="zh-TW"/>
              <a:t>Mime</a:t>
            </a:r>
            <a:r>
              <a:rPr lang="zh-TW"/>
              <a:t> Multi Part Archive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user </a:t>
            </a:r>
            <a:r>
              <a:rPr lang="zh-TW"/>
              <a:t>可以傳輸多於一種的</a:t>
            </a:r>
            <a:br>
              <a:rPr lang="zh-TW"/>
            </a:br>
            <a:r>
              <a:rPr lang="zh-TW"/>
              <a:t>usage type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usage type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b="1" lang="zh-TW"/>
              <a:t>User-Data Script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Include File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b="1" lang="zh-TW"/>
              <a:t>Cloud Config Data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Upstart Job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Cloud Boothook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Part Handler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b="1" lang="zh-TW"/>
              <a:t>jinja2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check supported </a:t>
            </a:r>
            <a:r>
              <a:rPr lang="zh-TW"/>
              <a:t>usage type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cloud-init devel make-mime --list-types</a:t>
            </a:r>
            <a:endParaRPr/>
          </a:p>
        </p:txBody>
      </p:sp>
      <p:sp>
        <p:nvSpPr>
          <p:cNvPr id="125" name="Google Shape;125;p22"/>
          <p:cNvSpPr txBox="1"/>
          <p:nvPr/>
        </p:nvSpPr>
        <p:spPr>
          <a:xfrm>
            <a:off x="4057300" y="1272150"/>
            <a:ext cx="60054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13970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1" lang="zh-TW" sz="75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+-------------------+----------------------------+-----------------------------------+</a:t>
            </a:r>
            <a:endParaRPr b="1" sz="75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13970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1" lang="zh-TW" sz="75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|                   | Gzip                       | Mime multi part archive           |</a:t>
            </a:r>
            <a:endParaRPr b="1" sz="75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13970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1" lang="zh-TW" sz="75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+-------------------+----------------------------+-----------------------------------+</a:t>
            </a:r>
            <a:endParaRPr b="1" sz="75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13970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1" lang="zh-TW" sz="75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| userdata Script   | start with #!              | Content-Type: text/x-shellscript  |</a:t>
            </a:r>
            <a:endParaRPr b="1" sz="75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13970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1" lang="zh-TW" sz="75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+-------------------+----------------------------+-----------------------------------+</a:t>
            </a:r>
            <a:endParaRPr b="1" sz="75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13970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1" lang="zh-TW" sz="75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| Cloud Config Data | with #cloud-config         | Content-Type: text/cloud-config   |</a:t>
            </a:r>
            <a:endParaRPr b="1" sz="75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13970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1" lang="zh-TW" sz="75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+-------------------+----------------------------+-----------------------------------+</a:t>
            </a:r>
            <a:endParaRPr b="1" sz="75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13970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1" lang="zh-TW" sz="75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| jinja             | ## template: jinja         | Content-Type: text/jinja2         |</a:t>
            </a:r>
            <a:endParaRPr b="1" sz="75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13970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1" lang="zh-TW" sz="75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+-------------------+----------------------------+-----------------------------------+</a:t>
            </a:r>
            <a:endParaRPr b="1" sz="75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13970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1" lang="zh-TW" sz="75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| Include File      | start with #include        | Content-Type: text/x-include-url  |</a:t>
            </a:r>
            <a:endParaRPr b="1" sz="75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13970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1" lang="zh-TW" sz="75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+-------------------+----------------------------+-----------------------------------+</a:t>
            </a:r>
            <a:endParaRPr b="1" sz="75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13970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1" lang="zh-TW" sz="75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| Upstart Job       | start with #upstart-job    | Content-Type: text/upstart-job    |</a:t>
            </a:r>
            <a:endParaRPr b="1" sz="75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13970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1" lang="zh-TW" sz="75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+-------------------+----------------------------+-----------------------------------+</a:t>
            </a:r>
            <a:endParaRPr b="1" sz="75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13970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1" lang="zh-TW" sz="75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| Cloud Boothook    | start with #cloud-boothook | Content-Type: text/cloud-boothook |</a:t>
            </a:r>
            <a:endParaRPr b="1" sz="75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13970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1" lang="zh-TW" sz="75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+-------------------+----------------------------+-----------------------------------+</a:t>
            </a:r>
            <a:endParaRPr b="1" sz="75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13970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1" lang="zh-TW" sz="75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| Part Handler      | start with #part-handler   | Content-Type: text/part-handler   |</a:t>
            </a:r>
            <a:endParaRPr b="1" sz="75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13970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1" lang="zh-TW" sz="750">
                <a:solidFill>
                  <a:schemeClr val="dk1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+-------------------+----------------------------+-----------------------------------+</a:t>
            </a:r>
            <a:endParaRPr b="1" sz="75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139700" rtl="0" algn="l">
              <a:spcBef>
                <a:spcPts val="500"/>
              </a:spcBef>
              <a:spcAft>
                <a:spcPts val="500"/>
              </a:spcAft>
              <a:buNone/>
            </a:pPr>
            <a:r>
              <a:t/>
            </a:r>
            <a:endParaRPr b="1" sz="750">
              <a:solidFill>
                <a:schemeClr val="dk1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6" name="Google Shape;126;p22"/>
          <p:cNvSpPr txBox="1"/>
          <p:nvPr/>
        </p:nvSpPr>
        <p:spPr>
          <a:xfrm>
            <a:off x="5758350" y="4263025"/>
            <a:ext cx="2340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contetnt type 對應各種功能</a:t>
            </a:r>
            <a:endParaRPr/>
          </a:p>
        </p:txBody>
      </p:sp>
      <p:sp>
        <p:nvSpPr>
          <p:cNvPr id="127" name="Google Shape;127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Start demo</a:t>
            </a:r>
            <a:endParaRPr/>
          </a:p>
        </p:txBody>
      </p:sp>
      <p:sp>
        <p:nvSpPr>
          <p:cNvPr id="133" name="Google Shape;133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 sz="1400"/>
              <a:t>`</a:t>
            </a:r>
            <a:r>
              <a:rPr lang="zh-TW" sz="1400"/>
              <a:t>git clone </a:t>
            </a:r>
            <a:r>
              <a:rPr lang="zh-TW" sz="1400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https://github.com/efficacy38/cloud-init_demos</a:t>
            </a:r>
            <a:r>
              <a:rPr lang="zh-TW" sz="1400">
                <a:solidFill>
                  <a:schemeClr val="dk1"/>
                </a:solidFill>
              </a:rPr>
              <a:t>`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 sz="1400"/>
              <a:t>`cd demos/demo0`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 sz="1400"/>
              <a:t>run the start shell script</a:t>
            </a:r>
            <a:endParaRPr sz="1400"/>
          </a:p>
          <a:p>
            <a:pPr indent="-317500" lvl="0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 sz="1400"/>
              <a:t>如果是 kvm or libvirt</a:t>
            </a:r>
            <a:endParaRPr sz="1400"/>
          </a:p>
          <a:p>
            <a:pPr indent="-317500" lvl="1" marL="13716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zh-TW"/>
              <a:t>`./genseed.sh` (kvm and libvirt 都要)</a:t>
            </a:r>
            <a:endParaRPr/>
          </a:p>
          <a:p>
            <a:pPr indent="-317500" lvl="1" marL="13716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zh-TW"/>
              <a:t>`./boot.sh`        ( kvm boot )</a:t>
            </a:r>
            <a:endParaRPr/>
          </a:p>
          <a:p>
            <a:pPr indent="-317500" lvl="1" marL="13716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 startAt="2"/>
            </a:pPr>
            <a:r>
              <a:rPr lang="zh-TW"/>
              <a:t>`./virtboot.sh`   ( libvirt )</a:t>
            </a:r>
            <a:endParaRPr/>
          </a:p>
          <a:p>
            <a:pPr indent="-317500" lvl="0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 sz="1400"/>
              <a:t>如果是 lxd</a:t>
            </a:r>
            <a:endParaRPr sz="1400"/>
          </a:p>
          <a:p>
            <a:pPr indent="-317500" lvl="1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`./lxdboot.sh`   (lxd)</a:t>
            </a:r>
            <a:endParaRPr/>
          </a:p>
        </p:txBody>
      </p:sp>
      <p:sp>
        <p:nvSpPr>
          <p:cNvPr id="134" name="Google Shape;134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User-Data Script</a:t>
            </a:r>
            <a:endParaRPr/>
          </a:p>
        </p:txBody>
      </p:sp>
      <p:sp>
        <p:nvSpPr>
          <p:cNvPr id="140" name="Google Shape;140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顧名思義就是可以放入 script，會在 boot 時做執行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start with `#!` or text/x-shellscript(MIME </a:t>
            </a:r>
            <a:r>
              <a:rPr lang="zh-TW"/>
              <a:t>Content-Type</a:t>
            </a:r>
            <a:r>
              <a:rPr lang="zh-TW"/>
              <a:t>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41" name="Google Shape;141;p24"/>
          <p:cNvPicPr preferRelativeResize="0"/>
          <p:nvPr/>
        </p:nvPicPr>
        <p:blipFill rotWithShape="1">
          <a:blip r:embed="rId3">
            <a:alphaModFix/>
          </a:blip>
          <a:srcRect b="0" l="0" r="29790" t="0"/>
          <a:stretch/>
        </p:blipFill>
        <p:spPr>
          <a:xfrm>
            <a:off x="311696" y="3010475"/>
            <a:ext cx="4861825" cy="1228725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24"/>
          <p:cNvSpPr txBox="1"/>
          <p:nvPr/>
        </p:nvSpPr>
        <p:spPr>
          <a:xfrm>
            <a:off x="970813" y="4168675"/>
            <a:ext cx="3543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shbang </a:t>
            </a:r>
            <a:r>
              <a:rPr lang="zh-TW"/>
              <a:t>上寫著 /bin/bash，使用 bash 執行</a:t>
            </a:r>
            <a:endParaRPr/>
          </a:p>
        </p:txBody>
      </p:sp>
      <p:sp>
        <p:nvSpPr>
          <p:cNvPr id="143" name="Google Shape;143;p24"/>
          <p:cNvSpPr txBox="1"/>
          <p:nvPr/>
        </p:nvSpPr>
        <p:spPr>
          <a:xfrm>
            <a:off x="5288700" y="3010475"/>
            <a:ext cx="3543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小提醒：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zh-TW">
                <a:solidFill>
                  <a:schemeClr val="dk1"/>
                </a:solidFill>
              </a:rPr>
              <a:t>所有的 shell 都使用 root 跑，檔案權限可能會需要調整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44" name="Google Shape;14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User-Data Script(demo 0)</a:t>
            </a:r>
            <a:endParaRPr/>
          </a:p>
        </p:txBody>
      </p:sp>
      <p:sp>
        <p:nvSpPr>
          <p:cNvPr id="150" name="Google Shape;150;p2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2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檔案權限的問題(執行的角色為 root)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zh-TW"/>
              <a:t>chown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zh-TW"/>
              <a:t>chmod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`ls /su_dog /a_cat`</a:t>
            </a:r>
            <a:endParaRPr/>
          </a:p>
        </p:txBody>
      </p:sp>
      <p:pic>
        <p:nvPicPr>
          <p:cNvPr id="152" name="Google Shape;152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6475" y="1152475"/>
            <a:ext cx="4547775" cy="2973550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25"/>
          <p:cNvSpPr txBox="1"/>
          <p:nvPr/>
        </p:nvSpPr>
        <p:spPr>
          <a:xfrm>
            <a:off x="4681200" y="4394575"/>
            <a:ext cx="4151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demo repo: </a:t>
            </a:r>
            <a:r>
              <a:rPr lang="zh-TW" u="sng">
                <a:solidFill>
                  <a:schemeClr val="hlink"/>
                </a:solidFill>
                <a:hlinkClick r:id="rId4"/>
              </a:rPr>
              <a:t>https://github.com/efficacy38/cloud-init_demos</a:t>
            </a:r>
            <a:endParaRPr/>
          </a:p>
        </p:txBody>
      </p:sp>
      <p:sp>
        <p:nvSpPr>
          <p:cNvPr id="154" name="Google Shape;154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Cloud Config Data</a:t>
            </a:r>
            <a:endParaRPr/>
          </a:p>
        </p:txBody>
      </p:sp>
      <p:sp>
        <p:nvSpPr>
          <p:cNvPr id="160" name="Google Shape;160;p26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使用 yaml 來進行編輯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有許多官方做好的 module, 可以在這個 config file 設定執行的方式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start with `#cloud-config` or text/cloud-config(MIME Content-Type)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module 要注意</a:t>
            </a:r>
            <a:r>
              <a:rPr b="1" lang="zh-TW"/>
              <a:t>執行的時機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 sz="1400"/>
              <a:t>always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per-boot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once-per-instance or per-instance 在文件上沒統一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cloud-init repo 指定的 </a:t>
            </a:r>
            <a:r>
              <a:rPr lang="zh-TW" u="sng">
                <a:solidFill>
                  <a:schemeClr val="hlink"/>
                </a:solidFill>
                <a:hlinkClick r:id="rId3"/>
              </a:rPr>
              <a:t>frequency</a:t>
            </a:r>
            <a:r>
              <a:rPr lang="zh-TW"/>
              <a:t> 也只有三個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我常用的幾個 module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ssh_import_id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Users and Groups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user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group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apt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run command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write_files</a:t>
            </a:r>
            <a:endParaRPr/>
          </a:p>
        </p:txBody>
      </p:sp>
      <p:sp>
        <p:nvSpPr>
          <p:cNvPr id="161" name="Google Shape;161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162" name="Google Shape;162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97913" y="3272950"/>
            <a:ext cx="4772025" cy="1352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module 執行的時機</a:t>
            </a:r>
            <a:endParaRPr/>
          </a:p>
        </p:txBody>
      </p:sp>
      <p:sp>
        <p:nvSpPr>
          <p:cNvPr id="168" name="Google Shape;168;p27"/>
          <p:cNvSpPr txBox="1"/>
          <p:nvPr>
            <p:ph idx="1" type="body"/>
          </p:nvPr>
        </p:nvSpPr>
        <p:spPr>
          <a:xfrm>
            <a:off x="311700" y="1152475"/>
            <a:ext cx="8520600" cy="38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always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每次開機都執行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per-boot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每次開機都執行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once-per-instance or per-instance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cloud-init 區別不同機器的重點在 instance-id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cloud provider 的 meta-data service 提供的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有利於 template 的製作</a:t>
            </a:r>
            <a:endParaRPr/>
          </a:p>
          <a:p>
            <a:pPr indent="-317500" lvl="3" marL="18288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會重跑 dhcp</a:t>
            </a:r>
            <a:endParaRPr/>
          </a:p>
          <a:p>
            <a:pPr indent="-317500" lvl="3" marL="18288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一些 ssh host key 會重新生成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在 file system(</a:t>
            </a:r>
            <a:r>
              <a:rPr lang="zh-TW"/>
              <a:t>/var/lib/cloud/instance/</a:t>
            </a:r>
            <a:r>
              <a:rPr lang="zh-TW"/>
              <a:t>) 可能會留下 cache(obj.pkl) 裡面包含一些 instance-id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如果不一樣就可以知道是不同主機</a:t>
            </a:r>
            <a:endParaRPr/>
          </a:p>
        </p:txBody>
      </p:sp>
      <p:sp>
        <p:nvSpPr>
          <p:cNvPr id="169" name="Google Shape;169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170" name="Google Shape;170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70525" y="1473700"/>
            <a:ext cx="4789376" cy="783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查看 module 執行時機(</a:t>
            </a:r>
            <a:r>
              <a:rPr lang="zh-TW" u="sng">
                <a:solidFill>
                  <a:schemeClr val="hlink"/>
                </a:solidFill>
                <a:hlinkClick r:id="rId3"/>
              </a:rPr>
              <a:t>disable ec2 metadata</a:t>
            </a:r>
            <a:r>
              <a:rPr lang="zh-TW"/>
              <a:t>)</a:t>
            </a:r>
            <a:endParaRPr/>
          </a:p>
        </p:txBody>
      </p:sp>
      <p:sp>
        <p:nvSpPr>
          <p:cNvPr id="176" name="Google Shape;176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178" name="Google Shape;178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99450" y="1152475"/>
            <a:ext cx="6145099" cy="3599475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28"/>
          <p:cNvSpPr/>
          <p:nvPr/>
        </p:nvSpPr>
        <p:spPr>
          <a:xfrm>
            <a:off x="1499450" y="2967400"/>
            <a:ext cx="1817100" cy="344400"/>
          </a:xfrm>
          <a:prstGeom prst="rect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zh-TW"/>
              <a:t>Cloud Config Data( install Docker 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29"/>
          <p:cNvSpPr txBox="1"/>
          <p:nvPr>
            <p:ph idx="1" type="body"/>
          </p:nvPr>
        </p:nvSpPr>
        <p:spPr>
          <a:xfrm>
            <a:off x="311700" y="1152475"/>
            <a:ext cx="9294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700"/>
              <a:t>#cloud-config</a:t>
            </a:r>
            <a:endParaRPr sz="17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700"/>
              <a:t>apt:</a:t>
            </a:r>
            <a:endParaRPr sz="17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700"/>
              <a:t>  sources:</a:t>
            </a:r>
            <a:endParaRPr sz="17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700"/>
              <a:t>    source1:</a:t>
            </a:r>
            <a:endParaRPr sz="17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700"/>
              <a:t>      source: deb [arch=amd64] https://download.docker.com/linux/ubuntu $RELEASE stable</a:t>
            </a:r>
            <a:endParaRPr sz="17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700"/>
              <a:t>      keyid: 9DC858229FC7DD38854AE2D88D81803C0EBFCD88</a:t>
            </a:r>
            <a:endParaRPr sz="17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700"/>
              <a:t>      # keyserver: https://download.docker.com/linux/ubuntu/gpg</a:t>
            </a:r>
            <a:endParaRPr sz="17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700"/>
              <a:t>packages:</a:t>
            </a:r>
            <a:endParaRPr sz="17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700"/>
              <a:t>  - docker-ce</a:t>
            </a:r>
            <a:endParaRPr sz="17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1700"/>
              <a:t>  - docker-ce-cli</a:t>
            </a:r>
            <a:endParaRPr sz="17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700"/>
              <a:t>  - containerd.io</a:t>
            </a:r>
            <a:endParaRPr sz="1700"/>
          </a:p>
        </p:txBody>
      </p:sp>
      <p:sp>
        <p:nvSpPr>
          <p:cNvPr id="186" name="Google Shape;186;p29"/>
          <p:cNvSpPr txBox="1"/>
          <p:nvPr/>
        </p:nvSpPr>
        <p:spPr>
          <a:xfrm>
            <a:off x="4350600" y="3714050"/>
            <a:ext cx="44280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小提醒：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>
                <a:solidFill>
                  <a:schemeClr val="dk1"/>
                </a:solidFill>
              </a:rPr>
              <a:t>新增新的 apt repo archive 需要 import GPG key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zh-TW">
                <a:solidFill>
                  <a:schemeClr val="dk1"/>
                </a:solidFill>
              </a:rPr>
              <a:t>`gpg --show-keys gpgkeyname` 查看 gpg keyID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zh-TW">
                <a:solidFill>
                  <a:schemeClr val="dk1"/>
                </a:solidFill>
              </a:rPr>
              <a:t>cloud-init 可以指定 keyid 也可以指定 keysever，也就是下載後在加入 apt 的 gpg keyring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87" name="Google Shape;187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zh-TW"/>
              <a:t>Cloud Config Data( demo1 )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94" name="Google Shape;194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4838" y="1584325"/>
            <a:ext cx="7934325" cy="255270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Cloud Config Data( add user and group 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31"/>
          <p:cNvSpPr txBox="1"/>
          <p:nvPr>
            <p:ph idx="1" type="body"/>
          </p:nvPr>
        </p:nvSpPr>
        <p:spPr>
          <a:xfrm>
            <a:off x="311700" y="1152475"/>
            <a:ext cx="8520600" cy="385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zh-TW" sz="932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groups</a:t>
            </a: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932">
              <a:solidFill>
                <a:srgbClr val="404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    - </a:t>
            </a:r>
            <a:r>
              <a:rPr b="1" lang="zh-TW" sz="932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&lt;group&gt;</a:t>
            </a: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: [</a:t>
            </a:r>
            <a:r>
              <a:rPr lang="zh-TW" sz="932">
                <a:solidFill>
                  <a:srgbClr val="19177C"/>
                </a:solidFill>
                <a:latin typeface="Courier New"/>
                <a:ea typeface="Courier New"/>
                <a:cs typeface="Courier New"/>
                <a:sym typeface="Courier New"/>
              </a:rPr>
              <a:t>&lt;user&gt;</a:t>
            </a: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zh-TW" sz="932">
                <a:solidFill>
                  <a:srgbClr val="19177C"/>
                </a:solidFill>
                <a:latin typeface="Courier New"/>
                <a:ea typeface="Courier New"/>
                <a:cs typeface="Courier New"/>
                <a:sym typeface="Courier New"/>
              </a:rPr>
              <a:t>&lt;user&gt;</a:t>
            </a: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]</a:t>
            </a:r>
            <a:endParaRPr sz="932">
              <a:solidFill>
                <a:srgbClr val="404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    - &lt;group&gt;</a:t>
            </a:r>
            <a:endParaRPr sz="932">
              <a:solidFill>
                <a:srgbClr val="404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sz="932">
              <a:solidFill>
                <a:srgbClr val="404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zh-TW" sz="932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users</a:t>
            </a: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932">
              <a:solidFill>
                <a:srgbClr val="404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    - default</a:t>
            </a:r>
            <a:endParaRPr sz="932">
              <a:solidFill>
                <a:srgbClr val="404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i="1" lang="zh-TW" sz="932">
                <a:solidFill>
                  <a:srgbClr val="408080"/>
                </a:solidFill>
                <a:latin typeface="Courier New"/>
                <a:ea typeface="Courier New"/>
                <a:cs typeface="Courier New"/>
                <a:sym typeface="Courier New"/>
              </a:rPr>
              <a:t># User explicitly omitted from sudo permission; also default behavior.</a:t>
            </a:r>
            <a:endParaRPr sz="932">
              <a:solidFill>
                <a:srgbClr val="404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    - </a:t>
            </a:r>
            <a:r>
              <a:rPr b="1" lang="zh-TW" sz="932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: &lt;some_restricted_user&gt;</a:t>
            </a:r>
            <a:endParaRPr sz="932">
              <a:solidFill>
                <a:srgbClr val="404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zh-TW" sz="932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sudo</a:t>
            </a: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: false</a:t>
            </a:r>
            <a:endParaRPr sz="932">
              <a:solidFill>
                <a:srgbClr val="404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    - </a:t>
            </a:r>
            <a:r>
              <a:rPr b="1" lang="zh-TW" sz="932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: &lt;username&gt;</a:t>
            </a:r>
            <a:endParaRPr sz="932">
              <a:solidFill>
                <a:srgbClr val="404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zh-TW" sz="932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expiredate</a:t>
            </a: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zh-TW" sz="932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'&lt;date&gt;'</a:t>
            </a:r>
            <a:endParaRPr sz="932">
              <a:solidFill>
                <a:srgbClr val="404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zh-TW" sz="932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gecos</a:t>
            </a: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: &lt;comment&gt;</a:t>
            </a:r>
            <a:endParaRPr sz="932">
              <a:solidFill>
                <a:srgbClr val="404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zh-TW" sz="932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groups</a:t>
            </a: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: &lt;additional groups&gt;</a:t>
            </a:r>
            <a:endParaRPr sz="932">
              <a:solidFill>
                <a:srgbClr val="404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zh-TW" sz="932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homedir</a:t>
            </a: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: &lt;home directory&gt;</a:t>
            </a:r>
            <a:endParaRPr sz="932">
              <a:solidFill>
                <a:srgbClr val="404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zh-TW" sz="932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inactive</a:t>
            </a: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lang="zh-TW" sz="932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'&lt;number</a:t>
            </a:r>
            <a:r>
              <a:rPr lang="zh-TW" sz="932">
                <a:solidFill>
                  <a:srgbClr val="19177C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zh-TW" sz="932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of</a:t>
            </a:r>
            <a:r>
              <a:rPr lang="zh-TW" sz="932">
                <a:solidFill>
                  <a:srgbClr val="19177C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zh-TW" sz="932">
                <a:solidFill>
                  <a:srgbClr val="BA2121"/>
                </a:solidFill>
                <a:latin typeface="Courier New"/>
                <a:ea typeface="Courier New"/>
                <a:cs typeface="Courier New"/>
                <a:sym typeface="Courier New"/>
              </a:rPr>
              <a:t>days&gt;'</a:t>
            </a:r>
            <a:endParaRPr sz="932">
              <a:solidFill>
                <a:srgbClr val="404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zh-TW" sz="932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lock_passwd</a:t>
            </a: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: &lt;true/false&gt;</a:t>
            </a:r>
            <a:endParaRPr sz="932">
              <a:solidFill>
                <a:srgbClr val="404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zh-TW" sz="932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no_create_home</a:t>
            </a: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: &lt;true/false&gt;</a:t>
            </a:r>
            <a:endParaRPr sz="932">
              <a:solidFill>
                <a:srgbClr val="404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zh-TW" sz="932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no_log_init</a:t>
            </a: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: &lt;true/false&gt;</a:t>
            </a:r>
            <a:endParaRPr sz="932">
              <a:solidFill>
                <a:srgbClr val="404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zh-TW" sz="932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no_user_group</a:t>
            </a: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: &lt;true/false&gt;</a:t>
            </a:r>
            <a:endParaRPr sz="932">
              <a:solidFill>
                <a:srgbClr val="404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zh-TW" sz="932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passwd</a:t>
            </a: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: &lt;password&gt;</a:t>
            </a:r>
            <a:endParaRPr sz="932">
              <a:solidFill>
                <a:srgbClr val="404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zh-TW" sz="932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primary_group</a:t>
            </a: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: &lt;primary group&gt;</a:t>
            </a:r>
            <a:endParaRPr sz="932">
              <a:solidFill>
                <a:srgbClr val="404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zh-TW" sz="932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selinux_user</a:t>
            </a: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: &lt;selinux username&gt;</a:t>
            </a:r>
            <a:endParaRPr sz="932">
              <a:solidFill>
                <a:srgbClr val="404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zh-TW" sz="932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shell</a:t>
            </a: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: &lt;shell path&gt;</a:t>
            </a:r>
            <a:endParaRPr sz="932">
              <a:solidFill>
                <a:srgbClr val="404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zh-TW" sz="932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snapuser</a:t>
            </a: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: &lt;email&gt;</a:t>
            </a:r>
            <a:endParaRPr sz="932">
              <a:solidFill>
                <a:srgbClr val="404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zh-TW" sz="932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ssh_redirect_user</a:t>
            </a: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: &lt;true/false&gt;</a:t>
            </a:r>
            <a:endParaRPr sz="932">
              <a:solidFill>
                <a:srgbClr val="404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zh-TW" sz="932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ssh_authorized_keys</a:t>
            </a: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932">
              <a:solidFill>
                <a:srgbClr val="404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- &lt;key&gt;</a:t>
            </a:r>
            <a:endParaRPr sz="932">
              <a:solidFill>
                <a:srgbClr val="404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- &lt;key&gt;</a:t>
            </a:r>
            <a:endParaRPr sz="932">
              <a:solidFill>
                <a:srgbClr val="404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zh-TW" sz="932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ssh_import_id</a:t>
            </a: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: &lt;id&gt;</a:t>
            </a:r>
            <a:endParaRPr sz="932">
              <a:solidFill>
                <a:srgbClr val="404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zh-TW" sz="932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sudo</a:t>
            </a: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: &lt;sudo config&gt;</a:t>
            </a:r>
            <a:endParaRPr sz="932">
              <a:solidFill>
                <a:srgbClr val="404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zh-TW" sz="932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system</a:t>
            </a: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: &lt;true/false&gt;</a:t>
            </a:r>
            <a:endParaRPr sz="932">
              <a:solidFill>
                <a:srgbClr val="40404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114300" marR="1143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zh-TW" sz="932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uid</a:t>
            </a:r>
            <a:r>
              <a:rPr lang="zh-TW" sz="932">
                <a:solidFill>
                  <a:srgbClr val="404040"/>
                </a:solidFill>
                <a:latin typeface="Courier New"/>
                <a:ea typeface="Courier New"/>
                <a:cs typeface="Courier New"/>
                <a:sym typeface="Courier New"/>
              </a:rPr>
              <a:t>: &lt;user id&gt;</a:t>
            </a:r>
            <a:endParaRPr sz="1765"/>
          </a:p>
        </p:txBody>
      </p:sp>
      <p:sp>
        <p:nvSpPr>
          <p:cNvPr id="202" name="Google Shape;202;p31"/>
          <p:cNvSpPr txBox="1"/>
          <p:nvPr/>
        </p:nvSpPr>
        <p:spPr>
          <a:xfrm>
            <a:off x="4273400" y="3431325"/>
            <a:ext cx="44280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小提醒：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>
                <a:solidFill>
                  <a:schemeClr val="dk1"/>
                </a:solidFill>
              </a:rPr>
              <a:t>`lock_passwd: False` : </a:t>
            </a:r>
            <a:r>
              <a:rPr lang="zh-TW"/>
              <a:t>如果想要馬上可以登入，False 代表禁用該使用者密碼登入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/>
              <a:t>`</a:t>
            </a:r>
            <a:r>
              <a:rPr lang="zh-TW">
                <a:solidFill>
                  <a:schemeClr val="dk1"/>
                </a:solidFill>
              </a:rPr>
              <a:t>ssh_pwauth: True</a:t>
            </a:r>
            <a:r>
              <a:rPr lang="zh-TW"/>
              <a:t>`：sshd 的</a:t>
            </a:r>
            <a:r>
              <a:rPr lang="zh-TW">
                <a:solidFill>
                  <a:schemeClr val="dk1"/>
                </a:solidFill>
              </a:rPr>
              <a:t>密碼登入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>
                <a:solidFill>
                  <a:schemeClr val="dk1"/>
                </a:solidFill>
              </a:rPr>
              <a:t>plain_text_passwd: test，</a:t>
            </a:r>
            <a:r>
              <a:rPr lang="zh-TW"/>
              <a:t>設定文字密碼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zh-TW"/>
              <a:t>ssh_import_id 可以 import github 上的公鑰</a:t>
            </a:r>
            <a:endParaRPr/>
          </a:p>
        </p:txBody>
      </p:sp>
      <p:sp>
        <p:nvSpPr>
          <p:cNvPr id="203" name="Google Shape;203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TOC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intro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how to use cloud init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how cloud-init run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debuging</a:t>
            </a:r>
            <a:endParaRPr/>
          </a:p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zh-TW"/>
              <a:t>Cloud Config Data(demo3)</a:t>
            </a:r>
            <a:endParaRPr/>
          </a:p>
        </p:txBody>
      </p:sp>
      <p:sp>
        <p:nvSpPr>
          <p:cNvPr id="209" name="Google Shape;209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210" name="Google Shape;210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95425" y="1746250"/>
            <a:ext cx="5953125" cy="2228850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jinja2</a:t>
            </a:r>
            <a:endParaRPr/>
          </a:p>
        </p:txBody>
      </p:sp>
      <p:sp>
        <p:nvSpPr>
          <p:cNvPr id="217" name="Google Shape;217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start with `## template: jinja` or text/jinja2(MIME Content-Type)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利用 jinja2 渲染 cloud-config 或是任何想要的 userdata type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`cloud-init query --list-keys` 可以查看支援的 key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meta-data service 提供的資訊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 u="sng">
                <a:solidFill>
                  <a:schemeClr val="hlink"/>
                </a:solidFill>
                <a:hlinkClick r:id="rId3"/>
              </a:rPr>
              <a:t>https://cloudinit.readthedocs.io/en/latest/topics/instancedata.html</a:t>
            </a:r>
            <a:endParaRPr/>
          </a:p>
        </p:txBody>
      </p:sp>
      <p:sp>
        <p:nvSpPr>
          <p:cNvPr id="218" name="Google Shape;218;p33"/>
          <p:cNvSpPr txBox="1"/>
          <p:nvPr/>
        </p:nvSpPr>
        <p:spPr>
          <a:xfrm>
            <a:off x="5874400" y="2751500"/>
            <a:ext cx="3000000" cy="1908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## template: jinja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#!/bin/bash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{% if v1.region == 'us-east-2' -%}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echo 'Installing custom proxies for {{ v1.region }}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sudo apt-get install my-xtra-fast-stack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{%- endif %}</a:t>
            </a:r>
            <a:endParaRPr/>
          </a:p>
        </p:txBody>
      </p:sp>
      <p:sp>
        <p:nvSpPr>
          <p:cNvPr id="219" name="Google Shape;219;p33"/>
          <p:cNvSpPr txBox="1"/>
          <p:nvPr/>
        </p:nvSpPr>
        <p:spPr>
          <a:xfrm>
            <a:off x="6505300" y="4577300"/>
            <a:ext cx="173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cloud init </a:t>
            </a:r>
            <a:r>
              <a:rPr lang="zh-TW"/>
              <a:t>渲染範例</a:t>
            </a:r>
            <a:endParaRPr/>
          </a:p>
        </p:txBody>
      </p:sp>
      <p:sp>
        <p:nvSpPr>
          <p:cNvPr id="220" name="Google Shape;220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jinja2(demo2)</a:t>
            </a:r>
            <a:endParaRPr/>
          </a:p>
        </p:txBody>
      </p:sp>
      <p:sp>
        <p:nvSpPr>
          <p:cNvPr id="226" name="Google Shape;226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227" name="Google Shape;227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225" y="1152475"/>
            <a:ext cx="4820045" cy="350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p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37676" y="1152475"/>
            <a:ext cx="5752376" cy="3506850"/>
          </a:xfrm>
          <a:prstGeom prst="rect">
            <a:avLst/>
          </a:prstGeom>
          <a:noFill/>
          <a:ln>
            <a:noFill/>
          </a:ln>
        </p:spPr>
      </p:pic>
      <p:sp>
        <p:nvSpPr>
          <p:cNvPr id="229" name="Google Shape;229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how cloud-init run</a:t>
            </a:r>
            <a:endParaRPr/>
          </a:p>
        </p:txBody>
      </p:sp>
      <p:sp>
        <p:nvSpPr>
          <p:cNvPr id="235" name="Google Shape;235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boot stages</a:t>
            </a:r>
            <a:endParaRPr/>
          </a:p>
        </p:txBody>
      </p:sp>
      <p:sp>
        <p:nvSpPr>
          <p:cNvPr id="241" name="Google Shape;241;p36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cloud-init </a:t>
            </a:r>
            <a:r>
              <a:rPr lang="zh-TW"/>
              <a:t>執行分五個階段執行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generator stage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local stage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network</a:t>
            </a:r>
            <a:r>
              <a:rPr lang="zh-TW"/>
              <a:t> stage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config</a:t>
            </a:r>
            <a:r>
              <a:rPr lang="zh-TW"/>
              <a:t> stage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final</a:t>
            </a:r>
            <a:r>
              <a:rPr lang="zh-TW"/>
              <a:t> stage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執行順序由上到下</a:t>
            </a:r>
            <a:endParaRPr/>
          </a:p>
        </p:txBody>
      </p:sp>
      <p:pic>
        <p:nvPicPr>
          <p:cNvPr id="242" name="Google Shape;242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52000" y="3522549"/>
            <a:ext cx="5480301" cy="913136"/>
          </a:xfrm>
          <a:prstGeom prst="rect">
            <a:avLst/>
          </a:prstGeom>
          <a:noFill/>
          <a:ln>
            <a:noFill/>
          </a:ln>
        </p:spPr>
      </p:pic>
      <p:sp>
        <p:nvSpPr>
          <p:cNvPr id="243" name="Google Shape;243;p36"/>
          <p:cNvSpPr txBox="1"/>
          <p:nvPr/>
        </p:nvSpPr>
        <p:spPr>
          <a:xfrm>
            <a:off x="4939262" y="4354546"/>
            <a:ext cx="2305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systemd units ( cloud init )</a:t>
            </a:r>
            <a:endParaRPr/>
          </a:p>
        </p:txBody>
      </p:sp>
      <p:sp>
        <p:nvSpPr>
          <p:cNvPr id="244" name="Google Shape;244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generator</a:t>
            </a:r>
            <a:r>
              <a:rPr lang="zh-TW"/>
              <a:t> stage</a:t>
            </a:r>
            <a:endParaRPr/>
          </a:p>
        </p:txBody>
      </p:sp>
      <p:sp>
        <p:nvSpPr>
          <p:cNvPr id="250" name="Google Shape;250;p3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使用 shell script ( /lib/cloud-init/ds-identify ) 檢查，如果發現任一符合就會是 notfound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存在 /etc/cloud/cloud-init.disabled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/proc/cmdline 存在 cloud-init=disabled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如果是 container 環境變數 KERNEL_CMDLINE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確定 datasource 不是 notfound 不然就執行下面 link 的動作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link “/lib/systemd/system/cloud-init.target” to “/run/systemd/generator.early/multi-user.target.wants/cloud-init.target”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如果上面的 link 存在，就會讓 cloud-init 的服務被放入 systemd 的排程</a:t>
            </a:r>
            <a:endParaRPr/>
          </a:p>
        </p:txBody>
      </p:sp>
      <p:sp>
        <p:nvSpPr>
          <p:cNvPr id="251" name="Google Shape;251;p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local stage</a:t>
            </a:r>
            <a:endParaRPr/>
          </a:p>
        </p:txBody>
      </p:sp>
      <p:sp>
        <p:nvSpPr>
          <p:cNvPr id="257" name="Google Shape;257;p38"/>
          <p:cNvSpPr txBox="1"/>
          <p:nvPr>
            <p:ph idx="1" type="body"/>
          </p:nvPr>
        </p:nvSpPr>
        <p:spPr>
          <a:xfrm>
            <a:off x="311700" y="1152475"/>
            <a:ext cx="8520600" cy="368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初始化 datasource( a class in python 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如果透過本機的資料可以找到符合的 datasource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讀入 config(越下面優先度越高，會覆蓋掉之前讀入的 config)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程式碼內的 code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/etc/cloud/cloud.cfg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/run/cloud-init/cloud.cfg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kernel cmd line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讀入 cache (obj.pkl)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如果 instance-id 在 cache 和 local</a:t>
            </a:r>
            <a:br>
              <a:rPr lang="zh-TW"/>
            </a:br>
            <a:r>
              <a:rPr lang="zh-TW"/>
              <a:t>上都一樣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可以跳過一些初始化步驟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不會執行 cloud-config 的任何 </a:t>
            </a:r>
            <a:br>
              <a:rPr lang="zh-TW"/>
            </a:br>
            <a:r>
              <a:rPr lang="zh-TW"/>
              <a:t>moudle</a:t>
            </a:r>
            <a:endParaRPr/>
          </a:p>
        </p:txBody>
      </p:sp>
      <p:graphicFrame>
        <p:nvGraphicFramePr>
          <p:cNvPr id="258" name="Google Shape;258;p38"/>
          <p:cNvGraphicFramePr/>
          <p:nvPr/>
        </p:nvGraphicFramePr>
        <p:xfrm>
          <a:off x="4419525" y="2571750"/>
          <a:ext cx="3000000" cy="3000000"/>
        </p:xfrm>
        <a:graphic>
          <a:graphicData uri="http://schemas.openxmlformats.org/drawingml/2006/table">
            <a:tbl>
              <a:tblPr>
                <a:solidFill>
                  <a:srgbClr val="FFFFFF"/>
                </a:solidFill>
                <a:tableStyleId>{0CC651D1-2944-4C01-B25E-4952BE328F0D}</a:tableStyleId>
              </a:tblPr>
              <a:tblGrid>
                <a:gridCol w="1687825"/>
                <a:gridCol w="2842175"/>
              </a:tblGrid>
              <a:tr h="4077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項目</a:t>
                      </a:r>
                      <a:endParaRPr b="1"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600" marB="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敘述</a:t>
                      </a:r>
                      <a:endParaRPr b="1"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600" marB="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77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systemd service</a:t>
                      </a:r>
                      <a:endParaRPr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600" marB="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cloud-init-local.service</a:t>
                      </a:r>
                      <a:endParaRPr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600" marB="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77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執行條件</a:t>
                      </a:r>
                      <a:endParaRPr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600" marB="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當根目錄 mount 成 可讀/可寫 時執行</a:t>
                      </a:r>
                      <a:endParaRPr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600" marB="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77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需要阻止載入的設定</a:t>
                      </a:r>
                      <a:endParaRPr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600" marB="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不需要網路（boot 程序）</a:t>
                      </a:r>
                      <a:endParaRPr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600" marB="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77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modules</a:t>
                      </a:r>
                      <a:endParaRPr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600" marB="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none</a:t>
                      </a:r>
                      <a:endParaRPr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600" marB="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59" name="Google Shape;259;p38"/>
          <p:cNvSpPr txBox="1"/>
          <p:nvPr/>
        </p:nvSpPr>
        <p:spPr>
          <a:xfrm>
            <a:off x="5396175" y="4605400"/>
            <a:ext cx="2576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local stage services check </a:t>
            </a:r>
            <a:endParaRPr/>
          </a:p>
        </p:txBody>
      </p:sp>
      <p:sp>
        <p:nvSpPr>
          <p:cNvPr id="260" name="Google Shape;260;p3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cache(obj.pkl) 出現的情況</a:t>
            </a:r>
            <a:endParaRPr/>
          </a:p>
        </p:txBody>
      </p:sp>
      <p:sp>
        <p:nvSpPr>
          <p:cNvPr id="266" name="Google Shape;266;p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情境一（最常見）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之前已經 boot 過，這次開機是第2次 or n 次開機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情境二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file system 被 attach 到另一個 instance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從已經被包裝好的 image 開機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或者是從別的已經 launch 過的 instance 開機，複製一份</a:t>
            </a:r>
            <a:endParaRPr/>
          </a:p>
        </p:txBody>
      </p:sp>
      <p:sp>
        <p:nvSpPr>
          <p:cNvPr id="267" name="Google Shape;267;p3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network</a:t>
            </a:r>
            <a:r>
              <a:rPr lang="zh-TW"/>
              <a:t> stage</a:t>
            </a:r>
            <a:endParaRPr/>
          </a:p>
        </p:txBody>
      </p:sp>
      <p:sp>
        <p:nvSpPr>
          <p:cNvPr id="273" name="Google Shape;273;p40"/>
          <p:cNvSpPr txBox="1"/>
          <p:nvPr>
            <p:ph idx="1" type="body"/>
          </p:nvPr>
        </p:nvSpPr>
        <p:spPr>
          <a:xfrm>
            <a:off x="128525" y="11322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meta-data crawler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最小化一個網路環境，根據本機可以得到的資料，找出 datasource 抓取資料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啟動可以找到的 part-handler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執行這個 stage 執行的 module ( cloud_init_modules 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cat /etc/cloud/cloud.cfg</a:t>
            </a:r>
            <a:endParaRPr/>
          </a:p>
        </p:txBody>
      </p:sp>
      <p:graphicFrame>
        <p:nvGraphicFramePr>
          <p:cNvPr id="274" name="Google Shape;274;p40"/>
          <p:cNvGraphicFramePr/>
          <p:nvPr/>
        </p:nvGraphicFramePr>
        <p:xfrm>
          <a:off x="3277575" y="2508600"/>
          <a:ext cx="3000000" cy="3000000"/>
        </p:xfrm>
        <a:graphic>
          <a:graphicData uri="http://schemas.openxmlformats.org/drawingml/2006/table">
            <a:tbl>
              <a:tblPr>
                <a:solidFill>
                  <a:srgbClr val="FFFFFF"/>
                </a:solidFill>
                <a:tableStyleId>{0CC651D1-2944-4C01-B25E-4952BE328F0D}</a:tableStyleId>
              </a:tblPr>
              <a:tblGrid>
                <a:gridCol w="1657350"/>
                <a:gridCol w="4086225"/>
              </a:tblGrid>
              <a:tr h="4257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項目</a:t>
                      </a:r>
                      <a:endParaRPr b="1"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150" marB="5715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敘述</a:t>
                      </a:r>
                      <a:endParaRPr b="1"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150" marB="5715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57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systemd service</a:t>
                      </a:r>
                      <a:endParaRPr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150" marB="5715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cloud-init.service</a:t>
                      </a:r>
                      <a:endParaRPr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150" marB="5715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57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執行條件</a:t>
                      </a:r>
                      <a:endParaRPr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150" marB="5715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在 local statge 和 network statge 設定的網路都設定好之後</a:t>
                      </a:r>
                      <a:endParaRPr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150" marB="5715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57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需要阻止載入的設定</a:t>
                      </a:r>
                      <a:endParaRPr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150" marB="5715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nothing（並把剩餘得 boot 流程都跑完）</a:t>
                      </a:r>
                      <a:endParaRPr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150" marB="5715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57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modules</a:t>
                      </a:r>
                      <a:endParaRPr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150" marB="5715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i="1"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cloud_init_modules</a:t>
                      </a:r>
                      <a:r>
                        <a:rPr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 in </a:t>
                      </a:r>
                      <a:r>
                        <a:rPr lang="zh-TW" sz="10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/etc/cloud/cloud.cfg</a:t>
                      </a:r>
                      <a:endParaRPr sz="10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57150" marB="5715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75" name="Google Shape;275;p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276" name="Google Shape;276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800725"/>
            <a:ext cx="2920940" cy="2152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config stage</a:t>
            </a:r>
            <a:endParaRPr/>
          </a:p>
        </p:txBody>
      </p:sp>
      <p:sp>
        <p:nvSpPr>
          <p:cNvPr id="282" name="Google Shape;282;p4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這個 statge 執行的 module 通常是和其他 stage 沒有前後關係的 moudle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執行這個 stage 執行的 module ( cloud_config_modules 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cat /etc/cloud/cloud.cfg</a:t>
            </a:r>
            <a:endParaRPr/>
          </a:p>
        </p:txBody>
      </p:sp>
      <p:graphicFrame>
        <p:nvGraphicFramePr>
          <p:cNvPr id="283" name="Google Shape;283;p41"/>
          <p:cNvGraphicFramePr/>
          <p:nvPr/>
        </p:nvGraphicFramePr>
        <p:xfrm>
          <a:off x="3608575" y="2475075"/>
          <a:ext cx="3000000" cy="3000000"/>
        </p:xfrm>
        <a:graphic>
          <a:graphicData uri="http://schemas.openxmlformats.org/drawingml/2006/table">
            <a:tbl>
              <a:tblPr>
                <a:solidFill>
                  <a:srgbClr val="FFFFFF"/>
                </a:solidFill>
                <a:tableStyleId>{0CC651D1-2944-4C01-B25E-4952BE328F0D}</a:tableStyleId>
              </a:tblPr>
              <a:tblGrid>
                <a:gridCol w="1657350"/>
                <a:gridCol w="3429000"/>
              </a:tblGrid>
              <a:tr h="3524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項目</a:t>
                      </a:r>
                      <a:endParaRPr b="1"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150" marB="5715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敘述</a:t>
                      </a:r>
                      <a:endParaRPr b="1"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150" marB="5715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systemd service</a:t>
                      </a:r>
                      <a:endParaRPr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150" marB="5715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cloud-config.service</a:t>
                      </a:r>
                      <a:endParaRPr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150" marB="5715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執行條件</a:t>
                      </a:r>
                      <a:endParaRPr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150" marB="5715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after network</a:t>
                      </a:r>
                      <a:endParaRPr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150" marB="5715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需要阻止載入的設定</a:t>
                      </a:r>
                      <a:endParaRPr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150" marB="5715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nothing</a:t>
                      </a:r>
                      <a:endParaRPr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150" marB="5715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modules</a:t>
                      </a:r>
                      <a:endParaRPr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150" marB="5715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cloud_config_modules in /etc/cloud/cloud.cfg</a:t>
                      </a:r>
                      <a:endParaRPr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150" marB="5715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84" name="Google Shape;284;p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285" name="Google Shape;285;p41"/>
          <p:cNvPicPr preferRelativeResize="0"/>
          <p:nvPr/>
        </p:nvPicPr>
        <p:blipFill rotWithShape="1">
          <a:blip r:embed="rId3">
            <a:alphaModFix/>
          </a:blip>
          <a:srcRect b="0" l="0" r="29493" t="0"/>
          <a:stretch/>
        </p:blipFill>
        <p:spPr>
          <a:xfrm>
            <a:off x="236975" y="2475075"/>
            <a:ext cx="3166156" cy="2381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intro</a:t>
            </a:r>
            <a:endParaRPr/>
          </a:p>
        </p:txBody>
      </p:sp>
      <p:sp>
        <p:nvSpPr>
          <p:cNvPr id="68" name="Google Shape;68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final stage</a:t>
            </a:r>
            <a:endParaRPr/>
          </a:p>
        </p:txBody>
      </p:sp>
      <p:sp>
        <p:nvSpPr>
          <p:cNvPr id="291" name="Google Shape;291;p4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所有在登入過後應該執行的部分應該都放在這裡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執行這個 stage 執行的 module ( cloud_config_modules 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cat /etc/cloud/cloud.cfg</a:t>
            </a:r>
            <a:endParaRPr/>
          </a:p>
        </p:txBody>
      </p:sp>
      <p:graphicFrame>
        <p:nvGraphicFramePr>
          <p:cNvPr id="292" name="Google Shape;292;p42"/>
          <p:cNvGraphicFramePr/>
          <p:nvPr/>
        </p:nvGraphicFramePr>
        <p:xfrm>
          <a:off x="3710875" y="2453950"/>
          <a:ext cx="3000000" cy="3000000"/>
        </p:xfrm>
        <a:graphic>
          <a:graphicData uri="http://schemas.openxmlformats.org/drawingml/2006/table">
            <a:tbl>
              <a:tblPr>
                <a:solidFill>
                  <a:srgbClr val="FFFFFF"/>
                </a:solidFill>
                <a:tableStyleId>{0CC651D1-2944-4C01-B25E-4952BE328F0D}</a:tableStyleId>
              </a:tblPr>
              <a:tblGrid>
                <a:gridCol w="1657350"/>
                <a:gridCol w="3295650"/>
              </a:tblGrid>
              <a:tr h="3524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項目</a:t>
                      </a:r>
                      <a:endParaRPr b="1"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150" marB="5715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b="1"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敘述</a:t>
                      </a:r>
                      <a:endParaRPr b="1"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150" marB="5715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systemd service</a:t>
                      </a:r>
                      <a:endParaRPr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150" marB="5715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cloud-final.service</a:t>
                      </a:r>
                      <a:endParaRPr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150" marB="5715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執行條件</a:t>
                      </a:r>
                      <a:endParaRPr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150" marB="5715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最後一個 stage， 性質類似 </a:t>
                      </a:r>
                      <a:r>
                        <a:rPr lang="zh-TW" sz="10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rc.local</a:t>
                      </a:r>
                      <a:endParaRPr sz="10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57150" marB="5715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需要阻止載入的設定</a:t>
                      </a:r>
                      <a:endParaRPr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150" marB="5715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nothing</a:t>
                      </a:r>
                      <a:endParaRPr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150" marB="5715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modules</a:t>
                      </a:r>
                      <a:endParaRPr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150" marB="5715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1200">
                          <a:solidFill>
                            <a:srgbClr val="333333"/>
                          </a:solidFill>
                          <a:highlight>
                            <a:srgbClr val="FFFFFF"/>
                          </a:highlight>
                        </a:rPr>
                        <a:t>cloud_final_modules in /etc/cloud/cloud.cfg</a:t>
                      </a:r>
                      <a:endParaRPr sz="1200">
                        <a:solidFill>
                          <a:srgbClr val="333333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57150" marB="57150" marR="123825" marL="123825">
                    <a:lnL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93" name="Google Shape;293;p4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294" name="Google Shape;294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8225" y="2453950"/>
            <a:ext cx="2430979" cy="2381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4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debuging</a:t>
            </a:r>
            <a:endParaRPr/>
          </a:p>
        </p:txBody>
      </p:sp>
      <p:sp>
        <p:nvSpPr>
          <p:cNvPr id="300" name="Google Shape;300;p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Debug</a:t>
            </a:r>
            <a:endParaRPr/>
          </a:p>
        </p:txBody>
      </p:sp>
      <p:sp>
        <p:nvSpPr>
          <p:cNvPr id="306" name="Google Shape;306;p4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`</a:t>
            </a:r>
            <a:r>
              <a:rPr lang="zh-TW"/>
              <a:t>/run/cloud-init/status.json`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有 boot 的時間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可以看看那一個 stage 可以縮短，加速開機時間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每一步有沒有出現 error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`/run/cloud-init/result.json`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datasource error 的位置， troubleshooting 的好地方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`/var/log/cloud-init-output.log`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印出所有 cloud-init 做的事情，和做的同時 console 跑出的東西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同樣是個 trouble shooting 的好地方</a:t>
            </a:r>
            <a:endParaRPr/>
          </a:p>
        </p:txBody>
      </p:sp>
      <p:sp>
        <p:nvSpPr>
          <p:cNvPr id="307" name="Google Shape;307;p4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4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reference</a:t>
            </a:r>
            <a:endParaRPr/>
          </a:p>
        </p:txBody>
      </p:sp>
      <p:sp>
        <p:nvSpPr>
          <p:cNvPr id="313" name="Google Shape;313;p4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 u="sng">
                <a:solidFill>
                  <a:schemeClr val="hlink"/>
                </a:solidFill>
                <a:hlinkClick r:id="rId3"/>
              </a:rPr>
              <a:t>https://hackmd.io/@txLtb1_dT1eziDq4utYbqA/ryUSQD_wu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 u="sng">
                <a:solidFill>
                  <a:schemeClr val="hlink"/>
                </a:solidFill>
                <a:hlinkClick r:id="rId4"/>
              </a:rPr>
              <a:t>https://cloudinit.readthedocs.io/en/latest/index.html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 u="sng">
                <a:solidFill>
                  <a:schemeClr val="hlink"/>
                </a:solidFill>
                <a:hlinkClick r:id="rId5"/>
              </a:rPr>
              <a:t>https://github.com/canonical/cloud-init/tree/main/cloudinit/cmd</a:t>
            </a:r>
            <a:endParaRPr/>
          </a:p>
        </p:txBody>
      </p:sp>
      <p:sp>
        <p:nvSpPr>
          <p:cNvPr id="314" name="Google Shape;314;p4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4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Thanks for listening</a:t>
            </a:r>
            <a:endParaRPr/>
          </a:p>
        </p:txBody>
      </p:sp>
      <p:sp>
        <p:nvSpPr>
          <p:cNvPr id="320" name="Google Shape;320;p4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cloud init </a:t>
            </a:r>
            <a:r>
              <a:rPr lang="zh-TW"/>
              <a:t>達成什麼</a:t>
            </a:r>
            <a:endParaRPr/>
          </a:p>
        </p:txBody>
      </p:sp>
      <p:pic>
        <p:nvPicPr>
          <p:cNvPr id="74" name="Google Shape;74;p16"/>
          <p:cNvPicPr preferRelativeResize="0"/>
          <p:nvPr/>
        </p:nvPicPr>
        <p:blipFill rotWithShape="1">
          <a:blip r:embed="rId3">
            <a:alphaModFix/>
          </a:blip>
          <a:srcRect b="36006" l="11762" r="0" t="22066"/>
          <a:stretch/>
        </p:blipFill>
        <p:spPr>
          <a:xfrm>
            <a:off x="311700" y="1245600"/>
            <a:ext cx="8578153" cy="132615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5" name="Google Shape;75;p16"/>
          <p:cNvPicPr preferRelativeResize="0"/>
          <p:nvPr/>
        </p:nvPicPr>
        <p:blipFill rotWithShape="1">
          <a:blip r:embed="rId4">
            <a:alphaModFix/>
          </a:blip>
          <a:srcRect b="0" l="11660" r="0" t="31768"/>
          <a:stretch/>
        </p:blipFill>
        <p:spPr>
          <a:xfrm>
            <a:off x="311700" y="3023176"/>
            <a:ext cx="8578148" cy="1548984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76" name="Google Shape;76;p16"/>
          <p:cNvSpPr/>
          <p:nvPr/>
        </p:nvSpPr>
        <p:spPr>
          <a:xfrm>
            <a:off x="7942375" y="1245600"/>
            <a:ext cx="681600" cy="2271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6"/>
          <p:cNvSpPr/>
          <p:nvPr/>
        </p:nvSpPr>
        <p:spPr>
          <a:xfrm>
            <a:off x="8087450" y="3023175"/>
            <a:ext cx="681600" cy="2271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8" name="Google Shape;78;p16"/>
          <p:cNvCxnSpPr>
            <a:stCxn id="76" idx="2"/>
            <a:endCxn id="77" idx="0"/>
          </p:cNvCxnSpPr>
          <p:nvPr/>
        </p:nvCxnSpPr>
        <p:spPr>
          <a:xfrm>
            <a:off x="8283175" y="1472700"/>
            <a:ext cx="145200" cy="155040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9" name="Google Shape;79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為甚麼我需要 cloud-init</a:t>
            </a:r>
            <a:endParaRPr/>
          </a:p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311700" y="1152475"/>
            <a:ext cx="8520600" cy="388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zh-TW"/>
              <a:t>遷移 vm 到其他的雲可能很麻煩</a:t>
            </a:r>
            <a:endParaRPr/>
          </a:p>
          <a:p>
            <a:pPr indent="-287655" lvl="1" marL="914400" rtl="0" algn="l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66666"/>
              <a:buChar char="-"/>
            </a:pPr>
            <a:r>
              <a:rPr b="1" lang="zh-TW" sz="1800"/>
              <a:t>不同雲</a:t>
            </a:r>
            <a:r>
              <a:rPr lang="zh-TW" sz="1800"/>
              <a:t>的配置</a:t>
            </a:r>
            <a:r>
              <a:rPr b="1" lang="zh-TW" sz="1800"/>
              <a:t>組態不同</a:t>
            </a:r>
            <a:endParaRPr b="1" sz="1800"/>
          </a:p>
          <a:p>
            <a:pPr indent="-287655" lvl="0" marL="457200" rtl="0" algn="l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66666"/>
              <a:buChar char="-"/>
            </a:pPr>
            <a:r>
              <a:rPr lang="zh-TW"/>
              <a:t>已經變成</a:t>
            </a:r>
            <a:r>
              <a:rPr b="1" lang="zh-TW"/>
              <a:t>行業標準</a:t>
            </a:r>
            <a:endParaRPr b="1"/>
          </a:p>
          <a:p>
            <a:pPr indent="-287655" lvl="1" marL="914400" rtl="0" algn="l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66666"/>
              <a:buChar char="-"/>
            </a:pPr>
            <a:r>
              <a:rPr lang="zh-TW" sz="1800"/>
              <a:t>大部分的</a:t>
            </a:r>
            <a:r>
              <a:rPr b="1" lang="zh-TW" sz="1800"/>
              <a:t>雲</a:t>
            </a:r>
            <a:r>
              <a:rPr lang="zh-TW" sz="1800"/>
              <a:t>和 </a:t>
            </a:r>
            <a:r>
              <a:rPr b="1" lang="zh-TW" sz="1800"/>
              <a:t>distribution</a:t>
            </a:r>
            <a:r>
              <a:rPr lang="zh-TW" sz="1800"/>
              <a:t> 都支援 cloud-init 作為啟動標準</a:t>
            </a:r>
            <a:endParaRPr sz="1800"/>
          </a:p>
          <a:p>
            <a:pPr indent="-287655" lvl="0" marL="457200" rtl="0" algn="l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66666"/>
              <a:buChar char="-"/>
            </a:pPr>
            <a:r>
              <a:rPr lang="zh-TW"/>
              <a:t>防止 user 使用、維護過時的 image 或是 自己做 image</a:t>
            </a:r>
            <a:endParaRPr/>
          </a:p>
          <a:p>
            <a:pPr indent="-287655" lvl="1" marL="914400" rtl="0" algn="l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66666"/>
              <a:buChar char="-"/>
            </a:pPr>
            <a:r>
              <a:rPr lang="zh-TW" sz="1800"/>
              <a:t>可以不用做一些</a:t>
            </a:r>
            <a:r>
              <a:rPr b="1" lang="zh-TW" sz="1800"/>
              <a:t>特定、麻煩</a:t>
            </a:r>
            <a:r>
              <a:rPr lang="zh-TW" sz="1800"/>
              <a:t>的工作</a:t>
            </a:r>
            <a:endParaRPr sz="1800"/>
          </a:p>
          <a:p>
            <a:pPr indent="-287655" lvl="2" marL="1371600" rtl="0" algn="l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66666"/>
              <a:buChar char="-"/>
            </a:pPr>
            <a:r>
              <a:rPr lang="zh-TW" sz="1800"/>
              <a:t>package 管理</a:t>
            </a:r>
            <a:endParaRPr sz="1800"/>
          </a:p>
          <a:p>
            <a:pPr indent="-287655" lvl="2" marL="1371600" rtl="0" algn="l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66666"/>
              <a:buChar char="-"/>
            </a:pPr>
            <a:r>
              <a:rPr lang="zh-TW" sz="1800"/>
              <a:t>帳號管理</a:t>
            </a:r>
            <a:endParaRPr sz="1800"/>
          </a:p>
          <a:p>
            <a:pPr indent="-287655" lvl="2" marL="1371600" rtl="0" algn="l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66666"/>
              <a:buChar char="-"/>
            </a:pPr>
            <a:r>
              <a:rPr lang="zh-TW" sz="1800"/>
              <a:t>儲存空間初始化</a:t>
            </a:r>
            <a:endParaRPr sz="1800"/>
          </a:p>
          <a:p>
            <a:pPr indent="-287655" lvl="2" marL="1371600" rtl="0" algn="l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66666"/>
              <a:buChar char="-"/>
            </a:pPr>
            <a:r>
              <a:rPr lang="zh-TW" sz="1800"/>
              <a:t>ssh key 管理</a:t>
            </a:r>
            <a:endParaRPr sz="1800"/>
          </a:p>
          <a:p>
            <a:pPr indent="-287655" lvl="0" marL="457200" rtl="0" algn="l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66666"/>
              <a:buChar char="-"/>
            </a:pPr>
            <a:r>
              <a:rPr lang="zh-TW"/>
              <a:t>每個雲提供資料的方式都不同</a:t>
            </a:r>
            <a:endParaRPr/>
          </a:p>
          <a:p>
            <a:pPr indent="-287655" lvl="1" marL="914400" rtl="0" algn="l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66666"/>
              <a:buChar char="-"/>
            </a:pPr>
            <a:r>
              <a:rPr lang="zh-TW" sz="1800"/>
              <a:t>cloud init 可以</a:t>
            </a:r>
            <a:r>
              <a:rPr b="1" lang="zh-TW" sz="1800"/>
              <a:t>標準化資料</a:t>
            </a:r>
            <a:r>
              <a:rPr lang="zh-TW" sz="1800"/>
              <a:t>，讓有支援的雲都可以有一樣的行為</a:t>
            </a:r>
            <a:endParaRPr sz="1800"/>
          </a:p>
          <a:p>
            <a:pPr indent="-287655" lvl="2" marL="1371600" rtl="0" algn="l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66666"/>
              <a:buChar char="-"/>
            </a:pPr>
            <a:r>
              <a:rPr lang="zh-TW" sz="1800"/>
              <a:t>cloud init 收集完資料之後，會分成 5 個 stage 進行初始化</a:t>
            </a:r>
            <a:endParaRPr sz="1800"/>
          </a:p>
          <a:p>
            <a:pPr indent="-317182" lvl="3" marL="18288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zh-TW" sz="1800"/>
              <a:t>1 個 systemd 動態分配 service 的 generator</a:t>
            </a:r>
            <a:endParaRPr sz="1800"/>
          </a:p>
          <a:p>
            <a:pPr indent="-317182" lvl="3" marL="18288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zh-TW" sz="1800"/>
              <a:t>4 個 systemd 的 service</a:t>
            </a:r>
            <a:endParaRPr sz="1800"/>
          </a:p>
          <a:p>
            <a:pPr indent="-287655" lvl="2" marL="1371600" rtl="0" algn="l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ct val="66666"/>
              <a:buChar char="-"/>
            </a:pPr>
            <a:r>
              <a:rPr lang="zh-TW" sz="1800"/>
              <a:t>雖然 cloud init 是一個 package ，但在初始化的過程利用 </a:t>
            </a:r>
            <a:r>
              <a:rPr b="1" lang="zh-TW" sz="1800"/>
              <a:t>service</a:t>
            </a:r>
            <a:r>
              <a:rPr lang="zh-TW" sz="1800"/>
              <a:t> 分割初始化的各個階段，類似</a:t>
            </a:r>
            <a:r>
              <a:rPr b="1" lang="zh-TW" sz="1800"/>
              <a:t>虛擬出一個雲</a:t>
            </a:r>
            <a:r>
              <a:rPr lang="zh-TW" sz="1800"/>
              <a:t>在對 vm 進行初始化的概念</a:t>
            </a:r>
            <a:endParaRPr/>
          </a:p>
        </p:txBody>
      </p:sp>
      <p:sp>
        <p:nvSpPr>
          <p:cNvPr id="86" name="Google Shape;86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how to use cloud init</a:t>
            </a:r>
            <a:endParaRPr/>
          </a:p>
        </p:txBody>
      </p:sp>
      <p:sp>
        <p:nvSpPr>
          <p:cNvPr id="92" name="Google Shape;9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consume data</a:t>
            </a:r>
            <a:endParaRPr/>
          </a:p>
        </p:txBody>
      </p:sp>
      <p:sp>
        <p:nvSpPr>
          <p:cNvPr id="98" name="Google Shape;98;p19"/>
          <p:cNvSpPr txBox="1"/>
          <p:nvPr>
            <p:ph idx="1" type="body"/>
          </p:nvPr>
        </p:nvSpPr>
        <p:spPr>
          <a:xfrm>
            <a:off x="311700" y="1152475"/>
            <a:ext cx="3738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meta-data(required)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根據 cloud(</a:t>
            </a:r>
            <a:r>
              <a:rPr lang="zh-TW" u="sng">
                <a:solidFill>
                  <a:schemeClr val="hlink"/>
                </a:solidFill>
                <a:hlinkClick r:id="rId3"/>
              </a:rPr>
              <a:t>datasource</a:t>
            </a:r>
            <a:r>
              <a:rPr lang="zh-TW"/>
              <a:t>) 不同會有不同的選項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hostname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local_ip or remote_ip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instance_id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user-data</a:t>
            </a:r>
            <a:r>
              <a:rPr lang="zh-TW"/>
              <a:t>(optional)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b="1" lang="zh-TW"/>
              <a:t>user</a:t>
            </a:r>
            <a:r>
              <a:rPr lang="zh-TW"/>
              <a:t> </a:t>
            </a:r>
            <a:r>
              <a:rPr lang="zh-TW"/>
              <a:t>對於機器 configuration 的設定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vendor-data(optional)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b="1" lang="zh-TW"/>
              <a:t>cloud provider</a:t>
            </a:r>
            <a:r>
              <a:rPr lang="zh-TW"/>
              <a:t> 為了 user 更好的體驗，增加的設定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可以被</a:t>
            </a:r>
            <a:r>
              <a:rPr b="1" lang="zh-TW"/>
              <a:t>使用者 disable</a:t>
            </a:r>
            <a:endParaRPr b="1"/>
          </a:p>
        </p:txBody>
      </p:sp>
      <p:pic>
        <p:nvPicPr>
          <p:cNvPr id="99" name="Google Shape;99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59225" y="1523375"/>
            <a:ext cx="5074276" cy="2590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meta-data</a:t>
            </a:r>
            <a:endParaRPr/>
          </a:p>
        </p:txBody>
      </p:sp>
      <p:pic>
        <p:nvPicPr>
          <p:cNvPr id="106" name="Google Shape;106;p20"/>
          <p:cNvPicPr preferRelativeResize="0"/>
          <p:nvPr/>
        </p:nvPicPr>
        <p:blipFill rotWithShape="1">
          <a:blip r:embed="rId3">
            <a:alphaModFix/>
          </a:blip>
          <a:srcRect b="0" l="0" r="45382" t="0"/>
          <a:stretch/>
        </p:blipFill>
        <p:spPr>
          <a:xfrm>
            <a:off x="4495375" y="1137825"/>
            <a:ext cx="4134725" cy="3067825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0"/>
          <p:cNvSpPr txBox="1"/>
          <p:nvPr/>
        </p:nvSpPr>
        <p:spPr>
          <a:xfrm>
            <a:off x="4953375" y="4274475"/>
            <a:ext cx="321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AWS EC2 meta-data service 存取類別</a:t>
            </a:r>
            <a:endParaRPr/>
          </a:p>
        </p:txBody>
      </p:sp>
      <p:sp>
        <p:nvSpPr>
          <p:cNvPr id="108" name="Google Shape;108;p20"/>
          <p:cNvSpPr txBox="1"/>
          <p:nvPr>
            <p:ph idx="1" type="body"/>
          </p:nvPr>
        </p:nvSpPr>
        <p:spPr>
          <a:xfrm>
            <a:off x="311700" y="1152475"/>
            <a:ext cx="4103100" cy="39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meta-data </a:t>
            </a:r>
            <a:r>
              <a:rPr lang="zh-TW"/>
              <a:t>會根據 datasource (程式判斷的 cloud 種類) 有所不同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存取方式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http request( EC2 meta-data service )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 u="sng">
                <a:solidFill>
                  <a:schemeClr val="hlink"/>
                </a:solidFill>
                <a:hlinkClick r:id="rId4"/>
              </a:rPr>
              <a:t>configuredrive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kernel cmdline( grub or /boot/cmdline.txt 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具體支援需要看 cloud </a:t>
            </a:r>
            <a:r>
              <a:rPr b="1" lang="zh-TW"/>
              <a:t>支援程度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很多雲都支援 ec2 的 </a:t>
            </a:r>
            <a:r>
              <a:rPr b="1" lang="zh-TW"/>
              <a:t>meta-data service</a:t>
            </a:r>
            <a:r>
              <a:rPr lang="zh-TW"/>
              <a:t> (or 提供類似的服務)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 u="sng">
                <a:solidFill>
                  <a:schemeClr val="hlink"/>
                </a:solidFill>
                <a:hlinkClick r:id="rId5"/>
              </a:rPr>
              <a:t>openstack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aliyun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E24Cloud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 u="sng">
                <a:solidFill>
                  <a:schemeClr val="hlink"/>
                </a:solidFill>
                <a:hlinkClick r:id="rId6"/>
              </a:rPr>
              <a:t>ec2</a:t>
            </a:r>
            <a:endParaRPr/>
          </a:p>
        </p:txBody>
      </p:sp>
      <p:sp>
        <p:nvSpPr>
          <p:cNvPr id="109" name="Google Shape;10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user-data and vendor-data</a:t>
            </a:r>
            <a:endParaRPr/>
          </a:p>
        </p:txBody>
      </p:sp>
      <p:sp>
        <p:nvSpPr>
          <p:cNvPr id="115" name="Google Shape;115;p21"/>
          <p:cNvSpPr txBox="1"/>
          <p:nvPr>
            <p:ph idx="1" type="body"/>
          </p:nvPr>
        </p:nvSpPr>
        <p:spPr>
          <a:xfrm>
            <a:off x="311700" y="1152475"/>
            <a:ext cx="8520600" cy="373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user-data(客製化的起點)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通常不是 config 就是 shell script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執行這個 user-data 內行為的使用者是 root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chown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chmod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shell 內不用加 sudo(可能會出現問題)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zh-TW"/>
              <a:t>vendor-data( cloud provider 的</a:t>
            </a:r>
            <a:r>
              <a:rPr lang="zh-TW"/>
              <a:t>優化 </a:t>
            </a:r>
            <a:r>
              <a:rPr lang="zh-TW"/>
              <a:t>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使用者對 vendor-data 有最終控制權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可以禁用部份或全部行為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vendor</a:t>
            </a:r>
            <a:r>
              <a:rPr lang="zh-TW"/>
              <a:t>-</a:t>
            </a:r>
            <a:r>
              <a:rPr lang="zh-TW"/>
              <a:t>data 不應該被用作啟動的必要條件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不應該沒有 vendor</a:t>
            </a:r>
            <a:r>
              <a:rPr lang="zh-TW"/>
              <a:t>-</a:t>
            </a:r>
            <a:r>
              <a:rPr lang="zh-TW"/>
              <a:t>data 就無法啟動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如果 user-data 和 vendor-data 有衝突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zh-TW"/>
              <a:t>預設會覆蓋原先的 vendor-data</a:t>
            </a:r>
            <a:endParaRPr/>
          </a:p>
        </p:txBody>
      </p:sp>
      <p:pic>
        <p:nvPicPr>
          <p:cNvPr id="116" name="Google Shape;11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30024" y="3574401"/>
            <a:ext cx="4195776" cy="461973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21"/>
          <p:cNvSpPr txBox="1"/>
          <p:nvPr/>
        </p:nvSpPr>
        <p:spPr>
          <a:xfrm>
            <a:off x="5325975" y="4036375"/>
            <a:ext cx="338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排除 vendor-data 的某種 content-type</a:t>
            </a:r>
            <a:endParaRPr/>
          </a:p>
        </p:txBody>
      </p:sp>
      <p:sp>
        <p:nvSpPr>
          <p:cNvPr id="118" name="Google Shape;118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