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68" r:id="rId2"/>
    <p:sldId id="298" r:id="rId3"/>
    <p:sldId id="299" r:id="rId4"/>
    <p:sldId id="291" r:id="rId5"/>
    <p:sldId id="292" r:id="rId6"/>
    <p:sldId id="274" r:id="rId7"/>
    <p:sldId id="295" r:id="rId8"/>
    <p:sldId id="297" r:id="rId9"/>
    <p:sldId id="300" r:id="rId10"/>
    <p:sldId id="279" r:id="rId11"/>
    <p:sldId id="294" r:id="rId12"/>
    <p:sldId id="269" r:id="rId13"/>
    <p:sldId id="283" r:id="rId14"/>
    <p:sldId id="284" r:id="rId15"/>
    <p:sldId id="285" r:id="rId16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037B731-9AC9-4F61-BAF5-C0B11BA13C64}">
          <p14:sldIdLst>
            <p14:sldId id="268"/>
            <p14:sldId id="298"/>
            <p14:sldId id="299"/>
            <p14:sldId id="291"/>
            <p14:sldId id="292"/>
          </p14:sldIdLst>
        </p14:section>
        <p14:section name="未命名的章節" id="{4BA1372B-16FE-4C26-994F-4AF0CAED26BC}">
          <p14:sldIdLst>
            <p14:sldId id="274"/>
            <p14:sldId id="295"/>
            <p14:sldId id="297"/>
            <p14:sldId id="300"/>
            <p14:sldId id="279"/>
            <p14:sldId id="294"/>
            <p14:sldId id="269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B9B"/>
    <a:srgbClr val="FEFE9C"/>
    <a:srgbClr val="6D6440"/>
    <a:srgbClr val="94DE61"/>
    <a:srgbClr val="6C9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9" autoAdjust="0"/>
    <p:restoredTop sz="91352" autoAdjust="0"/>
  </p:normalViewPr>
  <p:slideViewPr>
    <p:cSldViewPr snapToGrid="0">
      <p:cViewPr varScale="1">
        <p:scale>
          <a:sx n="58" d="100"/>
          <a:sy n="58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3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 smtClean="0"/>
              <a:t>學期成績曲線圖</a:t>
            </a:r>
            <a:endParaRPr lang="zh-TW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15994094488194E-2"/>
          <c:y val="0.15898408085954735"/>
          <c:w val="0.89169832365321311"/>
          <c:h val="0.5206873124567009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成績平均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1071</c:v>
                </c:pt>
                <c:pt idx="1">
                  <c:v>1072</c:v>
                </c:pt>
                <c:pt idx="2">
                  <c:v>1081</c:v>
                </c:pt>
                <c:pt idx="3">
                  <c:v>1082</c:v>
                </c:pt>
                <c:pt idx="4">
                  <c:v>1091</c:v>
                </c:pt>
                <c:pt idx="5">
                  <c:v>1092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84.23</c:v>
                </c:pt>
                <c:pt idx="1">
                  <c:v>75.31</c:v>
                </c:pt>
                <c:pt idx="2">
                  <c:v>82.3</c:v>
                </c:pt>
                <c:pt idx="3">
                  <c:v>85.2</c:v>
                </c:pt>
                <c:pt idx="4">
                  <c:v>85.49</c:v>
                </c:pt>
                <c:pt idx="5">
                  <c:v>89.96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02-4B9A-8EE0-847D881020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2847312"/>
        <c:axId val="922841488"/>
      </c:lineChart>
      <c:catAx>
        <c:axId val="922847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學期</a:t>
                </a:r>
                <a:endParaRPr lang="zh-TW" altLang="en-US" dirty="0"/>
              </a:p>
            </c:rich>
          </c:tx>
          <c:layout>
            <c:manualLayout>
              <c:xMode val="edge"/>
              <c:yMode val="edge"/>
              <c:x val="4.3479740813648297E-2"/>
              <c:y val="0.70123305059913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841488"/>
        <c:crosses val="autoZero"/>
        <c:auto val="1"/>
        <c:lblAlgn val="ctr"/>
        <c:lblOffset val="100"/>
        <c:noMultiLvlLbl val="0"/>
      </c:catAx>
      <c:valAx>
        <c:axId val="922841488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分數</a:t>
                </a:r>
                <a:endParaRPr lang="zh-TW" altLang="en-US" dirty="0"/>
              </a:p>
            </c:rich>
          </c:tx>
          <c:layout>
            <c:manualLayout>
              <c:xMode val="edge"/>
              <c:yMode val="edge"/>
              <c:x val="5.2387467191601041E-2"/>
              <c:y val="0.34763104839960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2284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0.03741</cdr:x>
      <cdr:y>0.41657</cdr:y>
    </cdr:from>
    <cdr:to>
      <cdr:x>0.10026</cdr:x>
      <cdr:y>0.50479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56128" y="1506939"/>
          <a:ext cx="766292" cy="319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+mn-ea"/>
            </a:rPr>
            <a:t>(</a:t>
          </a:r>
          <a:r>
            <a:rPr lang="zh-TW" altLang="en-US" sz="1200" dirty="0" smtClean="0">
              <a:solidFill>
                <a:schemeClr val="bg1">
                  <a:lumMod val="50000"/>
                </a:schemeClr>
              </a:solidFill>
              <a:latin typeface="+mn-ea"/>
            </a:rPr>
            <a:t>班排名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+mn-ea"/>
            </a:rPr>
            <a:t>)</a:t>
          </a:r>
          <a:endParaRPr lang="en-GB" sz="1200" dirty="0">
            <a:solidFill>
              <a:schemeClr val="bg1">
                <a:lumMod val="50000"/>
              </a:schemeClr>
            </a:solidFill>
            <a:latin typeface="+mn-e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524A2-01CD-4FB2-858D-2ACFCE95134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9197-5C3D-4299-BD13-A5656CC8D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3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383A-9477-4D68-8A16-AACC469C69C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219B4-1052-4A0F-BC05-C44CF2C3C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5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6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5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@1:11:37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POST&amp;GET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404 not found</a:t>
            </a:r>
            <a:endParaRPr lang="en-GB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9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After BYE, </a:t>
            </a:r>
          </a:p>
          <a:p>
            <a:r>
              <a:rPr lang="en-US" dirty="0" smtClean="0"/>
              <a:t>#</a:t>
            </a:r>
            <a:r>
              <a:rPr lang="en-US" baseline="0" dirty="0" smtClean="0"/>
              <a:t> </a:t>
            </a:r>
            <a:r>
              <a:rPr lang="zh-TW" altLang="en-US" baseline="0" dirty="0" smtClean="0"/>
              <a:t>例如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IVITE</a:t>
            </a:r>
            <a:r>
              <a:rPr lang="zh-TW" altLang="en-US" baseline="0" dirty="0" smtClean="0"/>
              <a:t>我們正在</a:t>
            </a:r>
            <a:r>
              <a:rPr lang="en-US" altLang="zh-TW" baseline="0" dirty="0" smtClean="0"/>
              <a:t>I</a:t>
            </a:r>
            <a:r>
              <a:rPr lang="en-US" baseline="0" dirty="0" smtClean="0"/>
              <a:t>180Ring</a:t>
            </a:r>
            <a:r>
              <a:rPr lang="zh-TW" altLang="en-US" baseline="0" dirty="0" smtClean="0"/>
              <a:t>我們正在處裡訂單：</a:t>
            </a:r>
            <a:r>
              <a:rPr lang="en-US" baseline="0" dirty="0" smtClean="0"/>
              <a:t>200OK</a:t>
            </a:r>
            <a:r>
              <a:rPr lang="zh-TW" altLang="en-US" baseline="0" dirty="0" smtClean="0"/>
              <a:t>訂單有貨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6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interpretation of the body depends on the request method.</a:t>
            </a:r>
            <a:endParaRPr lang="en-US" altLang="zh-TW" dirty="0" smtClean="0"/>
          </a:p>
          <a:p>
            <a:r>
              <a:rPr lang="en-GB" dirty="0" smtClean="0"/>
              <a:t>All responses MAY include a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舉例來說，通常</a:t>
            </a:r>
            <a:r>
              <a:rPr lang="en-US" altLang="zh-TW" dirty="0" smtClean="0"/>
              <a:t>Request INVITE</a:t>
            </a:r>
            <a:r>
              <a:rPr lang="zh-TW" altLang="en-US" dirty="0" smtClean="0"/>
              <a:t>會有</a:t>
            </a:r>
            <a:r>
              <a:rPr lang="en-US" altLang="zh-TW" dirty="0" smtClean="0"/>
              <a:t>body to give interpretation of devices</a:t>
            </a:r>
          </a:p>
          <a:p>
            <a:r>
              <a:rPr lang="en-US" altLang="zh-TW" dirty="0" smtClean="0"/>
              <a:t>---</a:t>
            </a:r>
          </a:p>
          <a:p>
            <a:endParaRPr lang="en-US" dirty="0" smtClean="0"/>
          </a:p>
          <a:p>
            <a:r>
              <a:rPr lang="en-GB" dirty="0" smtClean="0"/>
              <a:t>1xx: Provisional </a:t>
            </a:r>
          </a:p>
          <a:p>
            <a:r>
              <a:rPr lang="en-GB" dirty="0" smtClean="0"/>
              <a:t>-- request received, continuing to process the request; </a:t>
            </a:r>
          </a:p>
          <a:p>
            <a:endParaRPr lang="en-GB" dirty="0" smtClean="0"/>
          </a:p>
          <a:p>
            <a:r>
              <a:rPr lang="en-GB" dirty="0" smtClean="0"/>
              <a:t>2xx: Success </a:t>
            </a:r>
          </a:p>
          <a:p>
            <a:r>
              <a:rPr lang="en-GB" dirty="0" smtClean="0"/>
              <a:t>-- the action was successfully received, understood, and accepted; </a:t>
            </a:r>
          </a:p>
          <a:p>
            <a:endParaRPr lang="en-GB" dirty="0" smtClean="0"/>
          </a:p>
          <a:p>
            <a:r>
              <a:rPr lang="en-GB" dirty="0" smtClean="0"/>
              <a:t>3xx: Redirection </a:t>
            </a:r>
          </a:p>
          <a:p>
            <a:r>
              <a:rPr lang="en-GB" dirty="0" smtClean="0"/>
              <a:t>-- further action needs to be taken in order to complete the request; </a:t>
            </a:r>
          </a:p>
          <a:p>
            <a:endParaRPr lang="en-GB" dirty="0" smtClean="0"/>
          </a:p>
          <a:p>
            <a:r>
              <a:rPr lang="en-GB" dirty="0" smtClean="0"/>
              <a:t>4xx: Client Error </a:t>
            </a:r>
          </a:p>
          <a:p>
            <a:r>
              <a:rPr lang="en-GB" dirty="0" smtClean="0"/>
              <a:t>-- the request contains bad syntax or cannot be fulfilled at this server; </a:t>
            </a:r>
          </a:p>
          <a:p>
            <a:endParaRPr lang="en-GB" dirty="0" smtClean="0"/>
          </a:p>
          <a:p>
            <a:r>
              <a:rPr lang="en-GB" dirty="0" smtClean="0"/>
              <a:t>5xx: Server Error </a:t>
            </a:r>
          </a:p>
          <a:p>
            <a:r>
              <a:rPr lang="en-GB" dirty="0" smtClean="0"/>
              <a:t>-- the server failed to </a:t>
            </a:r>
            <a:r>
              <a:rPr lang="en-GB" dirty="0" err="1" smtClean="0"/>
              <a:t>fulfill</a:t>
            </a:r>
            <a:r>
              <a:rPr lang="en-GB" dirty="0" smtClean="0"/>
              <a:t> an apparently valid request; </a:t>
            </a:r>
          </a:p>
          <a:p>
            <a:endParaRPr lang="en-GB" dirty="0" smtClean="0"/>
          </a:p>
          <a:p>
            <a:r>
              <a:rPr lang="en-GB" dirty="0" smtClean="0"/>
              <a:t>6xx: Global Failure </a:t>
            </a:r>
          </a:p>
          <a:p>
            <a:r>
              <a:rPr lang="en-GB" dirty="0" smtClean="0"/>
              <a:t>-- the request cannot be fulfilled at any server.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INVITE transaction consists of a three-way handshake. </a:t>
            </a:r>
          </a:p>
          <a:p>
            <a:r>
              <a:rPr lang="en-GB" dirty="0" smtClean="0"/>
              <a:t>The client transaction sends an INVITE, the server transaction sends responses, and the client transaction sends an ACK.</a:t>
            </a:r>
          </a:p>
          <a:p>
            <a:endParaRPr lang="en-US" dirty="0" smtClean="0"/>
          </a:p>
          <a:p>
            <a:r>
              <a:rPr lang="en-GB" dirty="0" smtClean="0"/>
              <a:t>Non-INVITE transactions do not make use of ACK.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19B4-1052-4A0F-BC05-C44CF2C3C9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6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523-619F-478C-BBA1-08ABE7B38BDB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9666" y="6328109"/>
            <a:ext cx="1032550" cy="3651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104B88C6-AAB2-4BD0-B712-6379B3488D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30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4398-19B2-4271-8982-C4DD095FDC43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5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8548-1EE0-4F7F-BB65-AE9B890F0646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70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8AA8-61F7-481B-AC22-F52B1BD173B2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0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EACC-EBCD-4B9A-AEDA-3D10C04AB88C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33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47D-3F41-4509-9C85-B7F839EE7A46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2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4403-0ED8-4C54-9FED-73160E083C6A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8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F9E3-A256-4CC3-B962-F9F2195899D8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9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430-8CF1-4C6B-8CB2-76ED9B77132D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558" y="5815605"/>
            <a:ext cx="1214349" cy="8166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104B88C6-AAB2-4BD0-B712-6379B3488D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9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96E7-1CAA-407F-8C50-C1A7B93348E7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31BD-0DD9-4FC0-AA88-F548CBFEF058}" type="datetime1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7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17A7-ED03-42F9-B588-5F40418F9C4E}" type="datetime1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BA36-7227-4FB0-8602-440008428366}" type="datetime1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85520" y="6145864"/>
            <a:ext cx="866846" cy="3651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104B88C6-AAB2-4BD0-B712-6379B3488D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7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4FF6-B1CF-424D-B6DB-0A5485C1E0D8}" type="datetime1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7A24-C963-413B-9F77-ADFC9EB5DF32}" type="datetime1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6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5828-ADE7-4E8D-899C-F3D56BBB3BC3}" type="datetime1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6632-5682-48FC-8B3F-D3C6FC5A9CCE}" type="datetime1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4B88C6-AAB2-4BD0-B712-6379B3488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6457" y="2159833"/>
            <a:ext cx="8801499" cy="1646302"/>
          </a:xfrm>
        </p:spPr>
        <p:txBody>
          <a:bodyPr/>
          <a:lstStyle/>
          <a:p>
            <a:pPr algn="ctr"/>
            <a:r>
              <a:rPr lang="zh-TW" altLang="en-US" dirty="0"/>
              <a:t>自我介紹與研究計畫</a:t>
            </a:r>
            <a:endParaRPr lang="en-GB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9343" y="444764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田蕙瑜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64558" y="5815605"/>
            <a:ext cx="1214349" cy="816638"/>
          </a:xfrm>
        </p:spPr>
        <p:txBody>
          <a:bodyPr/>
          <a:lstStyle/>
          <a:p>
            <a:fld id="{104B88C6-AAB2-4BD0-B712-6379B3488DE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9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82859" y="7957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Goal 2 : </a:t>
            </a:r>
            <a:r>
              <a:rPr lang="en-US" sz="4000" dirty="0" smtClean="0"/>
              <a:t>Call out</a:t>
            </a:r>
            <a:r>
              <a:rPr lang="zh-TW" altLang="en-US" sz="4000" dirty="0" smtClean="0"/>
              <a:t> </a:t>
            </a:r>
            <a:r>
              <a:rPr lang="en-US" dirty="0" smtClean="0"/>
              <a:t>– </a:t>
            </a:r>
            <a:r>
              <a:rPr lang="en-US" altLang="zh-TW" dirty="0" smtClean="0"/>
              <a:t>Problem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Solution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82859" y="825614"/>
            <a:ext cx="5578978" cy="3032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Problem:</a:t>
            </a:r>
          </a:p>
          <a:p>
            <a:r>
              <a:rPr lang="zh-TW" altLang="en-US" sz="2400" dirty="0" smtClean="0"/>
              <a:t>護理人員以電話向醫師說明病人狀況，醫師口頭囑咐予以注設或口服藥劑。依醫療法於</a:t>
            </a:r>
            <a:r>
              <a:rPr lang="en-US" altLang="zh-TW" sz="2400" dirty="0" smtClean="0"/>
              <a:t>24</a:t>
            </a:r>
            <a:r>
              <a:rPr lang="zh-TW" altLang="en-US" sz="2400" dirty="0" smtClean="0"/>
              <a:t>小時內完成書面紀錄。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夜間值班人力有限，難以做到在口頭醫囑下達時，電話旁均有人進行複誦及確認。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只有</a:t>
            </a:r>
            <a:r>
              <a:rPr lang="zh-TW" altLang="en-US" sz="2400" dirty="0"/>
              <a:t>管理者</a:t>
            </a:r>
            <a:r>
              <a:rPr lang="zh-TW" altLang="en-US" sz="2400" dirty="0" smtClean="0"/>
              <a:t>可以調閱紀錄檔。</a:t>
            </a:r>
            <a:endParaRPr lang="en-US" altLang="zh-TW" sz="2400" dirty="0" smtClean="0"/>
          </a:p>
          <a:p>
            <a:pPr lvl="1"/>
            <a:endParaRPr lang="zh-TW" alt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42" y="1758461"/>
            <a:ext cx="5078158" cy="327442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260132" y="4662396"/>
            <a:ext cx="5640977" cy="166603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Solution:</a:t>
            </a:r>
          </a:p>
          <a:p>
            <a:r>
              <a:rPr lang="zh-TW" altLang="en-US" sz="2400" dirty="0"/>
              <a:t>擬將所有經本系統撥出之電話通訊，自動錄音存檔。護理人員可於資料庫中調出語音檔，納入病歷資料中。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03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00991" y="739979"/>
            <a:ext cx="7997763" cy="5918475"/>
            <a:chOff x="850148" y="292159"/>
            <a:chExt cx="7997763" cy="5918475"/>
          </a:xfrm>
        </p:grpSpPr>
        <p:sp>
          <p:nvSpPr>
            <p:cNvPr id="9" name="Rectangle 8"/>
            <p:cNvSpPr/>
            <p:nvPr/>
          </p:nvSpPr>
          <p:spPr>
            <a:xfrm>
              <a:off x="5889125" y="2043842"/>
              <a:ext cx="1288974" cy="760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Avaya </a:t>
              </a:r>
            </a:p>
            <a:p>
              <a:pPr algn="ctr"/>
              <a:r>
                <a:rPr lang="en-US" dirty="0" smtClean="0"/>
                <a:t>PBX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39358" y="3069274"/>
              <a:ext cx="1288974" cy="7601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FXO Gateway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9729" y="1547484"/>
              <a:ext cx="1288974" cy="7601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SIP 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0384" y="4318179"/>
              <a:ext cx="1288974" cy="760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護理站</a:t>
              </a:r>
              <a:endParaRPr lang="en-US" dirty="0"/>
            </a:p>
          </p:txBody>
        </p:sp>
        <p:sp>
          <p:nvSpPr>
            <p:cNvPr id="20" name="Cloud 19"/>
            <p:cNvSpPr/>
            <p:nvPr/>
          </p:nvSpPr>
          <p:spPr>
            <a:xfrm>
              <a:off x="1329720" y="2399632"/>
              <a:ext cx="4157313" cy="154092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PCH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483845" y="2626427"/>
              <a:ext cx="0" cy="416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>
              <a:stCxn id="10" idx="1"/>
            </p:cNvCxnSpPr>
            <p:nvPr/>
          </p:nvCxnSpPr>
          <p:spPr>
            <a:xfrm flipH="1">
              <a:off x="4701469" y="3449356"/>
              <a:ext cx="1137889" cy="1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54216" y="1055895"/>
              <a:ext cx="8037" cy="510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235388" y="3666147"/>
              <a:ext cx="588484" cy="679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839478" y="3678898"/>
              <a:ext cx="588484" cy="679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0" idx="1"/>
            </p:cNvCxnSpPr>
            <p:nvPr/>
          </p:nvCxnSpPr>
          <p:spPr>
            <a:xfrm flipV="1">
              <a:off x="3203284" y="3938917"/>
              <a:ext cx="205093" cy="379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604793" y="3767745"/>
              <a:ext cx="301104" cy="785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9" idx="0"/>
            </p:cNvCxnSpPr>
            <p:nvPr/>
          </p:nvCxnSpPr>
          <p:spPr>
            <a:xfrm flipH="1" flipV="1">
              <a:off x="4567091" y="3639141"/>
              <a:ext cx="627780" cy="679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"/>
            <p:cNvCxnSpPr/>
            <p:nvPr/>
          </p:nvCxnSpPr>
          <p:spPr>
            <a:xfrm flipH="1" flipV="1">
              <a:off x="7128332" y="2381578"/>
              <a:ext cx="451860" cy="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2" descr="http://youraccountantsoffice.com/wp-content/uploads/2010/07/Phone-blk-old-timy-Fotosearch_k216126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192" y="2041297"/>
              <a:ext cx="1126466" cy="750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1"/>
            <p:cNvCxnSpPr>
              <a:stCxn id="14" idx="2"/>
            </p:cNvCxnSpPr>
            <p:nvPr/>
          </p:nvCxnSpPr>
          <p:spPr>
            <a:xfrm>
              <a:off x="3454216" y="2307648"/>
              <a:ext cx="0" cy="609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020251" y="5090248"/>
              <a:ext cx="4382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A</a:t>
              </a:r>
              <a:endParaRPr lang="en-GB" sz="2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850148" y="4345185"/>
              <a:ext cx="1399203" cy="135849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8" descr="http://4.bp.blogspot.com/-yu25-nZ4nw0/UaRYUXVP3fI/AAAAAAAAAHM/IsNkvNaDM_w/s1600/HTC-Desire-last_new_phone_photos_images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30"/>
            <a:stretch/>
          </p:blipFill>
          <p:spPr bwMode="auto">
            <a:xfrm>
              <a:off x="1612473" y="4377074"/>
              <a:ext cx="411673" cy="69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http://4.bp.blogspot.com/-yu25-nZ4nw0/UaRYUXVP3fI/AAAAAAAAAHM/IsNkvNaDM_w/s1600/HTC-Desire-last_new_phone_photos_images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30"/>
            <a:stretch/>
          </p:blipFill>
          <p:spPr bwMode="auto">
            <a:xfrm>
              <a:off x="1029551" y="4377074"/>
              <a:ext cx="411673" cy="69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矩形 53"/>
            <p:cNvSpPr/>
            <p:nvPr/>
          </p:nvSpPr>
          <p:spPr>
            <a:xfrm>
              <a:off x="2681641" y="4350476"/>
              <a:ext cx="1399203" cy="135849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8" descr="http://4.bp.blogspot.com/-yu25-nZ4nw0/UaRYUXVP3fI/AAAAAAAAAHM/IsNkvNaDM_w/s1600/HTC-Desire-last_new_phone_photos_images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30"/>
            <a:stretch/>
          </p:blipFill>
          <p:spPr bwMode="auto">
            <a:xfrm>
              <a:off x="3443966" y="4382365"/>
              <a:ext cx="411673" cy="69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http://4.bp.blogspot.com/-yu25-nZ4nw0/UaRYUXVP3fI/AAAAAAAAAHM/IsNkvNaDM_w/s1600/HTC-Desire-last_new_phone_photos_images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30"/>
            <a:stretch/>
          </p:blipFill>
          <p:spPr bwMode="auto">
            <a:xfrm>
              <a:off x="2861044" y="4382365"/>
              <a:ext cx="411673" cy="69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文字方塊 56"/>
            <p:cNvSpPr txBox="1"/>
            <p:nvPr/>
          </p:nvSpPr>
          <p:spPr>
            <a:xfrm>
              <a:off x="1643415" y="5090248"/>
              <a:ext cx="4382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B</a:t>
              </a:r>
              <a:endParaRPr lang="en-GB" sz="2400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844531" y="5106877"/>
              <a:ext cx="4382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C</a:t>
              </a:r>
              <a:endParaRPr lang="en-GB" sz="24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467695" y="5106877"/>
              <a:ext cx="43820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D</a:t>
              </a:r>
              <a:endParaRPr lang="en-GB" sz="2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069139" y="5838197"/>
              <a:ext cx="920982" cy="36933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群組一</a:t>
              </a:r>
              <a:endParaRPr lang="en-GB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2920751" y="5841302"/>
              <a:ext cx="920982" cy="369332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群組二</a:t>
              </a:r>
              <a:endParaRPr lang="en-GB" dirty="0"/>
            </a:p>
          </p:txBody>
        </p:sp>
        <p:sp>
          <p:nvSpPr>
            <p:cNvPr id="62" name="Rectangle 12"/>
            <p:cNvSpPr/>
            <p:nvPr/>
          </p:nvSpPr>
          <p:spPr>
            <a:xfrm>
              <a:off x="2777706" y="292159"/>
              <a:ext cx="1288974" cy="7601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Audio Recorder</a:t>
              </a:r>
              <a:endParaRPr lang="en-US" dirty="0"/>
            </a:p>
          </p:txBody>
        </p:sp>
        <p:sp>
          <p:nvSpPr>
            <p:cNvPr id="68" name="Cloud 24"/>
            <p:cNvSpPr/>
            <p:nvPr/>
          </p:nvSpPr>
          <p:spPr>
            <a:xfrm>
              <a:off x="5522284" y="786098"/>
              <a:ext cx="2022655" cy="97345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Mobile</a:t>
              </a:r>
            </a:p>
            <a:p>
              <a:pPr algn="ctr"/>
              <a:r>
                <a:rPr lang="en-US" dirty="0" smtClean="0"/>
                <a:t>Operators</a:t>
              </a:r>
              <a:endParaRPr lang="en-US" dirty="0"/>
            </a:p>
          </p:txBody>
        </p:sp>
        <p:cxnSp>
          <p:nvCxnSpPr>
            <p:cNvPr id="69" name="Straight Connector 46"/>
            <p:cNvCxnSpPr/>
            <p:nvPr/>
          </p:nvCxnSpPr>
          <p:spPr>
            <a:xfrm flipH="1">
              <a:off x="6988436" y="906933"/>
              <a:ext cx="656421" cy="145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8" descr="http://4.bp.blogspot.com/-yu25-nZ4nw0/UaRYUXVP3fI/AAAAAAAAAHM/IsNkvNaDM_w/s1600/HTC-Desire-last_new_phone_photos_images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30"/>
            <a:stretch/>
          </p:blipFill>
          <p:spPr bwMode="auto">
            <a:xfrm>
              <a:off x="7544939" y="564153"/>
              <a:ext cx="460873" cy="77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812" y="564153"/>
              <a:ext cx="842099" cy="763489"/>
            </a:xfrm>
            <a:prstGeom prst="rect">
              <a:avLst/>
            </a:prstGeom>
          </p:spPr>
        </p:pic>
        <p:cxnSp>
          <p:nvCxnSpPr>
            <p:cNvPr id="72" name="直線接點 71"/>
            <p:cNvCxnSpPr/>
            <p:nvPr/>
          </p:nvCxnSpPr>
          <p:spPr>
            <a:xfrm flipV="1">
              <a:off x="5180172" y="1880389"/>
              <a:ext cx="3667739" cy="26688"/>
            </a:xfrm>
            <a:prstGeom prst="line">
              <a:avLst/>
            </a:prstGeom>
            <a:ln w="76200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7"/>
            <p:cNvCxnSpPr/>
            <p:nvPr/>
          </p:nvCxnSpPr>
          <p:spPr>
            <a:xfrm>
              <a:off x="6656122" y="1645762"/>
              <a:ext cx="0" cy="416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4"/>
          <p:cNvSpPr>
            <a:spLocks noGrp="1"/>
          </p:cNvSpPr>
          <p:nvPr>
            <p:ph type="title"/>
          </p:nvPr>
        </p:nvSpPr>
        <p:spPr>
          <a:xfrm>
            <a:off x="182859" y="79579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Call </a:t>
            </a:r>
            <a:r>
              <a:rPr lang="en-US" sz="4000" dirty="0" smtClean="0"/>
              <a:t>out</a:t>
            </a:r>
            <a:r>
              <a:rPr lang="zh-TW" altLang="en-US" sz="4000" dirty="0" smtClean="0"/>
              <a:t> </a:t>
            </a:r>
            <a:r>
              <a:rPr lang="en-US" dirty="0" smtClean="0"/>
              <a:t>– System </a:t>
            </a: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4235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507" y="466381"/>
            <a:ext cx="4181105" cy="613272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What is </a:t>
            </a:r>
            <a:r>
              <a:rPr lang="en-GB" sz="4400" dirty="0" smtClean="0"/>
              <a:t>SIP?</a:t>
            </a:r>
            <a:endParaRPr lang="en-GB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221" y="1408543"/>
            <a:ext cx="12157317" cy="2417141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SIP</a:t>
            </a:r>
            <a:r>
              <a:rPr lang="zh-TW" altLang="en-US" sz="2800" dirty="0"/>
              <a:t> </a:t>
            </a:r>
            <a:r>
              <a:rPr lang="en-GB" sz="2800" dirty="0"/>
              <a:t>is an application-layer control protocol, </a:t>
            </a:r>
          </a:p>
          <a:p>
            <a:pPr marL="0" indent="0">
              <a:buNone/>
            </a:pPr>
            <a:r>
              <a:rPr lang="en-GB" sz="2800" dirty="0"/>
              <a:t>establishing and terminating multimedia </a:t>
            </a:r>
            <a:r>
              <a:rPr lang="en-GB" sz="2800" dirty="0" smtClean="0"/>
              <a:t>communications</a:t>
            </a:r>
            <a:endParaRPr lang="en-US" altLang="zh-TW" sz="2800" dirty="0" smtClean="0"/>
          </a:p>
          <a:p>
            <a:r>
              <a:rPr lang="en-GB" altLang="zh-TW" sz="2800" dirty="0"/>
              <a:t>SIP is not a vertically integrated communications system</a:t>
            </a:r>
            <a:r>
              <a:rPr lang="en-GB" altLang="zh-TW" sz="2800" dirty="0" smtClean="0"/>
              <a:t>.</a:t>
            </a:r>
          </a:p>
          <a:p>
            <a:r>
              <a:rPr lang="en-US" altLang="zh-TW" sz="2800" dirty="0" smtClean="0"/>
              <a:t>HTTP-like</a:t>
            </a:r>
            <a:r>
              <a:rPr lang="zh-TW" altLang="en-US" sz="2800" dirty="0" smtClean="0"/>
              <a:t>，由</a:t>
            </a:r>
            <a:r>
              <a:rPr lang="en-US" altLang="zh-TW" sz="2800" dirty="0" smtClean="0"/>
              <a:t>request &amp; reposes(status code) </a:t>
            </a:r>
            <a:r>
              <a:rPr lang="zh-TW" altLang="en-US" sz="2800" dirty="0" smtClean="0"/>
              <a:t>組成。</a:t>
            </a:r>
            <a:endParaRPr lang="en-US" altLang="zh-TW" sz="2800" dirty="0"/>
          </a:p>
          <a:p>
            <a:pPr marL="0" indent="0">
              <a:buNone/>
            </a:pPr>
            <a:endParaRPr lang="en-GB" altLang="zh-TW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-941" r="46293"/>
          <a:stretch/>
        </p:blipFill>
        <p:spPr>
          <a:xfrm>
            <a:off x="672362" y="4905549"/>
            <a:ext cx="9328336" cy="92541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2535" y="4425990"/>
            <a:ext cx="161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Source</a:t>
            </a:r>
            <a:endParaRPr lang="en-GB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54919" y="4457203"/>
            <a:ext cx="231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Destination</a:t>
            </a:r>
            <a:endParaRPr lang="en-GB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82967" y="4387511"/>
            <a:ext cx="121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Info.</a:t>
            </a:r>
            <a:endParaRPr lang="en-GB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02221" y="6078012"/>
            <a:ext cx="1054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zh-TW" altLang="en-US" sz="2800" dirty="0" smtClean="0"/>
              <a:t>註</a:t>
            </a:r>
            <a:r>
              <a:rPr lang="en-US" sz="2800" dirty="0" smtClean="0"/>
              <a:t>]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Client IP: 10.21.22.197; SIP Server IP: 163.22.20.111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52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57" y="3124084"/>
            <a:ext cx="8301750" cy="1733493"/>
          </a:xfrm>
          <a:prstGeom prst="rect">
            <a:avLst/>
          </a:prstGeom>
        </p:spPr>
      </p:pic>
      <p:grpSp>
        <p:nvGrpSpPr>
          <p:cNvPr id="62" name="群組 61"/>
          <p:cNvGrpSpPr/>
          <p:nvPr/>
        </p:nvGrpSpPr>
        <p:grpSpPr>
          <a:xfrm>
            <a:off x="-2743" y="1164358"/>
            <a:ext cx="4962903" cy="5467885"/>
            <a:chOff x="4893" y="535341"/>
            <a:chExt cx="4962903" cy="5467885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1155036" y="1577788"/>
              <a:ext cx="17931" cy="4410636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2358028" y="1531885"/>
              <a:ext cx="34018" cy="4471341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3580899" y="1577788"/>
              <a:ext cx="17931" cy="4410636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1360028" y="2070306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2545642" y="2443044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rot="10800000">
              <a:off x="1287882" y="2793745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1298039" y="1712094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INVITE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223023" y="2434995"/>
              <a:ext cx="1142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100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Trying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497043" y="2095850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INVITE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rot="10800000">
              <a:off x="2497902" y="3210546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2344907" y="2840779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rot="10800000">
              <a:off x="1262177" y="3616334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164267" y="3246567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rot="10800000">
              <a:off x="2485048" y="4001926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552393" y="3632159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rot="10800000">
              <a:off x="1249323" y="4231442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1283617" y="3861675"/>
              <a:ext cx="102007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1289125" y="4662780"/>
              <a:ext cx="915307" cy="8444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1436726" y="4309504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ACK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01956" y="535341"/>
              <a:ext cx="1990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SIP Server</a:t>
              </a:r>
            </a:p>
            <a:p>
              <a:r>
                <a:rPr lang="en-US" dirty="0" smtClean="0"/>
                <a:t>163.22.20.111</a:t>
              </a:r>
              <a:endParaRPr lang="en-GB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893" y="889934"/>
              <a:ext cx="1990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Chris</a:t>
              </a:r>
            </a:p>
            <a:p>
              <a:r>
                <a:rPr lang="en-US" dirty="0"/>
                <a:t>10.21.22.197</a:t>
              </a:r>
              <a:endParaRPr lang="en-GB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417379" y="885554"/>
              <a:ext cx="1550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Bob</a:t>
              </a:r>
            </a:p>
            <a:p>
              <a:r>
                <a:rPr lang="en-US" dirty="0" smtClean="0"/>
                <a:t>10.21.24.21</a:t>
              </a:r>
              <a:endParaRPr lang="en-GB" dirty="0"/>
            </a:p>
          </p:txBody>
        </p:sp>
        <p:cxnSp>
          <p:nvCxnSpPr>
            <p:cNvPr id="50" name="直線單箭頭接點 49"/>
            <p:cNvCxnSpPr/>
            <p:nvPr/>
          </p:nvCxnSpPr>
          <p:spPr>
            <a:xfrm>
              <a:off x="2551478" y="4781879"/>
              <a:ext cx="880304" cy="9061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2699079" y="4428603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ACK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54" name="直線單箭頭接點 53"/>
            <p:cNvCxnSpPr/>
            <p:nvPr/>
          </p:nvCxnSpPr>
          <p:spPr>
            <a:xfrm rot="10800000">
              <a:off x="2499470" y="5244571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字方塊 54"/>
            <p:cNvSpPr txBox="1"/>
            <p:nvPr/>
          </p:nvSpPr>
          <p:spPr>
            <a:xfrm>
              <a:off x="2566815" y="4874804"/>
              <a:ext cx="835159" cy="34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BYE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56" name="直線單箭頭接點 55"/>
            <p:cNvCxnSpPr/>
            <p:nvPr/>
          </p:nvCxnSpPr>
          <p:spPr>
            <a:xfrm rot="10800000">
              <a:off x="1263745" y="5441036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1298040" y="5071270"/>
              <a:ext cx="952566" cy="33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BYE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58" name="直線單箭頭接點 57"/>
            <p:cNvCxnSpPr/>
            <p:nvPr/>
          </p:nvCxnSpPr>
          <p:spPr>
            <a:xfrm>
              <a:off x="1289125" y="5872959"/>
              <a:ext cx="915307" cy="8444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1305279" y="5530902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0" name="直線單箭頭接點 59"/>
            <p:cNvCxnSpPr/>
            <p:nvPr/>
          </p:nvCxnSpPr>
          <p:spPr>
            <a:xfrm>
              <a:off x="2551478" y="5992058"/>
              <a:ext cx="880304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2500773" y="5638782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4" name="投影片編號版面配置區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13</a:t>
            </a:fld>
            <a:endParaRPr lang="en-GB"/>
          </a:p>
        </p:txBody>
      </p:sp>
      <p:sp>
        <p:nvSpPr>
          <p:cNvPr id="65" name="標題 1"/>
          <p:cNvSpPr>
            <a:spLocks noGrp="1"/>
          </p:cNvSpPr>
          <p:nvPr>
            <p:ph type="title"/>
          </p:nvPr>
        </p:nvSpPr>
        <p:spPr>
          <a:xfrm>
            <a:off x="-2743" y="32513"/>
            <a:ext cx="11052661" cy="997034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A SIP Call:  </a:t>
            </a:r>
            <a:br>
              <a:rPr lang="en-GB" sz="4000" dirty="0" smtClean="0"/>
            </a:br>
            <a:r>
              <a:rPr lang="en-GB" sz="4000" dirty="0" smtClean="0"/>
              <a:t>Chris called Bob, Bob answered and hung up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99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2202"/>
            <a:ext cx="11347374" cy="968188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SIP Message — Request or </a:t>
            </a:r>
            <a:r>
              <a:rPr lang="en-US" sz="4400" dirty="0" smtClean="0"/>
              <a:t>Response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968188"/>
            <a:ext cx="121263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Request</a:t>
            </a:r>
            <a:r>
              <a:rPr lang="en-GB" sz="4000" dirty="0" smtClean="0"/>
              <a:t>: </a:t>
            </a:r>
          </a:p>
          <a:p>
            <a:pPr lvl="1"/>
            <a:r>
              <a:rPr lang="en-GB" sz="2800" dirty="0" smtClean="0"/>
              <a:t>REGISTER, INVITE, ACK, BYE, CANCEL, MESSAGE etc</a:t>
            </a:r>
            <a:r>
              <a:rPr lang="en-GB" sz="3200" dirty="0" smtClean="0"/>
              <a:t>.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Response(Status code):</a:t>
            </a:r>
          </a:p>
          <a:p>
            <a:r>
              <a:rPr lang="en-US" sz="4000" dirty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1xx: </a:t>
            </a:r>
            <a:r>
              <a:rPr lang="en-GB" sz="2800" dirty="0" smtClean="0">
                <a:solidFill>
                  <a:srgbClr val="C00000"/>
                </a:solidFill>
              </a:rPr>
              <a:t>Provisional; </a:t>
            </a:r>
            <a:r>
              <a:rPr lang="en-GB" sz="2800" dirty="0">
                <a:solidFill>
                  <a:srgbClr val="C00000"/>
                </a:solidFill>
              </a:rPr>
              <a:t>2xx: </a:t>
            </a:r>
            <a:r>
              <a:rPr lang="en-GB" sz="2800" dirty="0" smtClean="0">
                <a:solidFill>
                  <a:srgbClr val="C00000"/>
                </a:solidFill>
              </a:rPr>
              <a:t>Success; </a:t>
            </a:r>
            <a:r>
              <a:rPr lang="en-GB" sz="2800" dirty="0"/>
              <a:t>3xx: </a:t>
            </a:r>
            <a:r>
              <a:rPr lang="en-GB" sz="2800" dirty="0" smtClean="0"/>
              <a:t>Redirection</a:t>
            </a:r>
          </a:p>
          <a:p>
            <a:r>
              <a:rPr lang="en-US" sz="2800" dirty="0"/>
              <a:t>	</a:t>
            </a:r>
            <a:r>
              <a:rPr lang="en-GB" sz="2800" dirty="0">
                <a:solidFill>
                  <a:srgbClr val="C00000"/>
                </a:solidFill>
              </a:rPr>
              <a:t>4xx: Client </a:t>
            </a:r>
            <a:r>
              <a:rPr lang="en-GB" sz="2800" dirty="0" smtClean="0">
                <a:solidFill>
                  <a:srgbClr val="C00000"/>
                </a:solidFill>
              </a:rPr>
              <a:t>Error; </a:t>
            </a:r>
            <a:r>
              <a:rPr lang="en-GB" sz="2800" dirty="0"/>
              <a:t>5xx: Server </a:t>
            </a:r>
            <a:r>
              <a:rPr lang="en-GB" sz="2800" dirty="0" smtClean="0"/>
              <a:t>Error; </a:t>
            </a:r>
            <a:r>
              <a:rPr lang="en-GB" sz="2800" dirty="0"/>
              <a:t>6xx: Global Failure</a:t>
            </a:r>
          </a:p>
          <a:p>
            <a:endParaRPr lang="en-US" sz="32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14</a:t>
            </a:fld>
            <a:endParaRPr lang="en-GB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-941" r="46293"/>
          <a:stretch/>
        </p:blipFill>
        <p:spPr>
          <a:xfrm>
            <a:off x="672362" y="4905549"/>
            <a:ext cx="9328336" cy="92541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02535" y="4425990"/>
            <a:ext cx="161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Source</a:t>
            </a:r>
            <a:endParaRPr lang="en-GB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54919" y="4457203"/>
            <a:ext cx="231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Destination</a:t>
            </a:r>
            <a:endParaRPr lang="en-GB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782967" y="4387511"/>
            <a:ext cx="121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Info.</a:t>
            </a:r>
            <a:endParaRPr lang="en-GB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2221" y="6078012"/>
            <a:ext cx="1054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zh-TW" altLang="en-US" sz="2800" dirty="0" smtClean="0"/>
              <a:t>註</a:t>
            </a:r>
            <a:r>
              <a:rPr lang="en-US" sz="2800" dirty="0" smtClean="0"/>
              <a:t>]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Client IP: 10.21.22.197; SIP Server IP: 163.22.20.111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57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4462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Transaction </a:t>
            </a:r>
            <a:endParaRPr lang="en-GB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47886"/>
            <a:ext cx="11655846" cy="3017338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 </a:t>
            </a:r>
            <a:r>
              <a:rPr lang="en-GB" sz="3600" dirty="0" smtClean="0"/>
              <a:t>Def. </a:t>
            </a:r>
            <a:r>
              <a:rPr lang="en-GB" sz="3200" dirty="0" smtClean="0"/>
              <a:t>a SIP </a:t>
            </a:r>
            <a:r>
              <a:rPr lang="en-GB" sz="3200" dirty="0"/>
              <a:t>transaction consists of a single request and any responses </a:t>
            </a:r>
            <a:r>
              <a:rPr lang="en-GB" sz="3200" dirty="0" smtClean="0"/>
              <a:t>to that request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Type: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 smtClean="0"/>
              <a:t>INVITE Transaction: It </a:t>
            </a:r>
            <a:r>
              <a:rPr lang="en-GB" sz="3200" dirty="0" smtClean="0"/>
              <a:t>consists </a:t>
            </a:r>
            <a:r>
              <a:rPr lang="en-GB" sz="3200" dirty="0"/>
              <a:t>of a three-way handshake. </a:t>
            </a:r>
            <a:endParaRPr lang="en-GB" sz="3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Non-INVITE Transaction: It </a:t>
            </a:r>
            <a:r>
              <a:rPr lang="en-GB" sz="3200" dirty="0"/>
              <a:t>do not make use of </a:t>
            </a:r>
            <a:r>
              <a:rPr lang="en-GB" sz="3200" dirty="0" smtClean="0"/>
              <a:t>ACK.</a:t>
            </a:r>
            <a:endParaRPr lang="en-GB" sz="3000" dirty="0" smtClean="0"/>
          </a:p>
          <a:p>
            <a:endParaRPr lang="en-GB" sz="3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15</a:t>
            </a:fld>
            <a:endParaRPr lang="en-GB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4075" b="3495"/>
          <a:stretch/>
        </p:blipFill>
        <p:spPr>
          <a:xfrm>
            <a:off x="0" y="4065224"/>
            <a:ext cx="11475851" cy="20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279212"/>
              </p:ext>
            </p:extLst>
          </p:nvPr>
        </p:nvGraphicFramePr>
        <p:xfrm>
          <a:off x="0" y="382443"/>
          <a:ext cx="12192000" cy="361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33963" y="3219955"/>
            <a:ext cx="212943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擔任選修課「</a:t>
            </a:r>
            <a:r>
              <a:rPr lang="en-US" sz="1600" dirty="0" smtClean="0"/>
              <a:t>Python</a:t>
            </a:r>
            <a:r>
              <a:rPr lang="zh-TW" altLang="en-US" sz="1600" dirty="0" smtClean="0"/>
              <a:t> 程式語言在財金上的應用」助教</a:t>
            </a:r>
            <a:endParaRPr lang="en-US" altLang="zh-TW" sz="1600" dirty="0" smtClean="0"/>
          </a:p>
          <a:p>
            <a:r>
              <a:rPr lang="en-US" sz="16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修習資工系必修</a:t>
            </a:r>
            <a:r>
              <a:rPr lang="zh-TW" altLang="en-US" sz="1600" dirty="0"/>
              <a:t>「</a:t>
            </a:r>
            <a:r>
              <a:rPr lang="zh-TW" altLang="en-US" sz="1600" dirty="0" smtClean="0"/>
              <a:t>程式設計</a:t>
            </a:r>
            <a:r>
              <a:rPr lang="zh-TW" altLang="en-US" sz="1600" dirty="0"/>
              <a:t>」</a:t>
            </a:r>
            <a:endParaRPr lang="en-GB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6546" y="3219955"/>
            <a:ext cx="1929936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就讀於財務金融學系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修習通識課程</a:t>
            </a:r>
            <a:r>
              <a:rPr lang="zh-TW" altLang="en-US" sz="1600" dirty="0"/>
              <a:t>「 </a:t>
            </a:r>
            <a:r>
              <a:rPr lang="en-GB" sz="1600" dirty="0"/>
              <a:t>Python </a:t>
            </a:r>
            <a:r>
              <a:rPr lang="zh-TW" altLang="en-US" sz="1600" dirty="0"/>
              <a:t>程式設計 </a:t>
            </a:r>
            <a:r>
              <a:rPr lang="zh-TW" altLang="en-US" sz="1600" dirty="0" smtClean="0"/>
              <a:t>」期末成績 </a:t>
            </a:r>
            <a:r>
              <a:rPr lang="en-US" altLang="zh-TW" sz="1600" dirty="0" smtClean="0"/>
              <a:t>95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16212" y="3231064"/>
            <a:ext cx="126844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轉系至「資訊工程學系</a:t>
            </a:r>
            <a:r>
              <a:rPr lang="zh-TW" altLang="en-US" sz="1600" dirty="0"/>
              <a:t>」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37472" y="3231064"/>
            <a:ext cx="234189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成立國際計算機組織 </a:t>
            </a:r>
            <a:r>
              <a:rPr lang="en-US" altLang="zh-TW" sz="1600" dirty="0"/>
              <a:t>ACM</a:t>
            </a:r>
            <a:r>
              <a:rPr lang="zh-TW" altLang="en-US" sz="1600" dirty="0" smtClean="0"/>
              <a:t>全台第一個學生分會並擔任秘書長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參加 </a:t>
            </a:r>
            <a:r>
              <a:rPr lang="en-GB" sz="1600" dirty="0" smtClean="0"/>
              <a:t>APAC HPC-AI</a:t>
            </a:r>
            <a:r>
              <a:rPr lang="zh-TW" altLang="en-US" sz="1600" dirty="0" smtClean="0"/>
              <a:t> </a:t>
            </a:r>
            <a:r>
              <a:rPr lang="en-GB" sz="1600" dirty="0" smtClean="0"/>
              <a:t>Competition</a:t>
            </a:r>
            <a:r>
              <a:rPr lang="zh-TW" altLang="en-US" sz="1600" dirty="0" smtClean="0"/>
              <a:t>，完成 </a:t>
            </a:r>
            <a:r>
              <a:rPr lang="en-US" altLang="zh-TW" sz="1600" dirty="0" smtClean="0"/>
              <a:t>COVID-19 </a:t>
            </a:r>
            <a:r>
              <a:rPr lang="en-US" altLang="zh-TW" sz="1600" dirty="0" err="1" smtClean="0"/>
              <a:t>Chatbot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8104608" y="3219955"/>
            <a:ext cx="2166293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擔任 </a:t>
            </a:r>
            <a:r>
              <a:rPr lang="en-US" altLang="zh-TW" sz="1600" dirty="0" smtClean="0"/>
              <a:t>ACM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NCNU</a:t>
            </a:r>
            <a:r>
              <a:rPr lang="zh-TW" altLang="en-US" sz="1600" dirty="0" smtClean="0"/>
              <a:t> 學生分會第二屆會長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與</a:t>
            </a:r>
            <a:r>
              <a:rPr lang="zh-TW" altLang="en-US" sz="1600" dirty="0"/>
              <a:t>國網中心</a:t>
            </a:r>
            <a:r>
              <a:rPr lang="zh-TW" altLang="en-US" sz="1600" dirty="0" smtClean="0"/>
              <a:t>合作協辦寒假資安培訓營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修習「</a:t>
            </a:r>
            <a:r>
              <a:rPr lang="en-US" altLang="zh-TW" sz="1600" dirty="0" smtClean="0"/>
              <a:t>Flask </a:t>
            </a:r>
            <a:r>
              <a:rPr lang="zh-TW" altLang="en-US" sz="1600" dirty="0" smtClean="0"/>
              <a:t>網頁程式設計」，並以承接國企系同學委託網站開發作為期末專題</a:t>
            </a: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  <p:sp>
        <p:nvSpPr>
          <p:cNvPr id="17" name="文字方塊 16"/>
          <p:cNvSpPr txBox="1"/>
          <p:nvPr/>
        </p:nvSpPr>
        <p:spPr>
          <a:xfrm>
            <a:off x="10304640" y="3219955"/>
            <a:ext cx="1853620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擔任必修課「程式設計」助教</a:t>
            </a: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暑期參與</a:t>
            </a:r>
            <a:r>
              <a:rPr lang="en-GB" dirty="0"/>
              <a:t>APAC RDMA Programming </a:t>
            </a:r>
            <a:r>
              <a:rPr lang="en-GB" dirty="0" smtClean="0"/>
              <a:t>Workshop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GB" altLang="zh-TW" dirty="0"/>
              <a:t>H</a:t>
            </a:r>
            <a:r>
              <a:rPr lang="en-GB" dirty="0" smtClean="0"/>
              <a:t>ackathon</a:t>
            </a:r>
            <a:endParaRPr lang="en-US" altLang="zh-TW" sz="1600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1410236" y="1673785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(19/62)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1132" y="2201639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(36/62)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997002" y="1766783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(25/57)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801118" y="1628283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(20/57)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605234" y="1610221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(18/54)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470457" y="1321822"/>
            <a:ext cx="97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(13/56)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96" y="139522"/>
            <a:ext cx="8596668" cy="1320800"/>
          </a:xfrm>
        </p:spPr>
        <p:txBody>
          <a:bodyPr/>
          <a:lstStyle/>
          <a:p>
            <a:r>
              <a:rPr lang="zh-TW" altLang="en-US" dirty="0"/>
              <a:t>學經歷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3048" y="3241658"/>
            <a:ext cx="8801499" cy="1646302"/>
          </a:xfrm>
        </p:spPr>
        <p:txBody>
          <a:bodyPr/>
          <a:lstStyle/>
          <a:p>
            <a:pPr algn="ctr"/>
            <a:r>
              <a:rPr lang="en-GB" dirty="0"/>
              <a:t>Session Initiation </a:t>
            </a:r>
            <a:r>
              <a:rPr lang="en-GB" dirty="0" smtClean="0"/>
              <a:t>Protocol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Forking </a:t>
            </a:r>
            <a:r>
              <a:rPr lang="zh-TW" altLang="en-US" dirty="0"/>
              <a:t>機制之</a:t>
            </a:r>
            <a:r>
              <a:rPr lang="zh-TW" altLang="en-US" dirty="0" smtClean="0"/>
              <a:t>研究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</a:t>
            </a:r>
            <a:r>
              <a:rPr lang="zh-TW" altLang="en-US" dirty="0"/>
              <a:t>臨床護理之應用</a:t>
            </a:r>
            <a:endParaRPr lang="en-GB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664558" y="5815605"/>
            <a:ext cx="1214349" cy="816638"/>
          </a:xfrm>
        </p:spPr>
        <p:txBody>
          <a:bodyPr/>
          <a:lstStyle/>
          <a:p>
            <a:fld id="{104B88C6-AAB2-4BD0-B712-6379B3488DE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7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586" y="209550"/>
            <a:ext cx="4260426" cy="967740"/>
          </a:xfrm>
        </p:spPr>
        <p:txBody>
          <a:bodyPr>
            <a:normAutofit/>
          </a:bodyPr>
          <a:lstStyle/>
          <a:p>
            <a:r>
              <a:rPr lang="en-US" altLang="zh-TW" sz="4800" dirty="0" smtClean="0"/>
              <a:t>Motivation</a:t>
            </a:r>
            <a:endParaRPr lang="en-GB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795586" y="6041362"/>
            <a:ext cx="1214349" cy="816638"/>
          </a:xfrm>
        </p:spPr>
        <p:txBody>
          <a:bodyPr/>
          <a:lstStyle/>
          <a:p>
            <a:fld id="{104B88C6-AAB2-4BD0-B712-6379B3488DE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0" y="0"/>
            <a:ext cx="5071110" cy="4446270"/>
          </a:xfrm>
          <a:prstGeom prst="rect">
            <a:avLst/>
          </a:prstGeom>
        </p:spPr>
      </p:pic>
      <p:pic>
        <p:nvPicPr>
          <p:cNvPr id="9" name="Picture 8" descr="http://4.bp.blogspot.com/-yu25-nZ4nw0/UaRYUXVP3fI/AAAAAAAAAHM/IsNkvNaDM_w/s1600/HTC-Desire-last_new_phone_photos_images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0"/>
          <a:stretch/>
        </p:blipFill>
        <p:spPr bwMode="auto">
          <a:xfrm>
            <a:off x="9589770" y="4994879"/>
            <a:ext cx="1106623" cy="18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455" y="4446270"/>
            <a:ext cx="2477315" cy="241045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8713" y="1085850"/>
            <a:ext cx="6695017" cy="5589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0C226"/>
              </a:buClr>
            </a:pP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ICT(</a:t>
            </a:r>
            <a:r>
              <a:rPr lang="en-GB" sz="2000" dirty="0" smtClean="0"/>
              <a:t>Information and Communication Technology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整合 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利用客製化的網路通訊系統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r>
              <a:rPr lang="zh-TW" altLang="en-US" sz="2800" dirty="0" smtClean="0"/>
              <a:t>資訊系統</a:t>
            </a:r>
            <a:r>
              <a:rPr lang="en-US" altLang="zh-TW" sz="2800" dirty="0" smtClean="0"/>
              <a:t>:</a:t>
            </a:r>
          </a:p>
          <a:p>
            <a:pPr marL="400050" lvl="1" indent="0">
              <a:buNone/>
            </a:pPr>
            <a:r>
              <a:rPr lang="zh-TW" altLang="en-US" sz="2800" dirty="0" smtClean="0"/>
              <a:t>目前值班護士都配有智慧手機，</a:t>
            </a:r>
            <a:endParaRPr lang="en-US" altLang="zh-TW" sz="2800" dirty="0" smtClean="0"/>
          </a:p>
          <a:p>
            <a:pPr marL="400050" lvl="1" indent="0">
              <a:buNone/>
            </a:pPr>
            <a:r>
              <a:rPr lang="zh-TW" altLang="en-US" sz="2800" dirty="0" smtClean="0"/>
              <a:t>以</a:t>
            </a:r>
            <a:r>
              <a:rPr lang="en-US" sz="2800" dirty="0" smtClean="0"/>
              <a:t>QR Code </a:t>
            </a:r>
            <a:r>
              <a:rPr lang="zh-TW" altLang="en-US" sz="2800" dirty="0" smtClean="0"/>
              <a:t>掃描病人手環與各項單據。</a:t>
            </a:r>
            <a:endParaRPr lang="en-US" altLang="zh-TW" sz="2800" dirty="0" smtClean="0"/>
          </a:p>
          <a:p>
            <a:pPr lvl="1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通訊系統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電話交換機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0C226"/>
              </a:buClr>
            </a:pPr>
            <a:r>
              <a:rPr lang="zh-TW" altLang="en-US" sz="3000" dirty="0" smtClean="0"/>
              <a:t>解決二個問題</a:t>
            </a:r>
            <a:r>
              <a:rPr lang="en-US" altLang="zh-TW" sz="3000" dirty="0" smtClean="0"/>
              <a:t>:</a:t>
            </a:r>
          </a:p>
          <a:p>
            <a:pPr lvl="1"/>
            <a:r>
              <a:rPr lang="zh-TW" altLang="en-US" sz="2800" dirty="0"/>
              <a:t>值班通訊分組 </a:t>
            </a:r>
            <a:r>
              <a:rPr lang="en-US" sz="2800" dirty="0" smtClean="0"/>
              <a:t>Any </a:t>
            </a:r>
            <a:r>
              <a:rPr lang="en-US" sz="2800" dirty="0"/>
              <a:t>Call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lvl="1"/>
            <a:r>
              <a:rPr lang="zh-TW" altLang="en-US" sz="2800" dirty="0"/>
              <a:t>口頭醫囑 </a:t>
            </a:r>
            <a:r>
              <a:rPr lang="en-US" sz="2800" dirty="0"/>
              <a:t>Call out with recording </a:t>
            </a:r>
            <a:endParaRPr lang="en-US" altLang="zh-TW" sz="2800" dirty="0"/>
          </a:p>
          <a:p>
            <a:pPr>
              <a:buClr>
                <a:srgbClr val="90C226"/>
              </a:buClr>
            </a:pPr>
            <a:endParaRPr lang="en-US" altLang="zh-TW" sz="2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90C226"/>
              </a:buClr>
              <a:buNone/>
            </a:pPr>
            <a:endParaRPr lang="en-US" altLang="zh-TW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US" altLang="zh-TW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3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5829300" y="1570128"/>
            <a:ext cx="6362700" cy="4067806"/>
            <a:chOff x="4916943" y="1851660"/>
            <a:chExt cx="7086600" cy="4009665"/>
          </a:xfrm>
        </p:grpSpPr>
        <p:sp>
          <p:nvSpPr>
            <p:cNvPr id="13" name="文字方塊 12"/>
            <p:cNvSpPr txBox="1"/>
            <p:nvPr/>
          </p:nvSpPr>
          <p:spPr>
            <a:xfrm>
              <a:off x="4916943" y="1851660"/>
              <a:ext cx="7086600" cy="4009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067" y="2293755"/>
              <a:ext cx="6492353" cy="2951783"/>
            </a:xfrm>
            <a:prstGeom prst="rect">
              <a:avLst/>
            </a:prstGeom>
          </p:spPr>
        </p:pic>
      </p:grpSp>
      <p:sp>
        <p:nvSpPr>
          <p:cNvPr id="57" name="標題 1"/>
          <p:cNvSpPr>
            <a:spLocks noGrp="1"/>
          </p:cNvSpPr>
          <p:nvPr>
            <p:ph type="title"/>
          </p:nvPr>
        </p:nvSpPr>
        <p:spPr>
          <a:xfrm>
            <a:off x="226242" y="157114"/>
            <a:ext cx="9785024" cy="788297"/>
          </a:xfrm>
        </p:spPr>
        <p:txBody>
          <a:bodyPr>
            <a:noAutofit/>
          </a:bodyPr>
          <a:lstStyle/>
          <a:p>
            <a:r>
              <a:rPr lang="en-US" sz="4000" dirty="0" smtClean="0"/>
              <a:t>Goal 1 Any Call</a:t>
            </a:r>
            <a:r>
              <a:rPr lang="zh-TW" altLang="en-US" sz="4000" dirty="0" smtClean="0"/>
              <a:t> </a:t>
            </a:r>
            <a:r>
              <a:rPr lang="en-US" sz="4000" dirty="0" smtClean="0"/>
              <a:t>– </a:t>
            </a:r>
            <a:r>
              <a:rPr lang="en-US" altLang="zh-TW" sz="4000" dirty="0" smtClean="0"/>
              <a:t>Problem &amp; Solution </a:t>
            </a:r>
            <a:endParaRPr lang="en-US" sz="400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43058" y="1132444"/>
            <a:ext cx="5250732" cy="3880773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夜間值班時，人力不足，卻必須有護理師在護理站待命。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 </a:t>
            </a:r>
            <a:r>
              <a:rPr lang="en-US" altLang="zh-TW" sz="2800" dirty="0" smtClean="0"/>
              <a:t>SIP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Forking</a:t>
            </a:r>
          </a:p>
          <a:p>
            <a:pPr lvl="0"/>
            <a:r>
              <a:rPr lang="zh-TW" altLang="en-US" sz="2800" dirty="0" smtClean="0"/>
              <a:t>醫生要確認病人情況，只能自行查找該日該時段的值班表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 </a:t>
            </a:r>
            <a:r>
              <a:rPr lang="en-US" altLang="zh-TW" sz="2800" dirty="0" smtClean="0"/>
              <a:t>Web API </a:t>
            </a:r>
            <a:r>
              <a:rPr lang="zh-TW" altLang="en-US" sz="2800" dirty="0" smtClean="0"/>
              <a:t>抓取資料，每小時更新一次</a:t>
            </a:r>
            <a:endParaRPr lang="en-US" altLang="zh-TW" sz="2800" dirty="0" smtClean="0"/>
          </a:p>
          <a:p>
            <a:r>
              <a:rPr lang="zh-TW" altLang="en-US" sz="2800" dirty="0" smtClean="0"/>
              <a:t>現有的傳統交換機只能記錄接通到通話結束的時間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 Call  log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6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0731" y="6288245"/>
            <a:ext cx="683339" cy="365125"/>
          </a:xfrm>
        </p:spPr>
        <p:txBody>
          <a:bodyPr/>
          <a:lstStyle/>
          <a:p>
            <a:fld id="{37F53AED-CCEF-4CD1-B27A-0BE530C964B6}" type="slidenum">
              <a:rPr lang="en-US" sz="2800" smtClean="0">
                <a:solidFill>
                  <a:schemeClr val="bg1"/>
                </a:solidFill>
              </a:rPr>
              <a:t>6</a:t>
            </a:fld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2974" y="2521117"/>
            <a:ext cx="1288974" cy="7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Avaya </a:t>
            </a:r>
          </a:p>
          <a:p>
            <a:pPr algn="ctr"/>
            <a:r>
              <a:rPr lang="en-US" dirty="0" smtClean="0"/>
              <a:t>PBX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22974" y="3470852"/>
            <a:ext cx="1288974" cy="76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FXO Gateway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4000" y="2182683"/>
            <a:ext cx="1288974" cy="7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br>
              <a:rPr lang="en-US" dirty="0" smtClean="0"/>
            </a:br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75428" y="2182683"/>
            <a:ext cx="1288974" cy="76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SIP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04617" y="4695596"/>
            <a:ext cx="1288974" cy="7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護理站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363827" y="3029680"/>
            <a:ext cx="5748050" cy="15409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PCH</a:t>
            </a:r>
            <a:endParaRPr lang="en-US" dirty="0"/>
          </a:p>
        </p:txBody>
      </p:sp>
      <p:cxnSp>
        <p:nvCxnSpPr>
          <p:cNvPr id="28" name="Straight Connector 27"/>
          <p:cNvCxnSpPr>
            <a:stCxn id="9" idx="2"/>
            <a:endCxn id="10" idx="0"/>
          </p:cNvCxnSpPr>
          <p:nvPr/>
        </p:nvCxnSpPr>
        <p:spPr>
          <a:xfrm>
            <a:off x="7567461" y="3281281"/>
            <a:ext cx="0" cy="18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5696894" y="3850934"/>
            <a:ext cx="1192646" cy="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2"/>
            <a:endCxn id="14" idx="0"/>
          </p:cNvCxnSpPr>
          <p:nvPr/>
        </p:nvCxnSpPr>
        <p:spPr>
          <a:xfrm flipH="1">
            <a:off x="3119915" y="2001066"/>
            <a:ext cx="4569" cy="181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1"/>
            <a:endCxn id="12" idx="3"/>
          </p:cNvCxnSpPr>
          <p:nvPr/>
        </p:nvCxnSpPr>
        <p:spPr>
          <a:xfrm flipH="1">
            <a:off x="1672974" y="2562765"/>
            <a:ext cx="802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90050" y="4397730"/>
            <a:ext cx="363720" cy="45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97214" y="4518400"/>
            <a:ext cx="169229" cy="31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347812" y="4164600"/>
            <a:ext cx="128848" cy="607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02267" y="4164601"/>
            <a:ext cx="99683" cy="6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173472" y="4278032"/>
            <a:ext cx="918072" cy="48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8" descr="http://4.bp.blogspot.com/-yu25-nZ4nw0/UaRYUXVP3fI/AAAAAAAAAHM/IsNkvNaDM_w/s1600/HTC-Desire-last_new_phone_photos_images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0"/>
          <a:stretch/>
        </p:blipFill>
        <p:spPr bwMode="auto">
          <a:xfrm>
            <a:off x="1013634" y="4707868"/>
            <a:ext cx="428831" cy="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4.bp.blogspot.com/-yu25-nZ4nw0/UaRYUXVP3fI/AAAAAAAAAHM/IsNkvNaDM_w/s1600/HTC-Desire-last_new_phone_photos_images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0"/>
          <a:stretch/>
        </p:blipFill>
        <p:spPr bwMode="auto">
          <a:xfrm>
            <a:off x="1458559" y="4707868"/>
            <a:ext cx="428831" cy="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198288" y="101334"/>
            <a:ext cx="11111210" cy="773123"/>
          </a:xfrm>
        </p:spPr>
        <p:txBody>
          <a:bodyPr>
            <a:noAutofit/>
          </a:bodyPr>
          <a:lstStyle/>
          <a:p>
            <a:r>
              <a:rPr lang="en-US" sz="4800" dirty="0"/>
              <a:t>Goal </a:t>
            </a:r>
            <a:r>
              <a:rPr lang="en-US" sz="4800" dirty="0" smtClean="0"/>
              <a:t>1 Any </a:t>
            </a:r>
            <a:r>
              <a:rPr lang="en-US" sz="4800" dirty="0"/>
              <a:t>Call</a:t>
            </a:r>
            <a:r>
              <a:rPr lang="zh-TW" altLang="en-US" sz="4800" dirty="0"/>
              <a:t> </a:t>
            </a:r>
            <a:r>
              <a:rPr lang="en-US" sz="4800" dirty="0"/>
              <a:t>– </a:t>
            </a:r>
            <a:endParaRPr lang="en-GB" dirty="0"/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179521" y="733688"/>
            <a:ext cx="11111210" cy="773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System Architecture</a:t>
            </a:r>
            <a:r>
              <a:rPr lang="zh-TW" altLang="en-US" sz="4000" dirty="0"/>
              <a:t> </a:t>
            </a:r>
            <a:r>
              <a:rPr lang="en-US" altLang="zh-TW" sz="4000" dirty="0"/>
              <a:t>and SIP Forking</a:t>
            </a:r>
            <a:endParaRPr lang="en-GB" sz="4000" dirty="0"/>
          </a:p>
        </p:txBody>
      </p:sp>
      <p:cxnSp>
        <p:nvCxnSpPr>
          <p:cNvPr id="44" name="Straight Connector 2"/>
          <p:cNvCxnSpPr/>
          <p:nvPr/>
        </p:nvCxnSpPr>
        <p:spPr>
          <a:xfrm flipH="1">
            <a:off x="7967786" y="2892885"/>
            <a:ext cx="1192646" cy="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youraccountantsoffice.com/wp-content/uploads/2010/07/Phone-blk-old-timy-Fotosearch_k21612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435" y="2437818"/>
            <a:ext cx="1348809" cy="8990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2509362" y="1466707"/>
            <a:ext cx="1230244" cy="534359"/>
          </a:xfrm>
          <a:prstGeom prst="rect">
            <a:avLst/>
          </a:prstGeom>
          <a:solidFill>
            <a:srgbClr val="6D6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log</a:t>
            </a:r>
            <a:endParaRPr lang="en-GB" dirty="0"/>
          </a:p>
        </p:txBody>
      </p:sp>
      <p:cxnSp>
        <p:nvCxnSpPr>
          <p:cNvPr id="31" name="Straight Connector 31"/>
          <p:cNvCxnSpPr>
            <a:stCxn id="14" idx="2"/>
          </p:cNvCxnSpPr>
          <p:nvPr/>
        </p:nvCxnSpPr>
        <p:spPr>
          <a:xfrm>
            <a:off x="3119915" y="2942847"/>
            <a:ext cx="0" cy="609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44" y="2163118"/>
            <a:ext cx="1423402" cy="1392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文字方塊 34"/>
          <p:cNvSpPr txBox="1"/>
          <p:nvPr/>
        </p:nvSpPr>
        <p:spPr>
          <a:xfrm>
            <a:off x="1035337" y="5477555"/>
            <a:ext cx="3854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</a:t>
            </a:r>
            <a:endParaRPr lang="en-GB" sz="2400" dirty="0"/>
          </a:p>
        </p:txBody>
      </p:sp>
      <p:sp>
        <p:nvSpPr>
          <p:cNvPr id="8" name="矩形 7"/>
          <p:cNvSpPr/>
          <p:nvPr/>
        </p:nvSpPr>
        <p:spPr>
          <a:xfrm>
            <a:off x="787314" y="4673611"/>
            <a:ext cx="1354138" cy="1368852"/>
          </a:xfrm>
          <a:prstGeom prst="rect">
            <a:avLst/>
          </a:prstGeom>
          <a:noFill/>
          <a:ln w="3810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文字方塊 46"/>
          <p:cNvSpPr txBox="1"/>
          <p:nvPr/>
        </p:nvSpPr>
        <p:spPr>
          <a:xfrm>
            <a:off x="1481020" y="5477555"/>
            <a:ext cx="3854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B</a:t>
            </a:r>
            <a:endParaRPr lang="en-GB" sz="2400" dirty="0"/>
          </a:p>
        </p:txBody>
      </p:sp>
      <p:pic>
        <p:nvPicPr>
          <p:cNvPr id="51" name="Picture 8" descr="http://4.bp.blogspot.com/-yu25-nZ4nw0/UaRYUXVP3fI/AAAAAAAAAHM/IsNkvNaDM_w/s1600/HTC-Desire-last_new_phone_photos_images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0"/>
          <a:stretch/>
        </p:blipFill>
        <p:spPr bwMode="auto">
          <a:xfrm>
            <a:off x="3069282" y="4757594"/>
            <a:ext cx="428831" cy="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4.bp.blogspot.com/-yu25-nZ4nw0/UaRYUXVP3fI/AAAAAAAAAHM/IsNkvNaDM_w/s1600/HTC-Desire-last_new_phone_photos_images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0"/>
          <a:stretch/>
        </p:blipFill>
        <p:spPr bwMode="auto">
          <a:xfrm>
            <a:off x="3554355" y="4757594"/>
            <a:ext cx="428831" cy="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字方塊 53"/>
          <p:cNvSpPr txBox="1"/>
          <p:nvPr/>
        </p:nvSpPr>
        <p:spPr>
          <a:xfrm>
            <a:off x="3090987" y="5519250"/>
            <a:ext cx="3854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</a:t>
            </a:r>
            <a:endParaRPr lang="en-GB" sz="2400" dirty="0"/>
          </a:p>
        </p:txBody>
      </p:sp>
      <p:sp>
        <p:nvSpPr>
          <p:cNvPr id="55" name="矩形 54"/>
          <p:cNvSpPr/>
          <p:nvPr/>
        </p:nvSpPr>
        <p:spPr>
          <a:xfrm>
            <a:off x="2873125" y="4695596"/>
            <a:ext cx="1354138" cy="1368852"/>
          </a:xfrm>
          <a:prstGeom prst="rect">
            <a:avLst/>
          </a:prstGeom>
          <a:noFill/>
          <a:ln w="3810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文字方塊 55"/>
          <p:cNvSpPr txBox="1"/>
          <p:nvPr/>
        </p:nvSpPr>
        <p:spPr>
          <a:xfrm>
            <a:off x="3597763" y="5519249"/>
            <a:ext cx="3854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</a:t>
            </a:r>
            <a:endParaRPr lang="en-GB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24610" y="6191705"/>
            <a:ext cx="1467898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群組</a:t>
            </a:r>
            <a:r>
              <a:rPr lang="zh-TW" altLang="en-US" sz="2400" dirty="0" smtClean="0"/>
              <a:t>一</a:t>
            </a:r>
            <a:endParaRPr lang="en-GB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820406" y="6191705"/>
            <a:ext cx="1467898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群</a:t>
            </a:r>
            <a:r>
              <a:rPr lang="zh-TW" altLang="en-US" sz="2400" dirty="0" smtClean="0"/>
              <a:t>組二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76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673" y="219615"/>
            <a:ext cx="6147412" cy="997034"/>
          </a:xfrm>
        </p:spPr>
        <p:txBody>
          <a:bodyPr/>
          <a:lstStyle/>
          <a:p>
            <a:r>
              <a:rPr lang="en-GB" dirty="0" smtClean="0"/>
              <a:t>SIP Forking</a:t>
            </a:r>
            <a:endParaRPr lang="en-GB" dirty="0"/>
          </a:p>
        </p:txBody>
      </p:sp>
      <p:grpSp>
        <p:nvGrpSpPr>
          <p:cNvPr id="79" name="群組 78"/>
          <p:cNvGrpSpPr/>
          <p:nvPr/>
        </p:nvGrpSpPr>
        <p:grpSpPr>
          <a:xfrm>
            <a:off x="4355567" y="287272"/>
            <a:ext cx="3650123" cy="6444123"/>
            <a:chOff x="851303" y="183623"/>
            <a:chExt cx="3650123" cy="6444123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1150143" y="1048980"/>
              <a:ext cx="0" cy="3600000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2408220" y="1003076"/>
              <a:ext cx="0" cy="5580000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V="1">
              <a:off x="4501426" y="1059997"/>
              <a:ext cx="0" cy="3600000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1355135" y="1343192"/>
              <a:ext cx="932331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2595419" y="1451042"/>
              <a:ext cx="932331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rot="10800000">
              <a:off x="1283551" y="2106256"/>
              <a:ext cx="932331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1293146" y="984980"/>
              <a:ext cx="1060317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INVITE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218692" y="1747506"/>
              <a:ext cx="1142573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100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Trying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46820" y="1103848"/>
              <a:ext cx="1060317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INVITE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rot="10800000">
              <a:off x="2631171" y="2484757"/>
              <a:ext cx="932331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2478176" y="2114990"/>
              <a:ext cx="1400822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 rot="10800000">
              <a:off x="1257284" y="3087526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1159374" y="2717759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 flipV="1">
              <a:off x="2480156" y="3473118"/>
              <a:ext cx="1950709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547500" y="3103351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rot="10800000">
              <a:off x="1244430" y="3625515"/>
              <a:ext cx="932331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278724" y="3255748"/>
              <a:ext cx="102007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1284232" y="4012785"/>
              <a:ext cx="915307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1242729" y="3670728"/>
              <a:ext cx="870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ACK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616963" y="183623"/>
              <a:ext cx="1990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SIP Server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907385" y="625769"/>
              <a:ext cx="1555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護理</a:t>
              </a:r>
              <a:r>
                <a:rPr lang="zh-TW" altLang="en-US" dirty="0" smtClean="0"/>
                <a:t>師 </a:t>
              </a:r>
              <a:r>
                <a:rPr lang="en-US" altLang="zh-TW" dirty="0" smtClean="0"/>
                <a:t>A</a:t>
              </a:r>
              <a:endParaRPr lang="en-GB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51303" y="590224"/>
              <a:ext cx="969997" cy="3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醫師</a:t>
              </a:r>
              <a:endParaRPr lang="en-GB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V="1">
              <a:off x="2546585" y="4084866"/>
              <a:ext cx="1884280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2508690" y="3746312"/>
              <a:ext cx="97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ACK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 rot="10800000">
              <a:off x="2568619" y="5011563"/>
              <a:ext cx="1062000" cy="0"/>
            </a:xfrm>
            <a:prstGeom prst="straightConnector1">
              <a:avLst/>
            </a:prstGeom>
            <a:ln w="38100">
              <a:solidFill>
                <a:srgbClr val="94DE6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2583087" y="4667725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200 OK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 flipH="1" flipV="1">
              <a:off x="3746339" y="1047142"/>
              <a:ext cx="8164" cy="542033"/>
            </a:xfrm>
            <a:prstGeom prst="line">
              <a:avLst/>
            </a:prstGeom>
            <a:ln w="63500">
              <a:solidFill>
                <a:srgbClr val="6C911D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 flipV="1">
              <a:off x="2626632" y="1903278"/>
              <a:ext cx="1769098" cy="864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2578033" y="1564724"/>
              <a:ext cx="1060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INVITE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 flipH="1" flipV="1">
              <a:off x="3746339" y="2108615"/>
              <a:ext cx="8165" cy="516672"/>
            </a:xfrm>
            <a:prstGeom prst="line">
              <a:avLst/>
            </a:prstGeom>
            <a:ln w="63500">
              <a:solidFill>
                <a:srgbClr val="6C911D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H="1" flipV="1">
              <a:off x="2595419" y="2953788"/>
              <a:ext cx="1835446" cy="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/>
            <p:cNvSpPr txBox="1"/>
            <p:nvPr/>
          </p:nvSpPr>
          <p:spPr>
            <a:xfrm>
              <a:off x="2500829" y="2610068"/>
              <a:ext cx="1376932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58" name="直線接點 57"/>
            <p:cNvCxnSpPr/>
            <p:nvPr/>
          </p:nvCxnSpPr>
          <p:spPr>
            <a:xfrm flipH="1" flipV="1">
              <a:off x="3754503" y="4287746"/>
              <a:ext cx="8165" cy="2340000"/>
            </a:xfrm>
            <a:prstGeom prst="line">
              <a:avLst/>
            </a:prstGeom>
            <a:ln w="63500">
              <a:solidFill>
                <a:srgbClr val="6C911D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 flipV="1">
              <a:off x="2569551" y="6518791"/>
              <a:ext cx="1060552" cy="558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2586741" y="6177845"/>
              <a:ext cx="97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ACK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66" name="直線單箭頭接點 65"/>
            <p:cNvCxnSpPr/>
            <p:nvPr/>
          </p:nvCxnSpPr>
          <p:spPr>
            <a:xfrm rot="10800000">
              <a:off x="1255446" y="2645010"/>
              <a:ext cx="932331" cy="0"/>
            </a:xfrm>
            <a:prstGeom prst="straightConnector1">
              <a:avLst/>
            </a:prstGeom>
            <a:ln w="38100">
              <a:solidFill>
                <a:srgbClr val="94DE6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/>
            <p:cNvSpPr txBox="1"/>
            <p:nvPr/>
          </p:nvSpPr>
          <p:spPr>
            <a:xfrm>
              <a:off x="1157536" y="2275243"/>
              <a:ext cx="140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180 Ring</a:t>
              </a:r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ing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3" name="直線單箭頭接點 72"/>
            <p:cNvCxnSpPr/>
            <p:nvPr/>
          </p:nvCxnSpPr>
          <p:spPr>
            <a:xfrm rot="10800000">
              <a:off x="2578033" y="6034299"/>
              <a:ext cx="1062000" cy="0"/>
            </a:xfrm>
            <a:prstGeom prst="straightConnector1">
              <a:avLst/>
            </a:prstGeom>
            <a:ln w="38100">
              <a:solidFill>
                <a:srgbClr val="94DE6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96366" y="5151613"/>
              <a:ext cx="1285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487 </a:t>
              </a:r>
            </a:p>
            <a:p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Request </a:t>
              </a:r>
            </a:p>
            <a:p>
              <a:r>
                <a:rPr lang="en-US" sz="1600" dirty="0" smtClean="0">
                  <a:solidFill>
                    <a:schemeClr val="accent4">
                      <a:lumMod val="50000"/>
                    </a:schemeClr>
                  </a:solidFill>
                </a:rPr>
                <a:t>terminated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 flipV="1">
              <a:off x="2569551" y="4546769"/>
              <a:ext cx="1060552" cy="558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586741" y="4205823"/>
              <a:ext cx="97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4">
                      <a:lumMod val="50000"/>
                    </a:schemeClr>
                  </a:solidFill>
                </a:rPr>
                <a:t>CANCEL</a:t>
              </a:r>
              <a:endParaRPr lang="en-GB" sz="16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3" name="投影片編號版面配置區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t>7</a:t>
            </a:fld>
            <a:endParaRPr lang="en-GB"/>
          </a:p>
        </p:txBody>
      </p:sp>
      <p:sp>
        <p:nvSpPr>
          <p:cNvPr id="3" name="文字方塊 2"/>
          <p:cNvSpPr txBox="1"/>
          <p:nvPr/>
        </p:nvSpPr>
        <p:spPr>
          <a:xfrm>
            <a:off x="36279" y="1178752"/>
            <a:ext cx="45567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情境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zh-TW" altLang="en-US" sz="2400" dirty="0" smtClean="0"/>
              <a:t>護理師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 護理師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 皆屬於</a:t>
            </a:r>
            <a:r>
              <a:rPr lang="zh-TW" altLang="en-US" sz="2400" dirty="0"/>
              <a:t>群組一</a:t>
            </a:r>
            <a:r>
              <a:rPr lang="zh-TW" altLang="en-US" sz="2400" dirty="0" smtClean="0"/>
              <a:t>，當醫師撥打群組一的號碼時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Server fork 2 request</a:t>
            </a:r>
          </a:p>
          <a:p>
            <a:endParaRPr lang="en-US" sz="2400" dirty="0" smtClean="0"/>
          </a:p>
          <a:p>
            <a:r>
              <a:rPr lang="en-US" sz="2400" dirty="0" smtClean="0"/>
              <a:t>=&gt; INVITE will be forked.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584789" y="713789"/>
            <a:ext cx="15551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護理</a:t>
            </a:r>
            <a:r>
              <a:rPr lang="zh-TW" altLang="en-US" dirty="0" smtClean="0"/>
              <a:t>師 </a:t>
            </a:r>
            <a:r>
              <a:rPr lang="en-US" altLang="zh-TW" dirty="0"/>
              <a:t>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573" y="167089"/>
            <a:ext cx="8596668" cy="1320800"/>
          </a:xfrm>
        </p:spPr>
        <p:txBody>
          <a:bodyPr/>
          <a:lstStyle/>
          <a:p>
            <a:r>
              <a:rPr lang="en-GB" dirty="0" smtClean="0"/>
              <a:t>Waiting Algorithm 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72" name="群組 71"/>
          <p:cNvGrpSpPr/>
          <p:nvPr/>
        </p:nvGrpSpPr>
        <p:grpSpPr>
          <a:xfrm>
            <a:off x="1388119" y="948262"/>
            <a:ext cx="8262650" cy="5022877"/>
            <a:chOff x="1388119" y="948262"/>
            <a:chExt cx="8262650" cy="5022877"/>
          </a:xfrm>
        </p:grpSpPr>
        <p:grpSp>
          <p:nvGrpSpPr>
            <p:cNvPr id="73" name="群組 72"/>
            <p:cNvGrpSpPr/>
            <p:nvPr/>
          </p:nvGrpSpPr>
          <p:grpSpPr>
            <a:xfrm>
              <a:off x="3759303" y="948262"/>
              <a:ext cx="1648495" cy="865031"/>
              <a:chOff x="4488288" y="404969"/>
              <a:chExt cx="1648495" cy="865031"/>
            </a:xfrm>
          </p:grpSpPr>
          <p:sp>
            <p:nvSpPr>
              <p:cNvPr id="101" name="橢圓 100"/>
              <p:cNvSpPr/>
              <p:nvPr/>
            </p:nvSpPr>
            <p:spPr>
              <a:xfrm>
                <a:off x="4488288" y="404969"/>
                <a:ext cx="1648495" cy="8650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4803819" y="594575"/>
                <a:ext cx="1017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Start</a:t>
                </a:r>
                <a:endParaRPr lang="en-GB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3183151" y="2069088"/>
              <a:ext cx="2900928" cy="618186"/>
              <a:chOff x="4204952" y="1312214"/>
              <a:chExt cx="2286000" cy="618186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4204952" y="1312214"/>
                <a:ext cx="2286000" cy="6181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4398135" y="1423115"/>
                <a:ext cx="1899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/>
                  <a:t>病人撥打群組</a:t>
                </a:r>
                <a:r>
                  <a:rPr lang="en-US" altLang="zh-TW" sz="2000" dirty="0" smtClean="0"/>
                  <a:t>n</a:t>
                </a:r>
                <a:endParaRPr lang="en-GB" sz="2000" dirty="0"/>
              </a:p>
            </p:txBody>
          </p:sp>
        </p:grpSp>
        <p:sp>
          <p:nvSpPr>
            <p:cNvPr id="75" name="菱形 74"/>
            <p:cNvSpPr/>
            <p:nvPr/>
          </p:nvSpPr>
          <p:spPr>
            <a:xfrm>
              <a:off x="2523941" y="2937528"/>
              <a:ext cx="4119224" cy="1241518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3516606" y="3206975"/>
              <a:ext cx="2567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撥通 </a:t>
              </a:r>
              <a:r>
                <a:rPr lang="en-GB" altLang="zh-TW" sz="2000" dirty="0" smtClean="0"/>
                <a:t>T </a:t>
              </a:r>
              <a:r>
                <a:rPr lang="zh-TW" altLang="en-US" sz="2000" dirty="0" smtClean="0"/>
                <a:t>秒後確認，</a:t>
              </a:r>
              <a:endParaRPr lang="en-GB" altLang="zh-TW" sz="2000" dirty="0" smtClean="0"/>
            </a:p>
            <a:p>
              <a:r>
                <a:rPr lang="zh-TW" altLang="en-US" sz="2000" dirty="0" smtClean="0"/>
                <a:t>群組</a:t>
              </a:r>
              <a:r>
                <a:rPr lang="en-US" altLang="zh-TW" sz="1600" dirty="0" smtClean="0"/>
                <a:t>n</a:t>
              </a:r>
              <a:r>
                <a:rPr lang="zh-TW" altLang="en-US" sz="2000" dirty="0" smtClean="0"/>
                <a:t> 是否接通</a:t>
              </a:r>
              <a:endParaRPr lang="en-GB" sz="2000" dirty="0"/>
            </a:p>
          </p:txBody>
        </p:sp>
        <p:grpSp>
          <p:nvGrpSpPr>
            <p:cNvPr id="77" name="群組 76"/>
            <p:cNvGrpSpPr/>
            <p:nvPr/>
          </p:nvGrpSpPr>
          <p:grpSpPr>
            <a:xfrm>
              <a:off x="3163935" y="4548018"/>
              <a:ext cx="3097945" cy="1109822"/>
              <a:chOff x="4204952" y="1312214"/>
              <a:chExt cx="2286000" cy="818787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4204952" y="1312214"/>
                <a:ext cx="2286000" cy="6181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文字方塊 97"/>
              <p:cNvSpPr txBox="1"/>
              <p:nvPr/>
            </p:nvSpPr>
            <p:spPr>
              <a:xfrm>
                <a:off x="4398135" y="1423115"/>
                <a:ext cx="18996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/>
                  <a:t>將群組</a:t>
                </a:r>
                <a:r>
                  <a:rPr lang="en-US" altLang="zh-TW" sz="1400" dirty="0" smtClean="0"/>
                  <a:t>n+1</a:t>
                </a:r>
                <a:r>
                  <a:rPr lang="zh-TW" altLang="en-US" sz="2000" dirty="0" smtClean="0"/>
                  <a:t> 加入群組</a:t>
                </a:r>
                <a:r>
                  <a:rPr lang="en-US" altLang="zh-TW" sz="1400" dirty="0" smtClean="0"/>
                  <a:t>n</a:t>
                </a:r>
                <a:r>
                  <a:rPr lang="en-US" altLang="zh-TW" sz="2000" dirty="0" smtClean="0"/>
                  <a:t> </a:t>
                </a:r>
                <a:r>
                  <a:rPr lang="zh-TW" altLang="en-US" sz="2000" dirty="0" smtClean="0"/>
                  <a:t>進行撥號</a:t>
                </a:r>
                <a:endParaRPr lang="en-GB" sz="1400" dirty="0"/>
              </a:p>
            </p:txBody>
          </p:sp>
        </p:grpSp>
        <p:cxnSp>
          <p:nvCxnSpPr>
            <p:cNvPr id="78" name="直線接點 77"/>
            <p:cNvCxnSpPr>
              <a:stCxn id="101" idx="4"/>
            </p:cNvCxnSpPr>
            <p:nvPr/>
          </p:nvCxnSpPr>
          <p:spPr>
            <a:xfrm flipH="1">
              <a:off x="4583549" y="1813293"/>
              <a:ext cx="2" cy="2694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4583551" y="2736363"/>
              <a:ext cx="2" cy="2011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4657760" y="4173836"/>
              <a:ext cx="489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No</a:t>
              </a:r>
              <a:endParaRPr lang="en-GB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7024450" y="3123099"/>
              <a:ext cx="2626319" cy="9375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7202251" y="3206975"/>
              <a:ext cx="237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 smtClean="0"/>
                <a:t>將群組</a:t>
              </a:r>
              <a:r>
                <a:rPr lang="en-US" altLang="zh-TW" sz="1400" dirty="0" smtClean="0"/>
                <a:t>n</a:t>
              </a:r>
              <a:r>
                <a:rPr lang="zh-TW" altLang="en-US" sz="2000" dirty="0" smtClean="0"/>
                <a:t> 成員還原為初始狀態</a:t>
              </a:r>
              <a:endParaRPr lang="en-US" altLang="zh-TW" sz="2000" dirty="0" smtClean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6261880" y="3042982"/>
              <a:ext cx="626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GB" dirty="0"/>
            </a:p>
          </p:txBody>
        </p:sp>
        <p:grpSp>
          <p:nvGrpSpPr>
            <p:cNvPr id="84" name="群組 83"/>
            <p:cNvGrpSpPr/>
            <p:nvPr/>
          </p:nvGrpSpPr>
          <p:grpSpPr>
            <a:xfrm>
              <a:off x="7497239" y="4594982"/>
              <a:ext cx="1648495" cy="865031"/>
              <a:chOff x="4450151" y="397372"/>
              <a:chExt cx="1648495" cy="865031"/>
            </a:xfrm>
          </p:grpSpPr>
          <p:sp>
            <p:nvSpPr>
              <p:cNvPr id="95" name="橢圓 94"/>
              <p:cNvSpPr/>
              <p:nvPr/>
            </p:nvSpPr>
            <p:spPr>
              <a:xfrm>
                <a:off x="4450151" y="397372"/>
                <a:ext cx="1648495" cy="8650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4803819" y="594575"/>
                <a:ext cx="1017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END</a:t>
                </a:r>
                <a:endParaRPr lang="en-GB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5" name="直線接點 84"/>
            <p:cNvCxnSpPr/>
            <p:nvPr/>
          </p:nvCxnSpPr>
          <p:spPr>
            <a:xfrm flipH="1">
              <a:off x="8321487" y="4081429"/>
              <a:ext cx="1" cy="4936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4583549" y="5385936"/>
              <a:ext cx="0" cy="5852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>
              <a:off x="1388119" y="5945190"/>
              <a:ext cx="3212930" cy="259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1388119" y="3558286"/>
              <a:ext cx="0" cy="24128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單箭頭接點 88"/>
            <p:cNvCxnSpPr>
              <a:endCxn id="75" idx="1"/>
            </p:cNvCxnSpPr>
            <p:nvPr/>
          </p:nvCxnSpPr>
          <p:spPr>
            <a:xfrm>
              <a:off x="1388119" y="3558286"/>
              <a:ext cx="1135822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>
              <a:stCxn id="75" idx="3"/>
              <a:endCxn id="81" idx="1"/>
            </p:cNvCxnSpPr>
            <p:nvPr/>
          </p:nvCxnSpPr>
          <p:spPr>
            <a:xfrm>
              <a:off x="6643165" y="3558287"/>
              <a:ext cx="38128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>
              <a:stCxn id="75" idx="2"/>
            </p:cNvCxnSpPr>
            <p:nvPr/>
          </p:nvCxnSpPr>
          <p:spPr>
            <a:xfrm flipH="1">
              <a:off x="4583549" y="4179046"/>
              <a:ext cx="4" cy="3689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群組 91"/>
            <p:cNvGrpSpPr/>
            <p:nvPr/>
          </p:nvGrpSpPr>
          <p:grpSpPr>
            <a:xfrm>
              <a:off x="3163935" y="4547511"/>
              <a:ext cx="3097945" cy="1109822"/>
              <a:chOff x="4204952" y="1312214"/>
              <a:chExt cx="2286000" cy="818787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4204952" y="1312214"/>
                <a:ext cx="2286000" cy="6181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4398135" y="1423115"/>
                <a:ext cx="18996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/>
                  <a:t>將群組</a:t>
                </a:r>
                <a:r>
                  <a:rPr lang="en-US" altLang="zh-TW" sz="1400" dirty="0" smtClean="0"/>
                  <a:t>n+1</a:t>
                </a:r>
                <a:r>
                  <a:rPr lang="zh-TW" altLang="en-US" sz="2000" dirty="0" smtClean="0"/>
                  <a:t> 加入群組</a:t>
                </a:r>
                <a:r>
                  <a:rPr lang="en-US" altLang="zh-TW" sz="1400" dirty="0" smtClean="0"/>
                  <a:t>n</a:t>
                </a:r>
                <a:r>
                  <a:rPr lang="en-US" altLang="zh-TW" sz="2000" dirty="0" smtClean="0"/>
                  <a:t> </a:t>
                </a:r>
                <a:r>
                  <a:rPr lang="zh-TW" altLang="en-US" sz="2000" dirty="0" smtClean="0"/>
                  <a:t>進行撥號</a:t>
                </a:r>
                <a:endParaRPr lang="en-GB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8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6472" y="2923142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Thank you!</a:t>
            </a:r>
            <a:endParaRPr lang="en-GB" sz="6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88C6-AAB2-4BD0-B712-6379B3488DE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7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自訂 1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5217</TotalTime>
  <Words>1026</Words>
  <Application>Microsoft Office PowerPoint</Application>
  <PresentationFormat>寬螢幕</PresentationFormat>
  <Paragraphs>237</Paragraphs>
  <Slides>15</Slides>
  <Notes>8</Notes>
  <HiddenSlides>6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Comic Sans MS</vt:lpstr>
      <vt:lpstr>Wingdings 3</vt:lpstr>
      <vt:lpstr>多面向</vt:lpstr>
      <vt:lpstr>自我介紹與研究計畫</vt:lpstr>
      <vt:lpstr>學經歷</vt:lpstr>
      <vt:lpstr>Session Initiation Protocol  Forking 機制之研究 與臨床護理之應用</vt:lpstr>
      <vt:lpstr>Motivation</vt:lpstr>
      <vt:lpstr>Goal 1 Any Call – Problem &amp; Solution </vt:lpstr>
      <vt:lpstr>Goal 1 Any Call – </vt:lpstr>
      <vt:lpstr>SIP Forking</vt:lpstr>
      <vt:lpstr>Waiting Algorithm </vt:lpstr>
      <vt:lpstr>Thank you!</vt:lpstr>
      <vt:lpstr>Goal 2 : Call out – Problem &amp; Solution</vt:lpstr>
      <vt:lpstr>Call out – System Architecture</vt:lpstr>
      <vt:lpstr>What is SIP?</vt:lpstr>
      <vt:lpstr>A SIP Call:   Chris called Bob, Bob answered and hung up</vt:lpstr>
      <vt:lpstr>SIP Message — Request or Response </vt:lpstr>
      <vt:lpstr>Transaction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TIENHUI-YU</cp:lastModifiedBy>
  <cp:revision>146</cp:revision>
  <cp:lastPrinted>2021-01-08T05:22:58Z</cp:lastPrinted>
  <dcterms:created xsi:type="dcterms:W3CDTF">2020-11-29T05:49:06Z</dcterms:created>
  <dcterms:modified xsi:type="dcterms:W3CDTF">2021-11-18T14:39:21Z</dcterms:modified>
</cp:coreProperties>
</file>