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8" r:id="rId2"/>
    <p:sldId id="263" r:id="rId3"/>
    <p:sldId id="295" r:id="rId4"/>
    <p:sldId id="302" r:id="rId5"/>
    <p:sldId id="296" r:id="rId6"/>
    <p:sldId id="298" r:id="rId7"/>
    <p:sldId id="300" r:id="rId8"/>
    <p:sldId id="264" r:id="rId9"/>
    <p:sldId id="301" r:id="rId10"/>
    <p:sldId id="305" r:id="rId11"/>
    <p:sldId id="303" r:id="rId12"/>
    <p:sldId id="304" r:id="rId13"/>
    <p:sldId id="306" r:id="rId14"/>
    <p:sldId id="286" r:id="rId15"/>
    <p:sldId id="309" r:id="rId16"/>
    <p:sldId id="307" r:id="rId17"/>
    <p:sldId id="308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C00"/>
    <a:srgbClr val="E73A1C"/>
    <a:srgbClr val="6AC3D0"/>
    <a:srgbClr val="009999"/>
    <a:srgbClr val="D4E6E8"/>
    <a:srgbClr val="FCD0D5"/>
    <a:srgbClr val="FEDDDA"/>
    <a:srgbClr val="8BCFDB"/>
    <a:srgbClr val="FCC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83408" autoAdjust="0"/>
  </p:normalViewPr>
  <p:slideViewPr>
    <p:cSldViewPr snapToGrid="0" snapToObjects="1">
      <p:cViewPr varScale="1">
        <p:scale>
          <a:sx n="95" d="100"/>
          <a:sy n="95" d="100"/>
        </p:scale>
        <p:origin x="11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F4961-F671-D840-803D-4B02C199AB47}" type="datetimeFigureOut">
              <a:rPr kumimoji="1" lang="zh-CN" altLang="en-US" smtClean="0"/>
              <a:t>2021/11/18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78546-C430-4549-B45A-EA3B29F81B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204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1161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23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061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2450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2483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5731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7810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0690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981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563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9822520">
            <a:off x="3099071" y="4109867"/>
            <a:ext cx="716990" cy="7169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8585722">
            <a:off x="2900872" y="1691059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4450317">
            <a:off x="2505540" y="3164955"/>
            <a:ext cx="139775" cy="139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 rot="892948">
            <a:off x="1669486" y="2837932"/>
            <a:ext cx="381184" cy="38118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4240722">
            <a:off x="2955271" y="3408914"/>
            <a:ext cx="211665" cy="21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3863176">
            <a:off x="2173226" y="2423623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187853">
            <a:off x="1161290" y="1759072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905749">
            <a:off x="2244535" y="1321826"/>
            <a:ext cx="962806" cy="9628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9322284">
            <a:off x="2044076" y="170116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42066">
            <a:off x="1017200" y="3789355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20117985">
            <a:off x="3894745" y="1815825"/>
            <a:ext cx="2847505" cy="28475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 userDrawn="1"/>
        </p:nvSpPr>
        <p:spPr>
          <a:xfrm rot="905749">
            <a:off x="2447007" y="4636477"/>
            <a:ext cx="958417" cy="95841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 userDrawn="1"/>
        </p:nvSpPr>
        <p:spPr>
          <a:xfrm rot="19322284">
            <a:off x="4995333" y="5259205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 userDrawn="1"/>
        </p:nvSpPr>
        <p:spPr>
          <a:xfrm rot="19736611">
            <a:off x="3735113" y="4395457"/>
            <a:ext cx="997607" cy="9976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19896190">
            <a:off x="-846980" y="4391937"/>
            <a:ext cx="3716222" cy="37162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1433404">
            <a:off x="1038840" y="3145644"/>
            <a:ext cx="1172399" cy="11723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 rot="18900000">
            <a:off x="2964992" y="4498454"/>
            <a:ext cx="562742" cy="5627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9462407">
            <a:off x="858415" y="3412397"/>
            <a:ext cx="305434" cy="30543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220555">
            <a:off x="9068972" y="-665078"/>
            <a:ext cx="2602001" cy="26020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263186">
            <a:off x="10805818" y="58017"/>
            <a:ext cx="2082844" cy="20828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0229117">
            <a:off x="7312023" y="556810"/>
            <a:ext cx="562742" cy="56274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20229117">
            <a:off x="10862351" y="2812891"/>
            <a:ext cx="472953" cy="47295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3026992" y="5398176"/>
            <a:ext cx="219002" cy="2190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9238099">
            <a:off x="11440980" y="5083135"/>
            <a:ext cx="442243" cy="44224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558654">
            <a:off x="10718032" y="5587230"/>
            <a:ext cx="1790831" cy="179083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601285">
            <a:off x="9831264" y="6039855"/>
            <a:ext cx="1029918" cy="102991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0567216">
            <a:off x="9227888" y="6150357"/>
            <a:ext cx="265265" cy="2652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20567216">
            <a:off x="11022574" y="4821816"/>
            <a:ext cx="308836" cy="30883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96210" y="33589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1433404">
            <a:off x="-424797" y="-289495"/>
            <a:ext cx="1261894" cy="126189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1181569" y="925974"/>
            <a:ext cx="284699" cy="28469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1311074" y="134869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713834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6238231" flipH="1">
            <a:off x="9407392" y="4234793"/>
            <a:ext cx="1171437" cy="1171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19041346" flipH="1">
            <a:off x="10088253" y="6106343"/>
            <a:ext cx="188104" cy="18810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998715" flipH="1">
            <a:off x="10506343" y="5622066"/>
            <a:ext cx="472692" cy="4726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19250941" flipH="1">
            <a:off x="10179321" y="5688691"/>
            <a:ext cx="223715" cy="2237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9628487" flipH="1">
            <a:off x="11165499" y="6592300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703810" flipH="1">
            <a:off x="11537857" y="2659624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985914" flipH="1">
            <a:off x="11073314" y="5414953"/>
            <a:ext cx="1325599" cy="13255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3014278" flipH="1">
            <a:off x="10200525" y="3586333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4169379" flipH="1">
            <a:off x="8954405" y="546220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1849597" flipH="1">
            <a:off x="10415339" y="6386801"/>
            <a:ext cx="669019" cy="6690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1703810" flipH="1">
            <a:off x="10051625" y="3232154"/>
            <a:ext cx="329419" cy="3294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57" r:id="rId5"/>
    <p:sldLayoutId id="2147483658" r:id="rId6"/>
    <p:sldLayoutId id="2147483659" r:id="rId7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10895" y="2227489"/>
            <a:ext cx="3570208" cy="1107996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自我介绍</a:t>
            </a:r>
            <a:endParaRPr kumimoji="1"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3851316" y="3922491"/>
            <a:ext cx="5427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甄試學生  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陳嘉瑋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准考證號碼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340000043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系所組別  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資訊工程學系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一般生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t="5949" r="22005" b="19558"/>
          <a:stretch>
            <a:fillRect/>
          </a:stretch>
        </p:blipFill>
        <p:spPr>
          <a:xfrm rot="16200000" flipH="1">
            <a:off x="9374142" y="4020638"/>
            <a:ext cx="2816445" cy="2816445"/>
          </a:xfrm>
          <a:prstGeom prst="rect">
            <a:avLst/>
          </a:prstGeom>
          <a:noFill/>
          <a:ln w="88900" cap="sq">
            <a:noFill/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6" name=" 166"/>
          <p:cNvSpPr/>
          <p:nvPr/>
        </p:nvSpPr>
        <p:spPr>
          <a:xfrm>
            <a:off x="3761740" y="6198870"/>
            <a:ext cx="389255" cy="389255"/>
          </a:xfrm>
          <a:prstGeom prst="rect">
            <a:avLst/>
          </a:prstGeom>
          <a:solidFill>
            <a:srgbClr val="FE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66"/>
          <p:cNvSpPr/>
          <p:nvPr/>
        </p:nvSpPr>
        <p:spPr>
          <a:xfrm>
            <a:off x="4059555" y="5749925"/>
            <a:ext cx="389255" cy="389255"/>
          </a:xfrm>
          <a:prstGeom prst="rect">
            <a:avLst/>
          </a:prstGeom>
          <a:solidFill>
            <a:srgbClr val="8B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66"/>
          <p:cNvSpPr/>
          <p:nvPr/>
        </p:nvSpPr>
        <p:spPr>
          <a:xfrm>
            <a:off x="4578350" y="6198870"/>
            <a:ext cx="389255" cy="389255"/>
          </a:xfrm>
          <a:prstGeom prst="rect">
            <a:avLst/>
          </a:prstGeom>
          <a:solidFill>
            <a:srgbClr val="FCD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66"/>
          <p:cNvSpPr/>
          <p:nvPr/>
        </p:nvSpPr>
        <p:spPr>
          <a:xfrm>
            <a:off x="5386070" y="5909310"/>
            <a:ext cx="389255" cy="389255"/>
          </a:xfrm>
          <a:prstGeom prst="rect">
            <a:avLst/>
          </a:prstGeom>
          <a:solidFill>
            <a:srgbClr val="6AC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 166"/>
          <p:cNvSpPr/>
          <p:nvPr/>
        </p:nvSpPr>
        <p:spPr>
          <a:xfrm>
            <a:off x="6213475" y="6417945"/>
            <a:ext cx="249555" cy="249555"/>
          </a:xfrm>
          <a:prstGeom prst="rect">
            <a:avLst/>
          </a:prstGeom>
          <a:solidFill>
            <a:srgbClr val="D4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 166"/>
          <p:cNvSpPr/>
          <p:nvPr/>
        </p:nvSpPr>
        <p:spPr>
          <a:xfrm>
            <a:off x="6493510" y="5809615"/>
            <a:ext cx="249555" cy="249555"/>
          </a:xfrm>
          <a:prstGeom prst="rect">
            <a:avLst/>
          </a:prstGeom>
          <a:solidFill>
            <a:srgbClr val="FE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 166"/>
          <p:cNvSpPr/>
          <p:nvPr/>
        </p:nvSpPr>
        <p:spPr>
          <a:xfrm>
            <a:off x="7553325" y="6059170"/>
            <a:ext cx="189865" cy="189865"/>
          </a:xfrm>
          <a:prstGeom prst="rect">
            <a:avLst/>
          </a:prstGeom>
          <a:solidFill>
            <a:srgbClr val="6AC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 166"/>
          <p:cNvSpPr/>
          <p:nvPr/>
        </p:nvSpPr>
        <p:spPr>
          <a:xfrm>
            <a:off x="5396230" y="5909310"/>
            <a:ext cx="389255" cy="389255"/>
          </a:xfrm>
          <a:prstGeom prst="rect">
            <a:avLst/>
          </a:prstGeom>
          <a:solidFill>
            <a:srgbClr val="6AC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 166"/>
          <p:cNvSpPr/>
          <p:nvPr/>
        </p:nvSpPr>
        <p:spPr>
          <a:xfrm>
            <a:off x="6223635" y="6417945"/>
            <a:ext cx="249555" cy="249555"/>
          </a:xfrm>
          <a:prstGeom prst="rect">
            <a:avLst/>
          </a:prstGeom>
          <a:solidFill>
            <a:srgbClr val="D4E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166"/>
          <p:cNvSpPr/>
          <p:nvPr/>
        </p:nvSpPr>
        <p:spPr>
          <a:xfrm>
            <a:off x="6503670" y="5809615"/>
            <a:ext cx="249555" cy="249555"/>
          </a:xfrm>
          <a:prstGeom prst="rect">
            <a:avLst/>
          </a:prstGeom>
          <a:solidFill>
            <a:srgbClr val="FE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5" y="2435977"/>
            <a:ext cx="2358434" cy="3169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903761C-63BA-2E4D-846E-828A44CF8F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1034" y="600872"/>
            <a:ext cx="8242966" cy="529569"/>
          </a:xfrm>
        </p:spPr>
        <p:txBody>
          <a:bodyPr/>
          <a:lstStyle/>
          <a:p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Network Function Virtualization</a:t>
            </a:r>
            <a:endParaRPr kumimoji="1" lang="zh-TW" alt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01034" y="1244600"/>
            <a:ext cx="1030036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dk1"/>
              </a:buClr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簡稱</a:t>
            </a:r>
            <a:r>
              <a:rPr lang="en-US" altLang="zh-TW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NFV</a:t>
            </a:r>
            <a:r>
              <a:rPr lang="zh-TW" altLang="en-US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，即網路功能虛擬化。</a:t>
            </a:r>
          </a:p>
          <a:p>
            <a:pPr marL="342900" indent="-342900">
              <a:buClr>
                <a:schemeClr val="dk1"/>
              </a:buClr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將實體的網路設備，進行虛擬化並整合在高容量伺服器上，例如：</a:t>
            </a:r>
          </a:p>
          <a:p>
            <a:pPr lvl="2" indent="-457189"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Firewall</a:t>
            </a:r>
          </a:p>
          <a:p>
            <a:pPr lvl="2" indent="-457189"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Router</a:t>
            </a:r>
          </a:p>
          <a:p>
            <a:pPr lvl="2" indent="-457189"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Intrusion Prevention System (IPS)</a:t>
            </a:r>
          </a:p>
          <a:p>
            <a:pPr marL="342900" indent="-342900">
              <a:buClr>
                <a:schemeClr val="dk1"/>
              </a:buClr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優點</a:t>
            </a:r>
          </a:p>
          <a:p>
            <a:pPr lvl="2" indent="-457189"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靈活調度硬體資源</a:t>
            </a:r>
            <a:endParaRPr lang="en-US" altLang="zh-TW" sz="2400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 indent="-457189"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zh-TW" altLang="en-US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節省成本</a:t>
            </a:r>
            <a:endParaRPr lang="en-US" altLang="zh-TW" sz="2400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11" lvl="2">
              <a:buClr>
                <a:schemeClr val="dk1"/>
              </a:buClr>
              <a:buSzPts val="1800"/>
            </a:pPr>
            <a:endParaRPr lang="en-US" altLang="zh-TW" sz="2400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00000"/>
              </a:lnSpc>
              <a:buClr>
                <a:schemeClr val="dk1"/>
              </a:buClr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實際應用</a:t>
            </a:r>
          </a:p>
          <a:p>
            <a:pPr marL="342911" lvl="1" indent="-342900">
              <a:lnSpc>
                <a:spcPct val="10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Verizon </a:t>
            </a:r>
            <a:r>
              <a:rPr lang="zh-TW" altLang="en-US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 </a:t>
            </a:r>
            <a:r>
              <a:rPr lang="en-US" altLang="zh-TW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2016 </a:t>
            </a:r>
            <a:r>
              <a:rPr lang="zh-TW" altLang="en-US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年將 </a:t>
            </a:r>
            <a:r>
              <a:rPr lang="en-US" altLang="zh-TW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 </a:t>
            </a:r>
            <a:r>
              <a:rPr lang="zh-TW" altLang="en-US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間 </a:t>
            </a:r>
            <a:r>
              <a:rPr lang="en-US" altLang="zh-TW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Data Center </a:t>
            </a:r>
            <a:r>
              <a:rPr lang="zh-TW" altLang="en-US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改建成以 </a:t>
            </a:r>
            <a:r>
              <a:rPr lang="en-US" altLang="zh-TW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OpenStack </a:t>
            </a:r>
            <a:r>
              <a:rPr lang="zh-TW" altLang="en-US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為基礎的 </a:t>
            </a:r>
            <a:r>
              <a:rPr lang="en-US" altLang="zh-TW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NFV </a:t>
            </a:r>
            <a:r>
              <a:rPr lang="zh-TW" altLang="en-US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架構。</a:t>
            </a:r>
          </a:p>
          <a:p>
            <a:pPr marL="342911" lvl="1" indent="-342900">
              <a:lnSpc>
                <a:spcPct val="10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AT&amp;T </a:t>
            </a:r>
            <a:r>
              <a:rPr lang="zh-TW" altLang="en-US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 </a:t>
            </a:r>
            <a:r>
              <a:rPr lang="en-US" altLang="zh-TW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2019 </a:t>
            </a:r>
            <a:r>
              <a:rPr lang="zh-TW" altLang="en-US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年將自家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65% </a:t>
            </a:r>
            <a:r>
              <a:rPr lang="zh-TW" altLang="en-US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的核心網路改用 </a:t>
            </a:r>
            <a:r>
              <a:rPr lang="en-US" altLang="zh-TW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NFV </a:t>
            </a:r>
            <a:r>
              <a:rPr lang="zh-TW" altLang="en-US" sz="24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的技術來佈建。</a:t>
            </a:r>
          </a:p>
          <a:p>
            <a:pPr lvl="1" indent="-304792">
              <a:lnSpc>
                <a:spcPct val="100000"/>
              </a:lnSpc>
              <a:buClr>
                <a:schemeClr val="dk1"/>
              </a:buClr>
              <a:buSzPts val="1800"/>
              <a:buNone/>
            </a:pPr>
            <a:endParaRPr lang="zh-TW" altLang="en-US" dirty="0">
              <a:solidFill>
                <a:schemeClr val="dk1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09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>
            <a:extLst>
              <a:ext uri="{FF2B5EF4-FFF2-40B4-BE49-F238E27FC236}">
                <a16:creationId xmlns:a16="http://schemas.microsoft.com/office/drawing/2014/main" id="{3BAD5162-54DF-1C48-9380-A06BF40A32D0}"/>
              </a:ext>
            </a:extLst>
          </p:cNvPr>
          <p:cNvSpPr txBox="1">
            <a:spLocks/>
          </p:cNvSpPr>
          <p:nvPr/>
        </p:nvSpPr>
        <p:spPr>
          <a:xfrm>
            <a:off x="707527" y="568115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solidFill>
                  <a:srgbClr val="183A5D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研究動機</a:t>
            </a:r>
            <a:endParaRPr kumimoji="1" lang="zh-CN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9B9C13A-93BA-4C1E-8A56-7A47108E4CD3}"/>
              </a:ext>
            </a:extLst>
          </p:cNvPr>
          <p:cNvSpPr txBox="1"/>
          <p:nvPr/>
        </p:nvSpPr>
        <p:spPr>
          <a:xfrm>
            <a:off x="707527" y="1487154"/>
            <a:ext cx="96623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網管人員不需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監控機器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遭遇到攻擊時能迅速排除，將服務停擺時間降至最低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在遭遇攻擊時，傳統的方式是必須手動開啟防禦機制，但在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NFV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架構下則可以動態分配資源並開啟防護機制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未來能夠靈活的調度資源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855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>
            <a:extLst>
              <a:ext uri="{FF2B5EF4-FFF2-40B4-BE49-F238E27FC236}">
                <a16:creationId xmlns:a16="http://schemas.microsoft.com/office/drawing/2014/main" id="{415AF89D-C580-454D-A0A6-5534F48B2A9D}"/>
              </a:ext>
            </a:extLst>
          </p:cNvPr>
          <p:cNvSpPr txBox="1">
            <a:spLocks/>
          </p:cNvSpPr>
          <p:nvPr/>
        </p:nvSpPr>
        <p:spPr>
          <a:xfrm>
            <a:off x="364602" y="586321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3600" dirty="0">
                <a:solidFill>
                  <a:srgbClr val="183A5D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系統架構</a:t>
            </a:r>
            <a:endParaRPr kumimoji="1" lang="zh-CN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image5.png" descr="https://lh3.googleusercontent.com/-w8yXOBnl50v_9EvB3ObaX4Xpmay_YYXnZckXSPvEUXH0DP1hJ8ViYCW_jFCRX_n_31pNcHih88aQceZBWJjA_e7eqhZeu4qi-1h-4rHGQJqBZml2kSPupaIDZqeYXs7LWzdFTu-=s0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64602" y="1339522"/>
            <a:ext cx="7175501" cy="4559300"/>
          </a:xfrm>
          <a:prstGeom prst="rect">
            <a:avLst/>
          </a:prstGeom>
          <a:ln/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A2213D0D-A85A-44EF-95C2-45E6C54392B2}"/>
              </a:ext>
            </a:extLst>
          </p:cNvPr>
          <p:cNvSpPr txBox="1"/>
          <p:nvPr/>
        </p:nvSpPr>
        <p:spPr>
          <a:xfrm>
            <a:off x="364602" y="5898822"/>
            <a:ext cx="431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QoS : Quality of Service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BA66847-A4A6-4FF9-BB08-2B50D5D5AA7D}"/>
              </a:ext>
            </a:extLst>
          </p:cNvPr>
          <p:cNvSpPr txBox="1"/>
          <p:nvPr/>
        </p:nvSpPr>
        <p:spPr>
          <a:xfrm>
            <a:off x="7717622" y="1444384"/>
            <a:ext cx="41097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QoS Report : </a:t>
            </a: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封包遺失率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(Packet Loss Rate, PLR)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是判斷網路是否壅塞的重要指標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NFV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MANO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判斷規則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啟動防禦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PLR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，超過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 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時間沒收到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QoS Report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在防禦啟用後，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PLR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&lt; 1%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連續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M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，便解除防禦</a:t>
            </a:r>
          </a:p>
        </p:txBody>
      </p:sp>
      <p:pic>
        <p:nvPicPr>
          <p:cNvPr id="8" name="Google Shape;339;p36" descr="&lt;math xmlns=&quot;http://www.w3.org/1998/Math/MathML&quot;&gt;&lt;mi&gt;P&lt;/mi&gt;&lt;mi&gt;L&lt;/mi&gt;&lt;mi&gt;R&lt;/mi&gt;&lt;mo&gt;=&lt;/mo&gt;&lt;mfrac&gt;&lt;mrow&gt;&lt;msup&gt;&lt;mi&gt;N&lt;/mi&gt;&lt;mrow&gt;&lt;mi&gt;t&lt;/mi&gt;&lt;mi&gt;x&lt;/mi&gt;&lt;/mrow&gt;&lt;/msup&gt;&lt;mo&gt;-&lt;/mo&gt;&lt;msup&gt;&lt;mi&gt;N&lt;/mi&gt;&lt;mrow&gt;&lt;mi&gt;r&lt;/mi&gt;&lt;mi&gt;x&lt;/mi&gt;&lt;/mrow&gt;&lt;/msup&gt;&lt;/mrow&gt;&lt;msup&gt;&lt;mi&gt;N&lt;/mi&gt;&lt;mrow&gt;&lt;mi&gt;t&lt;/mi&gt;&lt;mi&gt;x&lt;/mi&gt;&lt;/mrow&gt;&lt;/msup&gt;&lt;/mfrac&gt;&lt;mo&gt;&amp;#xD7;&lt;/mo&gt;&lt;mn&gt;100&lt;/mn&gt;&lt;mo&gt;%&lt;/mo&gt;&lt;/math&gt;" title="P L R equals fraction numerator N to the power of t x end exponent minus N to the power of r x end exponent over denominator N to the power of t x end exponent end fraction cross times 100 percent sign">
            <a:extLst>
              <a:ext uri="{FF2B5EF4-FFF2-40B4-BE49-F238E27FC236}">
                <a16:creationId xmlns:a16="http://schemas.microsoft.com/office/drawing/2014/main" id="{965FE63F-9C4D-48EA-9759-EB3DD5CF6DDD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078035" y="2453205"/>
            <a:ext cx="3099824" cy="6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93991EF-828B-45A4-8214-AFCD08A0B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391" y="3232171"/>
            <a:ext cx="4259526" cy="50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9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E0C13A8-18A7-F34F-9233-A1E31B4F29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410" y="577387"/>
            <a:ext cx="5601366" cy="529569"/>
          </a:xfrm>
        </p:spPr>
        <p:txBody>
          <a:bodyPr/>
          <a:lstStyle/>
          <a:p>
            <a:r>
              <a:rPr kumimoji="1"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專題成果</a:t>
            </a:r>
          </a:p>
        </p:txBody>
      </p:sp>
      <p:pic>
        <p:nvPicPr>
          <p:cNvPr id="3" name="image2.jpg" descr="https://lh3.googleusercontent.com/qXL7tEnZocGMsdtKm6qF8KiUFEKt9NYVknh6xJqSpjqT6nBzCqoQlLjZW5ueCFUj4aZHMMsfaKA4n25VUBFvgob9qudgOHw6mfSWdeEN5x8SY35peqdxP_TwoEWYueBHi2NqzLv9=s0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54845" y="1377462"/>
            <a:ext cx="6318711" cy="3911600"/>
          </a:xfrm>
          <a:prstGeom prst="rect">
            <a:avLst/>
          </a:prstGeom>
          <a:ln/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4EC659E-8003-42A2-9702-342CF8D06DBF}"/>
              </a:ext>
            </a:extLst>
          </p:cNvPr>
          <p:cNvSpPr txBox="1"/>
          <p:nvPr/>
        </p:nvSpPr>
        <p:spPr>
          <a:xfrm>
            <a:off x="654845" y="5410200"/>
            <a:ext cx="6047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PLR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與時間關係圖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X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軸是時間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秒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Y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軸則是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Packet Loss Rate(PLR)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，單位為百分比。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1C00ADCE-BBF9-43B3-AD87-B8E053902F51}"/>
              </a:ext>
            </a:extLst>
          </p:cNvPr>
          <p:cNvSpPr/>
          <p:nvPr/>
        </p:nvSpPr>
        <p:spPr>
          <a:xfrm>
            <a:off x="3014506" y="1988458"/>
            <a:ext cx="2572378" cy="2240782"/>
          </a:xfrm>
          <a:prstGeom prst="ellipse">
            <a:avLst/>
          </a:prstGeom>
          <a:noFill/>
          <a:ln w="38100">
            <a:solidFill>
              <a:srgbClr val="F23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55424F9-A62E-4923-BA7B-1C92A3DB1B00}"/>
              </a:ext>
            </a:extLst>
          </p:cNvPr>
          <p:cNvSpPr txBox="1"/>
          <p:nvPr/>
        </p:nvSpPr>
        <p:spPr>
          <a:xfrm>
            <a:off x="7164475" y="3918857"/>
            <a:ext cx="4793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從遭受攻擊到恢復服務，僅經過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45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秒左右，就讓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SIP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通訊服務回歸正常。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796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20696" y="2496403"/>
            <a:ext cx="39113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</a:t>
            </a:r>
            <a:r>
              <a:rPr kumimoji="1" lang="zh-CN" altLang="en-US" sz="4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4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YOU!</a:t>
            </a:r>
            <a:endParaRPr kumimoji="1" lang="zh-CN" altLang="en-US" sz="4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91290" y="3429000"/>
            <a:ext cx="3570208" cy="1107996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感謝聆聽</a:t>
            </a:r>
            <a:endParaRPr kumimoji="1"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1">
            <a:extLst>
              <a:ext uri="{FF2B5EF4-FFF2-40B4-BE49-F238E27FC236}">
                <a16:creationId xmlns:a16="http://schemas.microsoft.com/office/drawing/2014/main" id="{9D12DF05-AC51-4276-B4F1-351A92E4DE45}"/>
              </a:ext>
            </a:extLst>
          </p:cNvPr>
          <p:cNvSpPr txBox="1">
            <a:spLocks/>
          </p:cNvSpPr>
          <p:nvPr/>
        </p:nvSpPr>
        <p:spPr>
          <a:xfrm>
            <a:off x="564410" y="501630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參考資料 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40C94D1-E634-4226-AC2E-9F0824511533}"/>
              </a:ext>
            </a:extLst>
          </p:cNvPr>
          <p:cNvSpPr txBox="1"/>
          <p:nvPr/>
        </p:nvSpPr>
        <p:spPr>
          <a:xfrm>
            <a:off x="695038" y="1611532"/>
            <a:ext cx="9815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A.R. C. J.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Bernardos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C. Zuniga, L. M. Contreras, P. Aranda and P. Lynch, “Network Virtualization Research Challenges,” IETF RFC 8568, April 2019.</a:t>
            </a: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9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05;p41">
            <a:extLst>
              <a:ext uri="{FF2B5EF4-FFF2-40B4-BE49-F238E27FC236}">
                <a16:creationId xmlns:a16="http://schemas.microsoft.com/office/drawing/2014/main" id="{5EDF2E0A-7CC9-4218-8D4A-2DC59F6D03B6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86598" y="1286190"/>
            <a:ext cx="7259336" cy="48070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字版面配置區 1">
            <a:extLst>
              <a:ext uri="{FF2B5EF4-FFF2-40B4-BE49-F238E27FC236}">
                <a16:creationId xmlns:a16="http://schemas.microsoft.com/office/drawing/2014/main" id="{3DEAFC74-6A0D-4FDE-A7AE-F439D4005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5397" y="590441"/>
            <a:ext cx="8242966" cy="529569"/>
          </a:xfrm>
        </p:spPr>
        <p:txBody>
          <a:bodyPr/>
          <a:lstStyle/>
          <a:p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NFV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架構圖</a:t>
            </a:r>
            <a:endParaRPr kumimoji="1" lang="zh-TW" alt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9CDFA40-1226-4000-9536-FC7A2391AA62}"/>
              </a:ext>
            </a:extLst>
          </p:cNvPr>
          <p:cNvSpPr txBox="1"/>
          <p:nvPr/>
        </p:nvSpPr>
        <p:spPr>
          <a:xfrm>
            <a:off x="1405692" y="1909187"/>
            <a:ext cx="2224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7DEA1EF-65C1-4459-9419-1CD7C9154A70}"/>
              </a:ext>
            </a:extLst>
          </p:cNvPr>
          <p:cNvSpPr txBox="1"/>
          <p:nvPr/>
        </p:nvSpPr>
        <p:spPr>
          <a:xfrm>
            <a:off x="865832" y="4328050"/>
            <a:ext cx="2224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硬體資源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4B0BD80-658A-4101-9AE4-7CD96239E9CA}"/>
              </a:ext>
            </a:extLst>
          </p:cNvPr>
          <p:cNvSpPr txBox="1"/>
          <p:nvPr/>
        </p:nvSpPr>
        <p:spPr>
          <a:xfrm>
            <a:off x="9428702" y="3118060"/>
            <a:ext cx="2224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管理者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4DBDB2D-F9B1-4076-B872-B9E0FC4AF8D3}"/>
              </a:ext>
            </a:extLst>
          </p:cNvPr>
          <p:cNvSpPr txBox="1"/>
          <p:nvPr/>
        </p:nvSpPr>
        <p:spPr>
          <a:xfrm>
            <a:off x="4293457" y="6005119"/>
            <a:ext cx="324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ETSI NFV Framework [1] </a:t>
            </a: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27720AE-CF6B-4874-B7FF-DE570C0D21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08667" y="1871560"/>
            <a:ext cx="3041302" cy="456184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8D10EDE-9D3A-4DFE-B259-4D6B6547DD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80220" y="1722582"/>
            <a:ext cx="2759948" cy="4391024"/>
          </a:xfrm>
          <a:prstGeom prst="rect">
            <a:avLst/>
          </a:prstGeom>
        </p:spPr>
      </p:pic>
      <p:sp>
        <p:nvSpPr>
          <p:cNvPr id="5" name="文本占位符 1">
            <a:extLst>
              <a:ext uri="{FF2B5EF4-FFF2-40B4-BE49-F238E27FC236}">
                <a16:creationId xmlns:a16="http://schemas.microsoft.com/office/drawing/2014/main" id="{23D8A735-D953-4BD1-91D5-5D7082A2D9FA}"/>
              </a:ext>
            </a:extLst>
          </p:cNvPr>
          <p:cNvSpPr txBox="1">
            <a:spLocks/>
          </p:cNvSpPr>
          <p:nvPr/>
        </p:nvSpPr>
        <p:spPr>
          <a:xfrm>
            <a:off x="847227" y="669715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3600" dirty="0">
                <a:solidFill>
                  <a:srgbClr val="183A5D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系統流程圖</a:t>
            </a:r>
            <a:endParaRPr kumimoji="1" lang="zh-CN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BCAE72A-C7D5-42A2-B3F8-198F9E230ABC}"/>
              </a:ext>
            </a:extLst>
          </p:cNvPr>
          <p:cNvSpPr txBox="1"/>
          <p:nvPr/>
        </p:nvSpPr>
        <p:spPr>
          <a:xfrm>
            <a:off x="924446" y="1409895"/>
            <a:ext cx="239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啟動防禦流程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A5EE737-5C62-466B-BAD5-BF36C3F43770}"/>
              </a:ext>
            </a:extLst>
          </p:cNvPr>
          <p:cNvSpPr txBox="1"/>
          <p:nvPr/>
        </p:nvSpPr>
        <p:spPr>
          <a:xfrm>
            <a:off x="6280220" y="1409896"/>
            <a:ext cx="239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關閉防禦流程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438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3900" b="1" dirty="0">
                <a:solidFill>
                  <a:schemeClr val="bg1"/>
                </a:solidFill>
              </a:rPr>
              <a:t>1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48" y="2922413"/>
            <a:ext cx="35356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600" b="1" dirty="0">
                <a:solidFill>
                  <a:srgbClr val="6AC3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自我介绍</a:t>
            </a:r>
            <a:endParaRPr kumimoji="1" lang="zh-CN" altLang="en-US" sz="6600" b="1" dirty="0">
              <a:solidFill>
                <a:srgbClr val="6AC3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6"/>
          <p:cNvSpPr txBox="1"/>
          <p:nvPr/>
        </p:nvSpPr>
        <p:spPr>
          <a:xfrm>
            <a:off x="1068836" y="1518352"/>
            <a:ext cx="5730498" cy="458897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5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姓名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: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陳嘉瑋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sym typeface="+mn-ea"/>
            </a:endParaRPr>
          </a:p>
          <a:p>
            <a:pPr defTabSz="1218565">
              <a:lnSpc>
                <a:spcPct val="15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就讀學校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國立暨南國際大學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sym typeface="+mn-ea"/>
            </a:endParaRPr>
          </a:p>
          <a:p>
            <a:pPr defTabSz="1218565">
              <a:lnSpc>
                <a:spcPct val="15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科系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資訊工程學系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sym typeface="+mn-ea"/>
            </a:endParaRPr>
          </a:p>
          <a:p>
            <a:pPr defTabSz="1218565">
              <a:lnSpc>
                <a:spcPct val="15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在校成績：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12 / 55 </a:t>
            </a:r>
          </a:p>
          <a:p>
            <a:pPr defTabSz="1218565">
              <a:lnSpc>
                <a:spcPct val="15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高分科目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sym typeface="+mn-ea"/>
            </a:endParaRPr>
          </a:p>
          <a:p>
            <a:pPr marL="0" indent="0" defTabSz="1218565">
              <a:lnSpc>
                <a:spcPct val="150000"/>
              </a:lnSpc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   計算機組織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99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分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sym typeface="+mn-ea"/>
            </a:endParaRPr>
          </a:p>
          <a:p>
            <a:pPr marL="0" indent="0" defTabSz="1218565">
              <a:lnSpc>
                <a:spcPct val="150000"/>
              </a:lnSpc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   系統程式  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99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分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sym typeface="+mn-ea"/>
            </a:endParaRPr>
          </a:p>
          <a:p>
            <a:pPr marL="0" indent="0" defTabSz="1218565">
              <a:lnSpc>
                <a:spcPct val="150000"/>
              </a:lnSpc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   微算機程式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99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分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sym typeface="+mn-ea"/>
            </a:endParaRPr>
          </a:p>
          <a:p>
            <a:pPr defTabSz="1218565">
              <a:lnSpc>
                <a:spcPct val="150000"/>
              </a:lnSpc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Python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程式設計擔任助教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sym typeface="+mn-ea"/>
            </a:endParaRPr>
          </a:p>
          <a:p>
            <a:pPr marL="0" indent="0" defTabSz="1218565">
              <a:lnSpc>
                <a:spcPct val="150000"/>
              </a:lnSpc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sym typeface="+mn-ea"/>
            </a:endParaRPr>
          </a:p>
        </p:txBody>
      </p:sp>
      <p:sp>
        <p:nvSpPr>
          <p:cNvPr id="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660111" y="814370"/>
            <a:ext cx="5601366" cy="529569"/>
          </a:xfrm>
        </p:spPr>
        <p:txBody>
          <a:bodyPr/>
          <a:lstStyle/>
          <a:p>
            <a:r>
              <a:rPr lang="zh-TW" altLang="en-US" sz="3600" dirty="0">
                <a:solidFill>
                  <a:srgbClr val="183A5D"/>
                </a:solidFill>
                <a:sym typeface="+mn-ea"/>
              </a:rPr>
              <a:t>簡歷</a:t>
            </a:r>
            <a:endParaRPr kumimoji="1" lang="zh-CN" altLang="en-US" sz="36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640330" y="2819677"/>
            <a:ext cx="14390994" cy="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096518" y="2565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791" y="2438400"/>
            <a:ext cx="6048525" cy="354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55339" y="2056194"/>
            <a:ext cx="2317250" cy="409343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 5"/>
          <p:cNvGrpSpPr/>
          <p:nvPr/>
        </p:nvGrpSpPr>
        <p:grpSpPr>
          <a:xfrm>
            <a:off x="2196791" y="1881823"/>
            <a:ext cx="429108" cy="429108"/>
            <a:chOff x="1770335" y="2906486"/>
            <a:chExt cx="733908" cy="733908"/>
          </a:xfrm>
        </p:grpSpPr>
        <p:sp>
          <p:nvSpPr>
            <p:cNvPr id="3" name="椭圆 2"/>
            <p:cNvSpPr/>
            <p:nvPr/>
          </p:nvSpPr>
          <p:spPr>
            <a:xfrm>
              <a:off x="1770335" y="2906486"/>
              <a:ext cx="733908" cy="733908"/>
            </a:xfrm>
            <a:prstGeom prst="ellipse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L 形 4"/>
            <p:cNvSpPr/>
            <p:nvPr/>
          </p:nvSpPr>
          <p:spPr>
            <a:xfrm rot="18900000">
              <a:off x="1952213" y="3113908"/>
              <a:ext cx="370153" cy="219350"/>
            </a:xfrm>
            <a:prstGeom prst="corner">
              <a:avLst>
                <a:gd name="adj1" fmla="val 21804"/>
                <a:gd name="adj2" fmla="val 20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4098122" y="1189705"/>
            <a:ext cx="2317250" cy="268987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0" name="组 9"/>
          <p:cNvGrpSpPr/>
          <p:nvPr/>
        </p:nvGrpSpPr>
        <p:grpSpPr>
          <a:xfrm>
            <a:off x="5103872" y="911980"/>
            <a:ext cx="429108" cy="429108"/>
            <a:chOff x="1770335" y="2906486"/>
            <a:chExt cx="733908" cy="733908"/>
          </a:xfrm>
        </p:grpSpPr>
        <p:sp>
          <p:nvSpPr>
            <p:cNvPr id="11" name="椭圆 10"/>
            <p:cNvSpPr/>
            <p:nvPr/>
          </p:nvSpPr>
          <p:spPr>
            <a:xfrm>
              <a:off x="1770335" y="2906486"/>
              <a:ext cx="733908" cy="7339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" name="L 形 11"/>
            <p:cNvSpPr/>
            <p:nvPr/>
          </p:nvSpPr>
          <p:spPr>
            <a:xfrm rot="18900000">
              <a:off x="1952213" y="3113908"/>
              <a:ext cx="370153" cy="219350"/>
            </a:xfrm>
            <a:prstGeom prst="corner">
              <a:avLst>
                <a:gd name="adj1" fmla="val 21804"/>
                <a:gd name="adj2" fmla="val 20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文本框 8"/>
          <p:cNvSpPr txBox="1"/>
          <p:nvPr/>
        </p:nvSpPr>
        <p:spPr>
          <a:xfrm>
            <a:off x="1280682" y="2893092"/>
            <a:ext cx="230610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+mn-ea"/>
              </a:rPr>
              <a:t>C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+mn-ea"/>
              </a:rPr>
              <a:t>/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+mn-ea"/>
              </a:rPr>
              <a:t>C++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+mn-ea"/>
              </a:rPr>
              <a:t> 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+mn-ea"/>
              </a:rPr>
              <a:t>Python </a:t>
            </a:r>
          </a:p>
          <a:p>
            <a:pPr algn="ctr"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+mn-ea"/>
              </a:rPr>
              <a:t>Verilog </a:t>
            </a:r>
          </a:p>
          <a:p>
            <a:pPr algn="ctr"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+mn-ea"/>
              </a:rPr>
              <a:t>LISP</a:t>
            </a:r>
          </a:p>
          <a:p>
            <a:pPr algn="ctr">
              <a:lnSpc>
                <a:spcPct val="12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+mn-ea"/>
              </a:rPr>
              <a:t>HTML</a:t>
            </a:r>
          </a:p>
          <a:p>
            <a:pPr algn="ctr">
              <a:lnSpc>
                <a:spcPct val="120000"/>
              </a:lnSpc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+mn-ea"/>
              </a:rPr>
              <a:t>MIPS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+mn-ea"/>
              </a:rPr>
              <a:t>組合語言 </a:t>
            </a:r>
            <a:endParaRPr lang="zh-CN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25847" y="2332750"/>
            <a:ext cx="1415772" cy="497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Roboto condensed"/>
                <a:sym typeface="+mn-ea"/>
              </a:rPr>
              <a:t>程式能力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Roboto condensed"/>
              <a:sym typeface="+mn-ea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4208836" y="2094082"/>
            <a:ext cx="2068286" cy="95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Roboto condensed"/>
                <a:sym typeface="+mn-ea"/>
              </a:rPr>
              <a:t>8051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Roboto condensed"/>
                <a:sym typeface="+mn-ea"/>
              </a:rPr>
              <a:t> 晶片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Roboto condensed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FPGA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</a:t>
            </a:r>
            <a:endParaRPr lang="zh-CN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02764" y="1444975"/>
            <a:ext cx="2031325" cy="497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Roboto condensed"/>
                <a:sym typeface="+mn-ea"/>
              </a:rPr>
              <a:t>硬體開發經驗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Roboto condensed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40905" y="2056194"/>
            <a:ext cx="2961612" cy="330918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9" name="组 18"/>
          <p:cNvGrpSpPr/>
          <p:nvPr/>
        </p:nvGrpSpPr>
        <p:grpSpPr>
          <a:xfrm>
            <a:off x="8207157" y="1839164"/>
            <a:ext cx="429108" cy="429108"/>
            <a:chOff x="1770335" y="2906486"/>
            <a:chExt cx="733908" cy="733908"/>
          </a:xfrm>
        </p:grpSpPr>
        <p:sp>
          <p:nvSpPr>
            <p:cNvPr id="20" name="椭圆 19"/>
            <p:cNvSpPr/>
            <p:nvPr/>
          </p:nvSpPr>
          <p:spPr>
            <a:xfrm>
              <a:off x="1770335" y="2906486"/>
              <a:ext cx="733908" cy="7339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" name="L 形 20"/>
            <p:cNvSpPr/>
            <p:nvPr/>
          </p:nvSpPr>
          <p:spPr>
            <a:xfrm rot="18900000">
              <a:off x="1952213" y="3113908"/>
              <a:ext cx="370153" cy="219350"/>
            </a:xfrm>
            <a:prstGeom prst="corner">
              <a:avLst>
                <a:gd name="adj1" fmla="val 21804"/>
                <a:gd name="adj2" fmla="val 206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7" name="文本框 8"/>
          <p:cNvSpPr txBox="1"/>
          <p:nvPr/>
        </p:nvSpPr>
        <p:spPr>
          <a:xfrm>
            <a:off x="6593695" y="2968152"/>
            <a:ext cx="3656032" cy="228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文獻閱讀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論文撰寫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Unix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指令操作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Web</a:t>
            </a:r>
            <a:r>
              <a:rPr lang="zh-CN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開發經驗</a:t>
            </a:r>
            <a:r>
              <a:rPr lang="en-US" altLang="zh-CN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後端</a:t>
            </a:r>
            <a:r>
              <a:rPr lang="en-US" altLang="zh-CN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altLang="zh-CN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Git </a:t>
            </a:r>
            <a:r>
              <a:rPr lang="zh-CN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版本控制</a:t>
            </a:r>
          </a:p>
        </p:txBody>
      </p:sp>
      <p:sp>
        <p:nvSpPr>
          <p:cNvPr id="28" name="矩形 27"/>
          <p:cNvSpPr/>
          <p:nvPr/>
        </p:nvSpPr>
        <p:spPr>
          <a:xfrm>
            <a:off x="7713825" y="2416880"/>
            <a:ext cx="1415772" cy="497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Roboto condensed"/>
                <a:sym typeface="+mn-ea"/>
              </a:rPr>
              <a:t>其他能力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Roboto condensed"/>
              <a:sym typeface="+mn-ea"/>
            </a:endParaRPr>
          </a:p>
        </p:txBody>
      </p:sp>
      <p:sp>
        <p:nvSpPr>
          <p:cNvPr id="3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168343" y="536709"/>
            <a:ext cx="5601366" cy="529569"/>
          </a:xfrm>
        </p:spPr>
        <p:txBody>
          <a:bodyPr/>
          <a:lstStyle/>
          <a:p>
            <a:r>
              <a:rPr lang="zh-TW" altLang="en-US" sz="3600" dirty="0">
                <a:solidFill>
                  <a:srgbClr val="183A5D"/>
                </a:solidFill>
                <a:sym typeface="+mn-ea"/>
              </a:rPr>
              <a:t>專業技能</a:t>
            </a: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8576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3900" b="1" dirty="0">
                <a:solidFill>
                  <a:schemeClr val="bg1"/>
                </a:solidFill>
              </a:rPr>
              <a:t>2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48" y="2922413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TW" altLang="en-US" sz="6600" b="1" dirty="0">
                <a:solidFill>
                  <a:srgbClr val="FCCF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特殊經歷</a:t>
            </a:r>
            <a:endParaRPr kumimoji="1" lang="zh-CN" altLang="en-US" sz="6600" b="1" dirty="0">
              <a:solidFill>
                <a:srgbClr val="FCCF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902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07977" y="747064"/>
            <a:ext cx="8792149" cy="3126404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2021 All 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駭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Yo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寒假資安訓練營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由國家高速網路與計算中心舉辦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主要負責教授基礎的密碼學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 </a:t>
            </a:r>
            <a:r>
              <a:rPr lang="en-US" altLang="zh-TW" b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Rail Fence</a:t>
            </a:r>
            <a:r>
              <a:rPr lang="zh-TW" altLang="en-US" b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b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Caesar Cipher</a:t>
            </a:r>
            <a:r>
              <a:rPr lang="zh-TW" altLang="en-US" b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b="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Playfair Cipher</a:t>
            </a:r>
            <a:r>
              <a:rPr lang="en-US" altLang="zh-TW" b="0" dirty="0">
                <a:solidFill>
                  <a:schemeClr val="tx1"/>
                </a:solidFill>
              </a:rPr>
              <a:t>)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本占位符 1"/>
          <p:cNvSpPr txBox="1">
            <a:spLocks/>
          </p:cNvSpPr>
          <p:nvPr/>
        </p:nvSpPr>
        <p:spPr>
          <a:xfrm>
            <a:off x="1547499" y="302280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擔任密碼學課程講師</a:t>
            </a:r>
          </a:p>
        </p:txBody>
      </p:sp>
      <p:pic>
        <p:nvPicPr>
          <p:cNvPr id="9" name="圖片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7" y="3562493"/>
            <a:ext cx="4407186" cy="3057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" t="195" r="244" b="195"/>
          <a:stretch/>
        </p:blipFill>
        <p:spPr bwMode="auto">
          <a:xfrm>
            <a:off x="5501898" y="3562493"/>
            <a:ext cx="4440239" cy="3057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4" descr="寒假資安訓練營_訓練內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900" y="1177305"/>
            <a:ext cx="3415074" cy="195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11" y="205722"/>
            <a:ext cx="3818052" cy="9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1"/>
          <p:cNvSpPr txBox="1">
            <a:spLocks/>
          </p:cNvSpPr>
          <p:nvPr/>
        </p:nvSpPr>
        <p:spPr>
          <a:xfrm>
            <a:off x="1547499" y="836175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TW" altLang="zh-TW" sz="3600" dirty="0"/>
          </a:p>
        </p:txBody>
      </p:sp>
      <p:sp>
        <p:nvSpPr>
          <p:cNvPr id="6" name="文本占位符 1"/>
          <p:cNvSpPr txBox="1">
            <a:spLocks/>
          </p:cNvSpPr>
          <p:nvPr/>
        </p:nvSpPr>
        <p:spPr>
          <a:xfrm>
            <a:off x="1620235" y="836174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論文投稿</a:t>
            </a: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442" y="4001054"/>
            <a:ext cx="6246947" cy="215242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104621" y="1656618"/>
            <a:ext cx="8946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將專題成果撰寫成論文投稿至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TANET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2021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已被接受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將在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12/10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時以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論文發表者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身分出席會議</a:t>
            </a:r>
          </a:p>
        </p:txBody>
      </p:sp>
    </p:spTree>
    <p:extLst>
      <p:ext uri="{BB962C8B-B14F-4D97-AF65-F5344CB8AC3E}">
        <p14:creationId xmlns:p14="http://schemas.microsoft.com/office/powerpoint/2010/main" val="215217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3900" b="1" dirty="0">
                <a:solidFill>
                  <a:schemeClr val="bg1"/>
                </a:solidFill>
              </a:rPr>
              <a:t>3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48" y="2922413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TW" altLang="en-US" sz="6600" b="1" dirty="0">
                <a:solidFill>
                  <a:srgbClr val="FCCF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專題研究</a:t>
            </a:r>
            <a:endParaRPr kumimoji="1" lang="zh-CN" altLang="en-US" sz="6600" b="1" dirty="0">
              <a:solidFill>
                <a:srgbClr val="FCCF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968252" y="1449277"/>
            <a:ext cx="10422083" cy="4623782"/>
          </a:xfrm>
        </p:spPr>
        <p:txBody>
          <a:bodyPr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VoIP Services with </a:t>
            </a:r>
            <a:r>
              <a:rPr lang="en-US" altLang="zh-TW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DDoS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Mitigation over NFV Architectural Framework </a:t>
            </a:r>
          </a:p>
          <a:p>
            <a:pPr algn="ctr"/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陳嘉瑋 劉怡君 劉又聖 田蕙瑜 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國立暨南國際大學 資訊工程系 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{s107321047,s107321014,s107321024,s107214005}@ncnu.edu.tw</a:t>
            </a:r>
            <a:endParaRPr kumimoji="1"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文本占位符 1"/>
          <p:cNvSpPr txBox="1">
            <a:spLocks/>
          </p:cNvSpPr>
          <p:nvPr/>
        </p:nvSpPr>
        <p:spPr>
          <a:xfrm>
            <a:off x="968252" y="763844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solidFill>
                  <a:srgbClr val="183A5D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主題</a:t>
            </a:r>
            <a:endParaRPr kumimoji="1" lang="zh-CN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7BFA55E-848D-9B43-AC4E-C6A101E636C3}"/>
              </a:ext>
            </a:extLst>
          </p:cNvPr>
          <p:cNvSpPr txBox="1"/>
          <p:nvPr/>
        </p:nvSpPr>
        <p:spPr>
          <a:xfrm>
            <a:off x="968252" y="5674925"/>
            <a:ext cx="407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NFV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Network Function Virtualization</a:t>
            </a:r>
            <a:endParaRPr kumimoji="1"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3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AA0AA"/>
      </a:accent1>
      <a:accent2>
        <a:srgbClr val="F5E5E4"/>
      </a:accent2>
      <a:accent3>
        <a:srgbClr val="AACED2"/>
      </a:accent3>
      <a:accent4>
        <a:srgbClr val="009FB8"/>
      </a:accent4>
      <a:accent5>
        <a:srgbClr val="FFBBB3"/>
      </a:accent5>
      <a:accent6>
        <a:srgbClr val="51515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2654</TotalTime>
  <Words>590</Words>
  <Application>Microsoft Office PowerPoint</Application>
  <PresentationFormat>寬螢幕</PresentationFormat>
  <Paragraphs>120</Paragraphs>
  <Slides>17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8" baseType="lpstr">
      <vt:lpstr>微软雅黑</vt:lpstr>
      <vt:lpstr>Roboto condensed</vt:lpstr>
      <vt:lpstr>宋体</vt:lpstr>
      <vt:lpstr>新細明體</vt:lpstr>
      <vt:lpstr>標楷體</vt:lpstr>
      <vt:lpstr>Arial</vt:lpstr>
      <vt:lpstr>Calibri</vt:lpstr>
      <vt:lpstr>Century Gothic</vt:lpstr>
      <vt:lpstr>Times New Roman</vt:lpstr>
      <vt:lpstr>Wingdings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EP</cp:lastModifiedBy>
  <cp:revision>227</cp:revision>
  <dcterms:created xsi:type="dcterms:W3CDTF">2015-08-18T02:51:00Z</dcterms:created>
  <dcterms:modified xsi:type="dcterms:W3CDTF">2021-11-18T07:33:28Z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