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4" r:id="rId4"/>
    <p:sldId id="260" r:id="rId5"/>
    <p:sldId id="265" r:id="rId6"/>
    <p:sldId id="274" r:id="rId7"/>
    <p:sldId id="267" r:id="rId8"/>
    <p:sldId id="270" r:id="rId9"/>
    <p:sldId id="269" r:id="rId10"/>
    <p:sldId id="272" r:id="rId11"/>
    <p:sldId id="262" r:id="rId12"/>
    <p:sldId id="258" r:id="rId13"/>
    <p:sldId id="263" r:id="rId14"/>
    <p:sldId id="275" r:id="rId15"/>
    <p:sldId id="279" r:id="rId16"/>
    <p:sldId id="281" r:id="rId17"/>
    <p:sldId id="280" r:id="rId18"/>
    <p:sldId id="276" r:id="rId19"/>
    <p:sldId id="282" r:id="rId20"/>
    <p:sldId id="27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A31D9B-2DAA-4FD5-BB6B-1EA9A39654B3}">
          <p14:sldIdLst>
            <p14:sldId id="256"/>
          </p14:sldIdLst>
        </p14:section>
        <p14:section name="5G 至今演進" id="{6105C3D1-D23A-49A7-AC9C-656339602741}">
          <p14:sldIdLst>
            <p14:sldId id="266"/>
            <p14:sldId id="264"/>
            <p14:sldId id="260"/>
          </p14:sldIdLst>
        </p14:section>
        <p14:section name="發展趨勢" id="{A40C29FD-0D15-4DE1-8B88-60E85127D6E0}">
          <p14:sldIdLst>
            <p14:sldId id="265"/>
          </p14:sldIdLst>
        </p14:section>
        <p14:section name="5G-A 發展功能" id="{67375A82-7277-423A-BA23-2D3C819C8DA0}">
          <p14:sldIdLst/>
        </p14:section>
        <p14:section name="Summary Section" id="{F62BA38F-FCD8-483B-A6BC-45815F5668A3}">
          <p14:sldIdLst>
            <p14:sldId id="274"/>
          </p14:sldIdLst>
        </p14:section>
        <p14:section name="Section 1" id="{57D61899-3F7B-42F1-BF0C-9BFB9131861C}">
          <p14:sldIdLst>
            <p14:sldId id="267"/>
          </p14:sldIdLst>
        </p14:section>
        <p14:section name="Section 2" id="{2DBC4EE4-4784-4325-B8DD-D2EF6A81C036}">
          <p14:sldIdLst>
            <p14:sldId id="270"/>
          </p14:sldIdLst>
        </p14:section>
        <p14:section name="Section 3" id="{58E6DAAD-6153-4F7E-AE30-96F99FCC7CB9}">
          <p14:sldIdLst>
            <p14:sldId id="269"/>
          </p14:sldIdLst>
        </p14:section>
        <p14:section name="Section 4" id="{3AB0D18D-6E3D-4B90-BD1F-C97404F4E6BD}">
          <p14:sldIdLst>
            <p14:sldId id="272"/>
          </p14:sldIdLst>
        </p14:section>
        <p14:section name="6G 的定義" id="{64CD5D89-3709-4867-85CC-EF25A3896D78}">
          <p14:sldIdLst>
            <p14:sldId id="262"/>
          </p14:sldIdLst>
        </p14:section>
        <p14:section name="時間線" id="{46669C49-ED8E-4F34-8A3E-FF8CFAA56604}">
          <p14:sldIdLst>
            <p14:sldId id="258"/>
          </p14:sldIdLst>
        </p14:section>
        <p14:section name="未來探討議題" id="{A4CC9980-97D6-4AEC-B0AB-229AC4EA7267}">
          <p14:sldIdLst>
            <p14:sldId id="263"/>
            <p14:sldId id="275"/>
            <p14:sldId id="279"/>
            <p14:sldId id="281"/>
            <p14:sldId id="280"/>
            <p14:sldId id="276"/>
            <p14:sldId id="282"/>
            <p14:sldId id="278"/>
          </p14:sldIdLst>
        </p14:section>
        <p14:section name="Conclusion" id="{1AB1D8FD-FC4D-4F97-88AD-C84714ED7263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6288" autoAdjust="0"/>
    <p:restoredTop sz="91321" autoAdjust="0"/>
  </p:normalViewPr>
  <p:slideViewPr>
    <p:cSldViewPr snapToGrid="0">
      <p:cViewPr varScale="1">
        <p:scale>
          <a:sx n="160" d="100"/>
          <a:sy n="160" d="100"/>
        </p:scale>
        <p:origin x="24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0F602-FD57-46CF-AA43-FFF02352C77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3A47C-A442-4750-A370-8C2D302A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6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DSS = Stands for Dynamic Spectrum Sharing, which is a technique to communicate on multiple spectrum at the same time. It is developed by AT&amp;T lab and later became a standard of </a:t>
            </a:r>
            <a:r>
              <a:rPr lang="en-US" altLang="zh-TW" dirty="0"/>
              <a:t>5G</a:t>
            </a:r>
            <a:endParaRPr lang="en-US" dirty="0"/>
          </a:p>
          <a:p>
            <a:r>
              <a:rPr lang="en-US" dirty="0" err="1"/>
              <a:t>mmWave</a:t>
            </a:r>
            <a:r>
              <a:rPr lang="en-US" dirty="0"/>
              <a:t>  = 30GHz ~300GHz freq. spectrum, wedged between microwave and infrared waves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3A47C-A442-4750-A370-8C2D302A9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TDD = Stands for Time Division Duplexing</a:t>
            </a:r>
          </a:p>
          <a:p>
            <a:r>
              <a:rPr lang="en-US" dirty="0"/>
              <a:t>FDD = Stands for Frequency Division Duplexing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3A47C-A442-4750-A370-8C2D302A9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7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3A47C-A442-4750-A370-8C2D302A9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RRH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Remote Radio Head</a:t>
            </a:r>
          </a:p>
          <a:p>
            <a:r>
              <a:rPr lang="en-US" dirty="0"/>
              <a:t>BBU = Baseband Unit</a:t>
            </a:r>
          </a:p>
          <a:p>
            <a:endParaRPr lang="en-US" dirty="0"/>
          </a:p>
          <a:p>
            <a:r>
              <a:rPr lang="en-US" dirty="0"/>
              <a:t>RU = Radio Unit</a:t>
            </a:r>
          </a:p>
          <a:p>
            <a:r>
              <a:rPr lang="en-US" dirty="0"/>
              <a:t>DU =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 Unit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 = Central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3A47C-A442-4750-A370-8C2D302A9A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= Line of Sight</a:t>
            </a:r>
          </a:p>
          <a:p>
            <a:r>
              <a:rPr lang="en-US" dirty="0"/>
              <a:t>NLOS = Non Line of Sight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3A47C-A442-4750-A370-8C2D302A9A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7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4700-6BB9-45EA-A143-06FB20557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91DC0-DABA-4AF2-B7EC-0390BF1EF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FFFB6-18B8-4576-BA3E-31961CCB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7F9-E77F-4FD0-8718-02EA06EDEE02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B3999-4A22-4BB2-9DF0-BA3C6F0B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2BF0F-8F0F-4566-9012-7438D56D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B255-4E4D-4392-9CDB-8C0FC00D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7978B-920A-41AE-B4D7-DBD20D8D0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D2042-F1EE-4497-8C67-DB53FFEC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5C27-D32B-4D26-AB75-20B0D92B30E8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76D9B-782C-443C-B1C5-C89D4365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EC71B-D906-4944-A67E-B90CA006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7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C0A33-9D5D-4001-9795-24974527E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0419-D047-4405-B7AA-2352C4046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081B0-A543-4853-A849-F5254AAC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7CFA-8377-40B0-B2C3-BDEEF67770A1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BE0F-CAD4-4B0C-8E68-A928A29C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F499-8166-4226-AA39-8595E19C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5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B781-0746-4126-8C17-627F4417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4BCAB-C8B5-4935-90A7-995EADD4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BF915-C405-4E85-9515-54C50477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939A-5A64-41E0-AE57-A9195F909D01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FD3B7-A5A8-4664-BC98-51AA63DD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29A7-6531-4992-ACE8-B5289F12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1E24-6E77-40F5-ADD6-FF29C1BC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66A35-D418-465B-A994-7D8227FD7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3930-9D38-4CE7-849B-5E791C77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2DD4-6418-4EF3-9FC3-63503DB9ABED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F90F-230A-4447-8EEE-DAFC1C5C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08940-D105-4D5E-B388-3F9D6F75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30EE-627F-45D0-891C-017F8FB1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2B61-73AC-4D76-9B0C-998C88477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85151-2A86-40C6-8156-2CE6A28F9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361A7-8546-4A82-BE25-BD1F0FDC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C92A-A085-4DED-9754-2047121C1123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B2D19-B91F-4028-86EC-E3C981FE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0E6D4-8F5F-4D10-A9B9-68DD55F7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0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4470-3C63-4DD1-86FC-1C775374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CBDC4-B5E0-4790-BB49-6F05D0197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3DF75-4E46-45F7-A0EA-C5300F76D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72778-0737-4E01-90FD-9A028CA89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7AAB9-9984-432E-8E93-61D97D76C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01CA6-0A8F-4C87-A124-67551356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F8C2-70EA-4FCD-B0D9-7ACE796EFE32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CAD4F5-F382-4DC5-8B9B-24BDE3CB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F7646-85AD-4E7B-B273-F05578CE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4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C1B2-5849-410F-827B-65AB89C8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F7A1B-19FC-4B57-8D02-F1077B94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913-A913-412A-B857-8C8D4EC3694C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FB212-6465-4653-8EEF-C131D88A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B51D4-90C9-4972-86C0-8DE5F3FC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9234B-0F33-49D5-90C5-FF9FC9B5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2563-BB25-4385-BE39-1B35964E2226}" type="datetime1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80180-0263-4043-BE35-C870E40A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203A-2B7F-4144-99A3-87DDA66B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4A66-918D-422C-AD3F-8B0DC2F7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000CA-E93D-4077-9FE9-EE3193E7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31BAA-0BEB-42F9-81F3-F3348814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A14B6-7D74-48B5-9B65-F92A0386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1FE-B7D1-4C1F-B4D2-399DBE25E3DF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F4D2D-D345-4393-9A7F-F0BA6D00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0F995-EF55-4578-800B-6CADD095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12B9-0805-4559-84EF-7F63223E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52A63-7050-46DB-B300-CE9FC1AFE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E045A-2ACB-47E3-B3AF-19D90297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22C51-9FAB-4F4F-BCDB-13DD3E0F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83CF-2D19-49BF-A5FE-E320002E179D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1D127-4F49-4B52-9AF1-B15097DE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9D68F-8467-40C7-BB76-120EA64D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8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29B7B-3053-401A-8CC0-310982BE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DEE84-8616-47B4-9DE7-8B75F6A17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01522-CE92-4264-8258-9504E81B1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6DB7-1120-44C3-9D48-BC9FEC69A599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2E3B-7495-4EDC-902B-D5EA9F77A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2EA7-047C-41EB-A249-D550842A1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2357-06C7-4189-B562-F2A993C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dCz3oL2rT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6111-90C9-4CB6-A562-281FABE56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Brooklyn 6G Summit</a:t>
            </a:r>
            <a:br>
              <a:rPr lang="en-US" altLang="zh-TW" dirty="0"/>
            </a:br>
            <a:r>
              <a:rPr lang="en-US" altLang="zh-TW" dirty="0"/>
              <a:t>(B6GS)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C53D2-64B4-46CD-90B2-62A6F6196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zh-TW" altLang="en-US" dirty="0"/>
              <a:t>報告人：謝萬霖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B168-36BB-4AFA-9A64-7569424C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31497-C6EE-487F-9936-E60E8AAF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E7FA15-15B3-4127-9FB8-7815A7DDDA4D}"/>
              </a:ext>
            </a:extLst>
          </p:cNvPr>
          <p:cNvSpPr/>
          <p:nvPr/>
        </p:nvSpPr>
        <p:spPr>
          <a:xfrm>
            <a:off x="454241" y="179235"/>
            <a:ext cx="11283518" cy="62864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/>
              <a:t>Network Energy Efficiency</a:t>
            </a: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延伸自 </a:t>
            </a:r>
            <a:r>
              <a:rPr lang="en-US" altLang="zh-TW" sz="3600" dirty="0"/>
              <a:t>Rel-15 </a:t>
            </a:r>
            <a:r>
              <a:rPr lang="zh-TW" altLang="en-US" sz="3600" dirty="0"/>
              <a:t>的 </a:t>
            </a:r>
            <a:r>
              <a:rPr lang="en-US" altLang="zh-TW" sz="3600" dirty="0"/>
              <a:t>lean-design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提供更有效的節能技術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CBD69D-4F44-46B4-9D14-D7EAAF5C2D68}"/>
              </a:ext>
            </a:extLst>
          </p:cNvPr>
          <p:cNvGrpSpPr/>
          <p:nvPr/>
        </p:nvGrpSpPr>
        <p:grpSpPr>
          <a:xfrm>
            <a:off x="8067858" y="1820123"/>
            <a:ext cx="1813511" cy="2132445"/>
            <a:chOff x="7064969" y="2079695"/>
            <a:chExt cx="1813511" cy="21324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26087B-A74F-4F16-9E27-4073352F4A0B}"/>
                </a:ext>
              </a:extLst>
            </p:cNvPr>
            <p:cNvCxnSpPr>
              <a:cxnSpLocks/>
            </p:cNvCxnSpPr>
            <p:nvPr/>
          </p:nvCxnSpPr>
          <p:spPr>
            <a:xfrm>
              <a:off x="7946432" y="2135566"/>
              <a:ext cx="0" cy="20765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B02F7A-5F15-4901-B6B2-C5792CCE3ABC}"/>
                </a:ext>
              </a:extLst>
            </p:cNvPr>
            <p:cNvGrpSpPr/>
            <p:nvPr/>
          </p:nvGrpSpPr>
          <p:grpSpPr>
            <a:xfrm>
              <a:off x="7673639" y="2097129"/>
              <a:ext cx="1204841" cy="1158158"/>
              <a:chOff x="6508200" y="2160827"/>
              <a:chExt cx="1204841" cy="1158158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47FE89D7-C5BF-4631-ABBA-9FF46933159C}"/>
                  </a:ext>
                </a:extLst>
              </p:cNvPr>
              <p:cNvSpPr/>
              <p:nvPr/>
            </p:nvSpPr>
            <p:spPr>
              <a:xfrm rot="2710313">
                <a:off x="6540801" y="2146745"/>
                <a:ext cx="1158158" cy="1186322"/>
              </a:xfrm>
              <a:prstGeom prst="arc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3F722582-2C19-4830-8243-4ABF1152D202}"/>
                  </a:ext>
                </a:extLst>
              </p:cNvPr>
              <p:cNvSpPr/>
              <p:nvPr/>
            </p:nvSpPr>
            <p:spPr>
              <a:xfrm rot="2624640">
                <a:off x="6508200" y="2323088"/>
                <a:ext cx="819073" cy="835250"/>
              </a:xfrm>
              <a:prstGeom prst="arc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865791-D394-4772-8D47-EF840542D20C}"/>
                </a:ext>
              </a:extLst>
            </p:cNvPr>
            <p:cNvGrpSpPr/>
            <p:nvPr/>
          </p:nvGrpSpPr>
          <p:grpSpPr>
            <a:xfrm rot="10800000">
              <a:off x="7064969" y="2079695"/>
              <a:ext cx="1204841" cy="1158158"/>
              <a:chOff x="6508200" y="2160827"/>
              <a:chExt cx="1204841" cy="1158158"/>
            </a:xfrm>
          </p:grpSpPr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3BA4A054-655D-4F0F-BE5F-CBD22049A74E}"/>
                  </a:ext>
                </a:extLst>
              </p:cNvPr>
              <p:cNvSpPr/>
              <p:nvPr/>
            </p:nvSpPr>
            <p:spPr>
              <a:xfrm rot="2710313">
                <a:off x="6540801" y="2146745"/>
                <a:ext cx="1158158" cy="1186322"/>
              </a:xfrm>
              <a:prstGeom prst="arc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FE5760F4-FF23-453A-BF9C-0D0818BCC47D}"/>
                  </a:ext>
                </a:extLst>
              </p:cNvPr>
              <p:cNvSpPr/>
              <p:nvPr/>
            </p:nvSpPr>
            <p:spPr>
              <a:xfrm rot="2624640">
                <a:off x="6508200" y="2323088"/>
                <a:ext cx="819073" cy="835250"/>
              </a:xfrm>
              <a:prstGeom prst="arc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CCA80-9430-401C-9765-0F7E2A6303FF}"/>
                </a:ext>
              </a:extLst>
            </p:cNvPr>
            <p:cNvCxnSpPr/>
            <p:nvPr/>
          </p:nvCxnSpPr>
          <p:spPr>
            <a:xfrm>
              <a:off x="7787149" y="2329262"/>
              <a:ext cx="0" cy="6607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E4F362-489D-4301-AD23-28858B663F92}"/>
                </a:ext>
              </a:extLst>
            </p:cNvPr>
            <p:cNvCxnSpPr/>
            <p:nvPr/>
          </p:nvCxnSpPr>
          <p:spPr>
            <a:xfrm>
              <a:off x="8110630" y="2329262"/>
              <a:ext cx="0" cy="6607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Hexagon 1">
            <a:extLst>
              <a:ext uri="{FF2B5EF4-FFF2-40B4-BE49-F238E27FC236}">
                <a16:creationId xmlns:a16="http://schemas.microsoft.com/office/drawing/2014/main" id="{E1B348DC-84B5-4C6A-BDEB-5DDE9D2E5530}"/>
              </a:ext>
            </a:extLst>
          </p:cNvPr>
          <p:cNvSpPr/>
          <p:nvPr/>
        </p:nvSpPr>
        <p:spPr>
          <a:xfrm>
            <a:off x="6678083" y="3719313"/>
            <a:ext cx="2271236" cy="484897"/>
          </a:xfrm>
          <a:prstGeom prst="hexagon">
            <a:avLst>
              <a:gd name="adj" fmla="val 123546"/>
              <a:gd name="vf" fmla="val 115470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10F7FE8-C05C-4AD2-B648-A682445892C4}"/>
              </a:ext>
            </a:extLst>
          </p:cNvPr>
          <p:cNvSpPr/>
          <p:nvPr/>
        </p:nvSpPr>
        <p:spPr>
          <a:xfrm>
            <a:off x="8354326" y="3476864"/>
            <a:ext cx="2271236" cy="484897"/>
          </a:xfrm>
          <a:prstGeom prst="hexagon">
            <a:avLst>
              <a:gd name="adj" fmla="val 123546"/>
              <a:gd name="vf" fmla="val 115470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0EAFDA8B-2656-4F35-B063-BAAD8B3B4A3E}"/>
              </a:ext>
            </a:extLst>
          </p:cNvPr>
          <p:cNvSpPr/>
          <p:nvPr/>
        </p:nvSpPr>
        <p:spPr>
          <a:xfrm>
            <a:off x="6696476" y="3234415"/>
            <a:ext cx="2271236" cy="484897"/>
          </a:xfrm>
          <a:prstGeom prst="hexagon">
            <a:avLst>
              <a:gd name="adj" fmla="val 123546"/>
              <a:gd name="vf" fmla="val 115470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75DF51D8-3707-4E9D-9858-627C3D1F24E0}"/>
              </a:ext>
            </a:extLst>
          </p:cNvPr>
          <p:cNvSpPr/>
          <p:nvPr/>
        </p:nvSpPr>
        <p:spPr>
          <a:xfrm>
            <a:off x="8354326" y="3957899"/>
            <a:ext cx="2271236" cy="484897"/>
          </a:xfrm>
          <a:prstGeom prst="hexagon">
            <a:avLst>
              <a:gd name="adj" fmla="val 123546"/>
              <a:gd name="vf" fmla="val 115470"/>
            </a:avLst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219903-106C-4843-AF21-B53625CFCFD1}"/>
              </a:ext>
            </a:extLst>
          </p:cNvPr>
          <p:cNvCxnSpPr>
            <a:cxnSpLocks/>
          </p:cNvCxnSpPr>
          <p:nvPr/>
        </p:nvCxnSpPr>
        <p:spPr>
          <a:xfrm flipH="1">
            <a:off x="7474484" y="2955798"/>
            <a:ext cx="917156" cy="572016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94747A-B3AF-4801-8A8F-C84EE147401E}"/>
              </a:ext>
            </a:extLst>
          </p:cNvPr>
          <p:cNvCxnSpPr>
            <a:cxnSpLocks/>
          </p:cNvCxnSpPr>
          <p:nvPr/>
        </p:nvCxnSpPr>
        <p:spPr>
          <a:xfrm flipH="1">
            <a:off x="8187142" y="2957379"/>
            <a:ext cx="487138" cy="977807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192C7D-D42C-47CD-AD1B-8B3CF612B8EC}"/>
              </a:ext>
            </a:extLst>
          </p:cNvPr>
          <p:cNvCxnSpPr>
            <a:cxnSpLocks/>
          </p:cNvCxnSpPr>
          <p:nvPr/>
        </p:nvCxnSpPr>
        <p:spPr>
          <a:xfrm>
            <a:off x="9086064" y="2912773"/>
            <a:ext cx="173247" cy="1278381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F2BEB6-4377-4C23-B387-057313F350AB}"/>
              </a:ext>
            </a:extLst>
          </p:cNvPr>
          <p:cNvCxnSpPr>
            <a:cxnSpLocks/>
          </p:cNvCxnSpPr>
          <p:nvPr/>
        </p:nvCxnSpPr>
        <p:spPr>
          <a:xfrm>
            <a:off x="9259314" y="2914281"/>
            <a:ext cx="815664" cy="715138"/>
          </a:xfrm>
          <a:prstGeom prst="straightConnector1">
            <a:avLst/>
          </a:prstGeom>
          <a:ln w="12700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1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FB93-D9FE-41B7-9EF5-D1B9127A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6G </a:t>
            </a:r>
            <a:r>
              <a:rPr lang="zh-TW" altLang="en-US" dirty="0"/>
              <a:t>展望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5375-8C88-48D7-84AD-98ED39F1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新的 </a:t>
            </a:r>
            <a:r>
              <a:rPr lang="en-US" altLang="zh-TW" dirty="0"/>
              <a:t>KPI</a:t>
            </a:r>
          </a:p>
          <a:p>
            <a:endParaRPr lang="en-US" altLang="zh-TW" dirty="0"/>
          </a:p>
          <a:p>
            <a:r>
              <a:rPr lang="zh-TW" altLang="en-US" dirty="0"/>
              <a:t>人類的 </a:t>
            </a:r>
            <a:r>
              <a:rPr lang="en-US" altLang="zh-TW" dirty="0"/>
              <a:t>Digital Twin</a:t>
            </a:r>
          </a:p>
          <a:p>
            <a:endParaRPr lang="en-US" altLang="zh-TW" dirty="0"/>
          </a:p>
          <a:p>
            <a:r>
              <a:rPr lang="zh-TW" altLang="en-US" dirty="0"/>
              <a:t>全頻段使用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SAGSIN (Space-Air-Ground-Sea Integrated Network)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3FF1D-AC02-41F2-9CF9-035792A8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CD90A-A68F-4476-992C-E2DE377A5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56" y="869070"/>
            <a:ext cx="4228444" cy="3214107"/>
          </a:xfrm>
          <a:prstGeom prst="rect">
            <a:avLst/>
          </a:prstGeom>
        </p:spPr>
      </p:pic>
      <p:pic>
        <p:nvPicPr>
          <p:cNvPr id="1026" name="Picture 2" descr="Digital Twins: Driving unprecedented efficiencies in Industry 4.0 -  BusinessToday">
            <a:extLst>
              <a:ext uri="{FF2B5EF4-FFF2-40B4-BE49-F238E27FC236}">
                <a16:creationId xmlns:a16="http://schemas.microsoft.com/office/drawing/2014/main" id="{1F977F32-6523-4557-AA94-E07B3DB6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710016"/>
            <a:ext cx="3045494" cy="20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CB298-1E5D-4D24-BCCC-E1F4C68B8AAB}"/>
              </a:ext>
            </a:extLst>
          </p:cNvPr>
          <p:cNvSpPr txBox="1"/>
          <p:nvPr/>
        </p:nvSpPr>
        <p:spPr>
          <a:xfrm>
            <a:off x="535906" y="564971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https://news.samsung.com/global/samsungs-6g-white-paper-lays-out-the-companys-vision-for-the-next-generation-of-communications-technology</a:t>
            </a:r>
          </a:p>
          <a:p>
            <a:r>
              <a:rPr lang="en-US" dirty="0"/>
              <a:t>https://www.businesstoday.in/opinion/columns/story/digital-twins-industry-40-driving-efficiencies-197881-2019-05-11</a:t>
            </a:r>
          </a:p>
        </p:txBody>
      </p:sp>
    </p:spTree>
    <p:extLst>
      <p:ext uri="{BB962C8B-B14F-4D97-AF65-F5344CB8AC3E}">
        <p14:creationId xmlns:p14="http://schemas.microsoft.com/office/powerpoint/2010/main" val="37059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5D9ED9-91E7-42C0-8018-4607B1B2F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9"/>
          <a:stretch/>
        </p:blipFill>
        <p:spPr>
          <a:xfrm>
            <a:off x="0" y="1591297"/>
            <a:ext cx="12192000" cy="530057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330630-CB6E-4C6A-AF9F-B4CAE864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後 </a:t>
            </a:r>
            <a:r>
              <a:rPr lang="en-US" altLang="zh-TW" dirty="0"/>
              <a:t>5G</a:t>
            </a:r>
            <a:r>
              <a:rPr lang="zh-TW" altLang="en-US" dirty="0"/>
              <a:t> 發展預測時間線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E173AC-0270-4B48-B407-0E0E4BED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D071F2-BDD7-43EC-BF80-350B40D95461}"/>
              </a:ext>
            </a:extLst>
          </p:cNvPr>
          <p:cNvSpPr txBox="1"/>
          <p:nvPr/>
        </p:nvSpPr>
        <p:spPr>
          <a:xfrm>
            <a:off x="0" y="6536809"/>
            <a:ext cx="941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https://www.5gtechnologyworld.com/brooklyn-6g-5g-has-more-coming-before-2030/</a:t>
            </a:r>
          </a:p>
        </p:txBody>
      </p:sp>
    </p:spTree>
    <p:extLst>
      <p:ext uri="{BB962C8B-B14F-4D97-AF65-F5344CB8AC3E}">
        <p14:creationId xmlns:p14="http://schemas.microsoft.com/office/powerpoint/2010/main" val="25555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9F30-FF6D-48AA-A0A5-40ABD43F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未來探討議題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474E9-E569-4407-8F2C-F88662FE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OpenRAN</a:t>
            </a:r>
            <a:r>
              <a:rPr lang="en-US" b="1" dirty="0"/>
              <a:t> (Open Radio Access Network)</a:t>
            </a:r>
          </a:p>
          <a:p>
            <a:pPr lvl="1"/>
            <a:r>
              <a:rPr lang="zh-TW" altLang="en-US" b="1" dirty="0"/>
              <a:t>所有廠商共用一個標準</a:t>
            </a:r>
            <a:endParaRPr lang="en-US" b="1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訊號衰減</a:t>
            </a:r>
            <a:endParaRPr lang="en-US" altLang="zh-TW" dirty="0"/>
          </a:p>
          <a:p>
            <a:pPr lvl="1"/>
            <a:r>
              <a:rPr lang="zh-TW" altLang="en-US" dirty="0"/>
              <a:t>高頻訊號衰減疑慮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能源管理</a:t>
            </a:r>
            <a:endParaRPr lang="en-US" altLang="zh-TW" dirty="0"/>
          </a:p>
          <a:p>
            <a:pPr lvl="1"/>
            <a:r>
              <a:rPr lang="zh-TW" altLang="en-US" dirty="0"/>
              <a:t>大會提出疑問</a:t>
            </a:r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220F4-9814-4391-9B63-D635CCAB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19B8-7AE8-4F4B-A06F-4286B273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217"/>
            <a:ext cx="2743200" cy="365125"/>
          </a:xfrm>
        </p:spPr>
        <p:txBody>
          <a:bodyPr/>
          <a:lstStyle/>
          <a:p>
            <a:fld id="{E6B72357-06C7-4189-B562-F2A993C62659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https://www.viavisolutions.com/sites/default/files/whatisoran.png">
            <a:extLst>
              <a:ext uri="{FF2B5EF4-FFF2-40B4-BE49-F238E27FC236}">
                <a16:creationId xmlns:a16="http://schemas.microsoft.com/office/drawing/2014/main" id="{06647F82-1767-4D84-80FB-2FFDDA0C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51AB6-AFE3-4182-86CB-D28CB73FD041}"/>
              </a:ext>
            </a:extLst>
          </p:cNvPr>
          <p:cNvSpPr txBox="1"/>
          <p:nvPr/>
        </p:nvSpPr>
        <p:spPr>
          <a:xfrm>
            <a:off x="349956" y="6231467"/>
            <a:ext cx="641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https://www.viavisolutions.com/en-us/solutions/o-ran</a:t>
            </a:r>
          </a:p>
        </p:txBody>
      </p:sp>
    </p:spTree>
    <p:extLst>
      <p:ext uri="{BB962C8B-B14F-4D97-AF65-F5344CB8AC3E}">
        <p14:creationId xmlns:p14="http://schemas.microsoft.com/office/powerpoint/2010/main" val="39958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8CBD9-D2F4-436C-A380-CEE6D2FB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Installing Cell Sites">
            <a:extLst>
              <a:ext uri="{FF2B5EF4-FFF2-40B4-BE49-F238E27FC236}">
                <a16:creationId xmlns:a16="http://schemas.microsoft.com/office/drawing/2014/main" id="{23AE0E20-B1E9-4FEB-85E1-C9D8987D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76263"/>
            <a:ext cx="9525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65416-69AB-4A0B-827B-301F8ACB2413}"/>
              </a:ext>
            </a:extLst>
          </p:cNvPr>
          <p:cNvSpPr txBox="1"/>
          <p:nvPr/>
        </p:nvSpPr>
        <p:spPr>
          <a:xfrm>
            <a:off x="221129" y="6466541"/>
            <a:ext cx="657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https://www.viavisolutions.com/en-us/products/baseband-unit-bbu</a:t>
            </a:r>
          </a:p>
        </p:txBody>
      </p:sp>
    </p:spTree>
    <p:extLst>
      <p:ext uri="{BB962C8B-B14F-4D97-AF65-F5344CB8AC3E}">
        <p14:creationId xmlns:p14="http://schemas.microsoft.com/office/powerpoint/2010/main" val="192149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9F30-FF6D-48AA-A0A5-40ABD43F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未來探討議題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474E9-E569-4407-8F2C-F88662FE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OpenRAN</a:t>
            </a:r>
            <a:r>
              <a:rPr lang="en-US" dirty="0"/>
              <a:t> (Open Radio Access Network)</a:t>
            </a:r>
          </a:p>
          <a:p>
            <a:pPr lvl="1"/>
            <a:r>
              <a:rPr lang="zh-TW" altLang="en-US" dirty="0"/>
              <a:t>所有廠商共用一個標準</a:t>
            </a:r>
            <a:endParaRPr lang="en-US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b="1" dirty="0"/>
              <a:t>訊號衰減</a:t>
            </a:r>
            <a:endParaRPr lang="en-US" altLang="zh-TW" b="1" dirty="0"/>
          </a:p>
          <a:p>
            <a:pPr lvl="1"/>
            <a:r>
              <a:rPr lang="zh-TW" altLang="en-US" b="1" dirty="0"/>
              <a:t>高頻訊號衰減疑慮</a:t>
            </a:r>
            <a:endParaRPr lang="en-US" altLang="zh-TW" b="1" dirty="0"/>
          </a:p>
          <a:p>
            <a:endParaRPr lang="en-US" altLang="zh-TW" dirty="0"/>
          </a:p>
          <a:p>
            <a:r>
              <a:rPr lang="zh-TW" altLang="en-US" dirty="0"/>
              <a:t>能源管理</a:t>
            </a:r>
            <a:endParaRPr lang="en-US" altLang="zh-TW" dirty="0"/>
          </a:p>
          <a:p>
            <a:pPr lvl="1"/>
            <a:r>
              <a:rPr lang="zh-TW" altLang="en-US" dirty="0"/>
              <a:t>大會提出疑問</a:t>
            </a:r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220F4-9814-4391-9B63-D635CCAB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83372-0A16-4012-825F-6105079B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8237F-A0E4-45A2-97B7-552DCC29F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19087"/>
            <a:ext cx="10477500" cy="621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D636CC-DC80-4EF7-B5D5-A7AC76780E4C}"/>
              </a:ext>
            </a:extLst>
          </p:cNvPr>
          <p:cNvSpPr txBox="1"/>
          <p:nvPr/>
        </p:nvSpPr>
        <p:spPr>
          <a:xfrm>
            <a:off x="340659" y="6478494"/>
            <a:ext cx="63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https://semfionetworks.com/blog/free-space-path-loss-diagrams/</a:t>
            </a:r>
          </a:p>
        </p:txBody>
      </p:sp>
    </p:spTree>
    <p:extLst>
      <p:ext uri="{BB962C8B-B14F-4D97-AF65-F5344CB8AC3E}">
        <p14:creationId xmlns:p14="http://schemas.microsoft.com/office/powerpoint/2010/main" val="215631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DE84E-1D28-48BC-ACA8-43BBE99E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B834D-77EF-49E0-AB1A-F5179589B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2" y="136525"/>
            <a:ext cx="10892896" cy="5937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CC3917-4836-4585-BBF2-82612BBC342A}"/>
              </a:ext>
            </a:extLst>
          </p:cNvPr>
          <p:cNvSpPr txBox="1"/>
          <p:nvPr/>
        </p:nvSpPr>
        <p:spPr>
          <a:xfrm>
            <a:off x="327378" y="6310489"/>
            <a:ext cx="68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https://ieeexplore.ieee.org/document/9450830</a:t>
            </a:r>
          </a:p>
        </p:txBody>
      </p:sp>
    </p:spTree>
    <p:extLst>
      <p:ext uri="{BB962C8B-B14F-4D97-AF65-F5344CB8AC3E}">
        <p14:creationId xmlns:p14="http://schemas.microsoft.com/office/powerpoint/2010/main" val="28200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9F30-FF6D-48AA-A0A5-40ABD43F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未來探討議題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474E9-E569-4407-8F2C-F88662FE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OpenRAN</a:t>
            </a:r>
            <a:r>
              <a:rPr lang="en-US" dirty="0"/>
              <a:t> (Open Radio Access Network)</a:t>
            </a:r>
          </a:p>
          <a:p>
            <a:pPr lvl="1"/>
            <a:r>
              <a:rPr lang="zh-TW" altLang="en-US" dirty="0"/>
              <a:t>所有廠商共用一個標準</a:t>
            </a:r>
            <a:endParaRPr lang="en-US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訊號衰減</a:t>
            </a:r>
            <a:endParaRPr lang="en-US" altLang="zh-TW" dirty="0"/>
          </a:p>
          <a:p>
            <a:pPr lvl="1"/>
            <a:r>
              <a:rPr lang="zh-TW" altLang="en-US" dirty="0"/>
              <a:t>高頻訊號衰減疑慮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dirty="0"/>
              <a:t>能源管理</a:t>
            </a:r>
            <a:endParaRPr lang="en-US" altLang="zh-TW" b="1" dirty="0"/>
          </a:p>
          <a:p>
            <a:pPr lvl="1"/>
            <a:r>
              <a:rPr lang="zh-TW" altLang="en-US" b="1" dirty="0"/>
              <a:t>大會提出疑問</a:t>
            </a:r>
            <a:endParaRPr lang="en-US" altLang="zh-TW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220F4-9814-4391-9B63-D635CCAB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0F7D-3224-4B74-97B5-B259A661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5G</a:t>
            </a:r>
            <a:r>
              <a:rPr lang="zh-TW" altLang="en-US" dirty="0"/>
              <a:t> 演進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03D77-EBD7-4FAA-8B63-281A12AD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s://s3.us-west-2.amazonaws.com/secure.notion-static.com/0d89ab38-063e-4663-a7c5-9ea5f1ea1faa/Untitled.png?X-Amz-Algorithm=AWS4-HMAC-SHA256&amp;X-Amz-Content-Sha256=UNSIGNED-PAYLOAD&amp;X-Amz-Credential=AKIAT73L2G45EIPT3X45%2F20211124%2Fus-west-2%2Fs3%2Faws4_request&amp;X-Amz-Date=20211124T064511Z&amp;X-Amz-Expires=86400&amp;X-Amz-Signature=930826dca94ec42ad7893a9ec041022e2c9e12b17e6785e1ad9d39fd6158a2d9&amp;X-Amz-SignedHeaders=host&amp;response-content-disposition=filename%20%3D%22Untitled.png%22&amp;x-id=GetObject">
            <a:extLst>
              <a:ext uri="{FF2B5EF4-FFF2-40B4-BE49-F238E27FC236}">
                <a16:creationId xmlns:a16="http://schemas.microsoft.com/office/drawing/2014/main" id="{614B1C4D-42D1-467B-A111-9ED8EE90C9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5197"/>
            <a:ext cx="10515600" cy="39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2FE0E98-A11D-4D23-AA7F-A102C8EF3BC4}"/>
              </a:ext>
            </a:extLst>
          </p:cNvPr>
          <p:cNvSpPr/>
          <p:nvPr/>
        </p:nvSpPr>
        <p:spPr>
          <a:xfrm>
            <a:off x="6666271" y="1869234"/>
            <a:ext cx="548640" cy="1325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78578-1626-4356-9BAA-0368DCED3661}"/>
              </a:ext>
            </a:extLst>
          </p:cNvPr>
          <p:cNvSpPr txBox="1"/>
          <p:nvPr/>
        </p:nvSpPr>
        <p:spPr>
          <a:xfrm>
            <a:off x="6271177" y="14999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目前在這裡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E5EFA-D806-49C9-987B-D6C8E9B92FB1}"/>
              </a:ext>
            </a:extLst>
          </p:cNvPr>
          <p:cNvSpPr txBox="1"/>
          <p:nvPr/>
        </p:nvSpPr>
        <p:spPr>
          <a:xfrm flipH="1">
            <a:off x="838200" y="5991411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Andre </a:t>
            </a:r>
            <a:r>
              <a:rPr lang="en-US" dirty="0" err="1"/>
              <a:t>Fuetsch</a:t>
            </a:r>
            <a:r>
              <a:rPr lang="en-US" dirty="0"/>
              <a:t>, AT&amp;T</a:t>
            </a:r>
          </a:p>
        </p:txBody>
      </p:sp>
    </p:spTree>
    <p:extLst>
      <p:ext uri="{BB962C8B-B14F-4D97-AF65-F5344CB8AC3E}">
        <p14:creationId xmlns:p14="http://schemas.microsoft.com/office/powerpoint/2010/main" val="35020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3F2D31-4A8F-40F3-B0E8-D7D01BF1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https://i0.wp.com/brooklyn5gsummit.com/wp-content/uploads/2019/02/Andrea-Goldsmith.jpg">
            <a:extLst>
              <a:ext uri="{FF2B5EF4-FFF2-40B4-BE49-F238E27FC236}">
                <a16:creationId xmlns:a16="http://schemas.microsoft.com/office/drawing/2014/main" id="{D76DCA84-CA53-4145-BCE6-A525A1DDA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48" y="2583339"/>
            <a:ext cx="2318881" cy="20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0.wp.com/brooklyn5gsummit.com/wp-content/uploads/2021/09/Ted-Rappaport-scaled.jpg">
            <a:extLst>
              <a:ext uri="{FF2B5EF4-FFF2-40B4-BE49-F238E27FC236}">
                <a16:creationId xmlns:a16="http://schemas.microsoft.com/office/drawing/2014/main" id="{77AA9B79-135F-4DF7-B0B6-DC66D491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947" y="287748"/>
            <a:ext cx="1480660" cy="22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0.wp.com/brooklyn5gsummit.com/wp-content/uploads/2021/09/Ted-Rappaport-scaled.jpg">
            <a:extLst>
              <a:ext uri="{FF2B5EF4-FFF2-40B4-BE49-F238E27FC236}">
                <a16:creationId xmlns:a16="http://schemas.microsoft.com/office/drawing/2014/main" id="{F2A67EA7-C7DA-4AF9-BEB7-16B9EF59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947" y="4318693"/>
            <a:ext cx="1480660" cy="22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142B6C9-182C-4B40-82D2-00F546A2F134}"/>
              </a:ext>
            </a:extLst>
          </p:cNvPr>
          <p:cNvSpPr/>
          <p:nvPr/>
        </p:nvSpPr>
        <p:spPr>
          <a:xfrm>
            <a:off x="3203597" y="543524"/>
            <a:ext cx="4955665" cy="1035894"/>
          </a:xfrm>
          <a:prstGeom prst="wedgeRoundRectCallout">
            <a:avLst>
              <a:gd name="adj1" fmla="val -57478"/>
              <a:gd name="adj2" fmla="val -72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過去我們發展了許多方法來檢測雜訊，然而卻沒有一個方法是針對能源的。也許我們可以把</a:t>
            </a:r>
            <a:r>
              <a:rPr lang="zh-TW" altLang="en-US" b="1" dirty="0"/>
              <a:t>能源管理問題</a:t>
            </a:r>
            <a:r>
              <a:rPr lang="zh-TW" altLang="en-US" dirty="0"/>
              <a:t>當作</a:t>
            </a:r>
            <a:r>
              <a:rPr lang="zh-TW" altLang="en-US" b="1" dirty="0"/>
              <a:t>雜訊問題</a:t>
            </a:r>
            <a:r>
              <a:rPr lang="zh-TW" altLang="en-US" dirty="0"/>
              <a:t>處理。</a:t>
            </a:r>
            <a:endParaRPr lang="en-US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590B1D-4D42-44C6-B324-30AC9066E064}"/>
              </a:ext>
            </a:extLst>
          </p:cNvPr>
          <p:cNvSpPr/>
          <p:nvPr/>
        </p:nvSpPr>
        <p:spPr>
          <a:xfrm>
            <a:off x="3203597" y="2911053"/>
            <a:ext cx="4955665" cy="1035894"/>
          </a:xfrm>
          <a:prstGeom prst="wedgeRoundRectCallout">
            <a:avLst>
              <a:gd name="adj1" fmla="val 58651"/>
              <a:gd name="adj2" fmla="val -233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我不認為能源管理問題是一個問題，過去沒有多少人在討論這個議題，連 </a:t>
            </a:r>
            <a:r>
              <a:rPr lang="en-US" altLang="zh-TW" dirty="0"/>
              <a:t>KPI</a:t>
            </a:r>
            <a:r>
              <a:rPr lang="zh-TW" altLang="en-US" dirty="0"/>
              <a:t> 都沒有針對能源設計相關指標。</a:t>
            </a:r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5DBEA6D-AAF2-4AB4-B516-8679B7AA2AD7}"/>
              </a:ext>
            </a:extLst>
          </p:cNvPr>
          <p:cNvSpPr/>
          <p:nvPr/>
        </p:nvSpPr>
        <p:spPr>
          <a:xfrm>
            <a:off x="3203596" y="5133641"/>
            <a:ext cx="4955665" cy="1035894"/>
          </a:xfrm>
          <a:prstGeom prst="wedgeRoundRectCallout">
            <a:avLst>
              <a:gd name="adj1" fmla="val -57349"/>
              <a:gd name="adj2" fmla="val -152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那麼您真該看看我最近發表的論文了。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B75BA-6C35-4879-98C5-EB24A9A0A1E6}"/>
              </a:ext>
            </a:extLst>
          </p:cNvPr>
          <p:cNvSpPr txBox="1"/>
          <p:nvPr/>
        </p:nvSpPr>
        <p:spPr>
          <a:xfrm>
            <a:off x="987698" y="2482845"/>
            <a:ext cx="155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Ted Rappaport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C6289-089A-472F-9711-2A0FE062721C}"/>
              </a:ext>
            </a:extLst>
          </p:cNvPr>
          <p:cNvSpPr txBox="1"/>
          <p:nvPr/>
        </p:nvSpPr>
        <p:spPr>
          <a:xfrm>
            <a:off x="987698" y="6488668"/>
            <a:ext cx="155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Ted Rappaport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6529A6-8299-4186-8C39-469A329DF62B}"/>
              </a:ext>
            </a:extLst>
          </p:cNvPr>
          <p:cNvSpPr/>
          <p:nvPr/>
        </p:nvSpPr>
        <p:spPr>
          <a:xfrm>
            <a:off x="8787957" y="455518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consolas" panose="020B0609020204030204" pitchFamily="49" charset="0"/>
              </a:rPr>
              <a:t>Andrea Goldsmith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9D3518-061D-4834-9CFB-DBD09807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3CE78-772F-413A-8784-57F0207DC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5G </a:t>
            </a:r>
            <a:r>
              <a:rPr lang="zh-TW" altLang="en-US" dirty="0"/>
              <a:t>遲到</a:t>
            </a:r>
            <a:endParaRPr lang="en-US" altLang="zh-TW" dirty="0"/>
          </a:p>
          <a:p>
            <a:r>
              <a:rPr lang="zh-TW" altLang="en-US" dirty="0"/>
              <a:t>底層架構統一</a:t>
            </a:r>
            <a:endParaRPr lang="en-US" altLang="zh-TW" dirty="0"/>
          </a:p>
          <a:p>
            <a:r>
              <a:rPr lang="zh-TW" altLang="en-US" dirty="0"/>
              <a:t>訊號衰減有機會克服</a:t>
            </a:r>
            <a:endParaRPr lang="en-US" altLang="zh-TW" dirty="0"/>
          </a:p>
          <a:p>
            <a:r>
              <a:rPr lang="en-US" altLang="zh-TW" dirty="0"/>
              <a:t>6G</a:t>
            </a:r>
            <a:r>
              <a:rPr lang="zh-TW" altLang="en-US" dirty="0"/>
              <a:t> 依然存在於想像之中</a:t>
            </a:r>
            <a:endParaRPr lang="en-US" altLang="zh-TW" dirty="0"/>
          </a:p>
          <a:p>
            <a:endParaRPr lang="en-US" altLang="zh-TW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E975AA-44E6-4844-9A16-E5A2802C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A656-A322-4B82-AE0C-BD69CBD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layer cake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0F7D1E-DA70-4562-BD89-874B12891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5" y="1820474"/>
            <a:ext cx="7446504" cy="39962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7373-410D-47D3-B4D7-B9FA509F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49707B-9AA5-480B-B754-A9DDBB18AB18}"/>
              </a:ext>
            </a:extLst>
          </p:cNvPr>
          <p:cNvCxnSpPr>
            <a:cxnSpLocks/>
          </p:cNvCxnSpPr>
          <p:nvPr/>
        </p:nvCxnSpPr>
        <p:spPr>
          <a:xfrm flipH="1">
            <a:off x="8117511" y="2495427"/>
            <a:ext cx="879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8EE847-850A-441C-ACC3-3DA078A1F3ED}"/>
              </a:ext>
            </a:extLst>
          </p:cNvPr>
          <p:cNvCxnSpPr>
            <a:cxnSpLocks/>
          </p:cNvCxnSpPr>
          <p:nvPr/>
        </p:nvCxnSpPr>
        <p:spPr>
          <a:xfrm flipH="1">
            <a:off x="8127344" y="3544528"/>
            <a:ext cx="879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02784B-BCF5-4790-A969-BB3DCA5DECF9}"/>
              </a:ext>
            </a:extLst>
          </p:cNvPr>
          <p:cNvCxnSpPr>
            <a:cxnSpLocks/>
          </p:cNvCxnSpPr>
          <p:nvPr/>
        </p:nvCxnSpPr>
        <p:spPr>
          <a:xfrm flipH="1">
            <a:off x="8127344" y="5000686"/>
            <a:ext cx="879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AF98E5-4D5B-4C14-BDB8-FDCDD5AE74AF}"/>
              </a:ext>
            </a:extLst>
          </p:cNvPr>
          <p:cNvSpPr txBox="1"/>
          <p:nvPr/>
        </p:nvSpPr>
        <p:spPr>
          <a:xfrm>
            <a:off x="9303283" y="2300748"/>
            <a:ext cx="203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mmWave</a:t>
            </a:r>
            <a:r>
              <a:rPr lang="en-US" dirty="0"/>
              <a:t> Spectrum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41A3A-AD1E-4E19-9548-BD24E1DD0E45}"/>
              </a:ext>
            </a:extLst>
          </p:cNvPr>
          <p:cNvSpPr txBox="1"/>
          <p:nvPr/>
        </p:nvSpPr>
        <p:spPr>
          <a:xfrm>
            <a:off x="9303283" y="337371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 6GHz TDD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1E7D0-A6FA-429B-92DA-6264B6624660}"/>
              </a:ext>
            </a:extLst>
          </p:cNvPr>
          <p:cNvSpPr txBox="1"/>
          <p:nvPr/>
        </p:nvSpPr>
        <p:spPr>
          <a:xfrm>
            <a:off x="9303283" y="481602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FDD Spectrum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850F6-792A-49CD-B1D7-314BC817F8D3}"/>
              </a:ext>
            </a:extLst>
          </p:cNvPr>
          <p:cNvSpPr txBox="1"/>
          <p:nvPr/>
        </p:nvSpPr>
        <p:spPr>
          <a:xfrm>
            <a:off x="338763" y="5816764"/>
            <a:ext cx="751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https://www.duffandphelps.hk/insights/publications/state-and-local-tax/5g-impact-trends-and-infrastructure-challenges</a:t>
            </a:r>
          </a:p>
        </p:txBody>
      </p:sp>
    </p:spTree>
    <p:extLst>
      <p:ext uri="{BB962C8B-B14F-4D97-AF65-F5344CB8AC3E}">
        <p14:creationId xmlns:p14="http://schemas.microsoft.com/office/powerpoint/2010/main" val="41119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D71E-A042-49CC-825C-676B2D40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</a:t>
            </a:r>
            <a:r>
              <a:rPr lang="en-US" altLang="zh-TW" dirty="0"/>
              <a:t>digital twin</a:t>
            </a:r>
            <a:endParaRPr lang="en-US" dirty="0"/>
          </a:p>
        </p:txBody>
      </p:sp>
      <p:pic>
        <p:nvPicPr>
          <p:cNvPr id="5" name="Online Media 4" title="Minds + Machines: Meet A Digital Twin">
            <a:hlinkClick r:id="" action="ppaction://media"/>
            <a:extLst>
              <a:ext uri="{FF2B5EF4-FFF2-40B4-BE49-F238E27FC236}">
                <a16:creationId xmlns:a16="http://schemas.microsoft.com/office/drawing/2014/main" id="{4880BA27-5C83-457D-8C7D-603635EF5F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9835" y="1763907"/>
            <a:ext cx="7914968" cy="44521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04F57-25E7-4E7D-B1B4-8AF4EB14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AB460-0DE2-4D6B-847E-D200BDB82CF1}"/>
              </a:ext>
            </a:extLst>
          </p:cNvPr>
          <p:cNvSpPr txBox="1"/>
          <p:nvPr/>
        </p:nvSpPr>
        <p:spPr>
          <a:xfrm>
            <a:off x="2119835" y="6285115"/>
            <a:ext cx="694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https://www.ge.com/research/offering/digital-twin-creation</a:t>
            </a:r>
          </a:p>
        </p:txBody>
      </p:sp>
    </p:spTree>
    <p:extLst>
      <p:ext uri="{BB962C8B-B14F-4D97-AF65-F5344CB8AC3E}">
        <p14:creationId xmlns:p14="http://schemas.microsoft.com/office/powerpoint/2010/main" val="29590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86ED-6384-4C15-A301-2F596BC7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5G</a:t>
            </a:r>
            <a:r>
              <a:rPr lang="zh-TW" altLang="en-US" dirty="0"/>
              <a:t>發展對已有服務的影響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7AAFE-0F68-4F6F-A38F-01624175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ACB22AB-546C-4D06-81D6-44EEA1C43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718444"/>
              </p:ext>
            </p:extLst>
          </p:nvPr>
        </p:nvGraphicFramePr>
        <p:xfrm>
          <a:off x="838200" y="2376041"/>
          <a:ext cx="10515600" cy="2559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211386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908206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606885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36471506"/>
                    </a:ext>
                  </a:extLst>
                </a:gridCol>
              </a:tblGrid>
              <a:tr h="6399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5G-Advanced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956966"/>
                  </a:ext>
                </a:extLst>
              </a:tr>
              <a:tr h="6399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影像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高品質影像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擴增實境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全息影像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23805002"/>
                  </a:ext>
                </a:extLst>
              </a:tr>
              <a:tr h="6399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虛擬分身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物品的分身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分身單位的擴大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城市甚至個人的分身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926485"/>
                  </a:ext>
                </a:extLst>
              </a:tr>
              <a:tr h="6399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定位及感測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資料傳輸及訊號控制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結合</a:t>
                      </a:r>
                      <a:r>
                        <a:rPr lang="en-US" altLang="zh-TW" dirty="0"/>
                        <a:t>GNSS</a:t>
                      </a:r>
                      <a:r>
                        <a:rPr lang="zh-TW" altLang="en-US" dirty="0"/>
                        <a:t>達到精確定位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第六感網路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4489184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264C0B-AF91-4E69-BED6-C18CA84850AD}"/>
              </a:ext>
            </a:extLst>
          </p:cNvPr>
          <p:cNvSpPr txBox="1"/>
          <p:nvPr/>
        </p:nvSpPr>
        <p:spPr>
          <a:xfrm>
            <a:off x="6397051" y="5763062"/>
            <a:ext cx="499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GNSS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dirty="0"/>
              <a:t>Global Navigation Satellite System (</a:t>
            </a:r>
            <a:r>
              <a:rPr lang="en-US" dirty="0" err="1"/>
              <a:t>e.g</a:t>
            </a:r>
            <a:r>
              <a:rPr lang="en-US" dirty="0"/>
              <a:t> GPS)</a:t>
            </a:r>
          </a:p>
        </p:txBody>
      </p:sp>
    </p:spTree>
    <p:extLst>
      <p:ext uri="{BB962C8B-B14F-4D97-AF65-F5344CB8AC3E}">
        <p14:creationId xmlns:p14="http://schemas.microsoft.com/office/powerpoint/2010/main" val="36668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D5337-2834-4066-B8FE-DFAAF6A1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7666E4CA-F6E1-4B2B-B8AA-AC6FFB5FB7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9185617"/>
                  </p:ext>
                </p:extLst>
              </p:nvPr>
            </p:nvGraphicFramePr>
            <p:xfrm>
              <a:off x="0" y="1816925"/>
              <a:ext cx="12182443" cy="5041075"/>
            </p:xfrm>
            <a:graphic>
              <a:graphicData uri="http://schemas.microsoft.com/office/powerpoint/2016/summaryzoom">
                <psuz:summaryZm>
                  <psuz:summaryZmObj sectionId="{57D61899-3F7B-42F1-BF0C-9BFB9131861C}" offsetFactorX="-3534" offsetFactorY="-3664" scaleFactorX="107180" scaleFactorY="107180">
                    <psuz:zmPr id="{731810C3-BDE3-40E5-B719-B0A76C86717A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95446" y="11883"/>
                          <a:ext cx="4322418" cy="24313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DBC4EE4-4784-4325-B8DD-D2EF6A81C036}" offsetFactorX="3681" offsetFactorY="-3403" scaleFactorX="107180" scaleFactorY="107180">
                    <psuz:zmPr id="{3E5FC1D0-11FD-414B-ABDD-E922F15463E5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0508" y="17804"/>
                          <a:ext cx="4322418" cy="24313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8E6DAAD-6153-4F7E-AE30-96F99FCC7CB9}" offsetFactorX="-3386" offsetFactorY="3961" scaleFactorX="107635" scaleFactorY="107635">
                    <psuz:zmPr id="{7C99219F-CD48-4C88-9113-86AE50553CA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692240" y="2599394"/>
                          <a:ext cx="4340767" cy="244168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AB0D18D-6E3D-4B90-BD1F-C97404F4E6BD}" offsetFactorX="4122" offsetFactorY="3846" scaleFactorX="107864" scaleFactorY="107864">
                    <psuz:zmPr id="{412255E7-CEBB-452A-9697-89628734282C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4500" y="2594199"/>
                          <a:ext cx="4350003" cy="24468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id="{7666E4CA-F6E1-4B2B-B8AA-AC6FFB5FB7D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0" y="1816925"/>
                <a:ext cx="12182443" cy="5041075"/>
                <a:chOff x="0" y="1816925"/>
                <a:chExt cx="12182443" cy="5041075"/>
              </a:xfrm>
            </p:grpSpPr>
            <p:pic>
              <p:nvPicPr>
                <p:cNvPr id="2" name="Picture 2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95446" y="1828808"/>
                  <a:ext cx="4322418" cy="243136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Picture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70508" y="1834729"/>
                  <a:ext cx="4322418" cy="243136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2240" y="4416319"/>
                  <a:ext cx="4340767" cy="244168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74500" y="4411124"/>
                  <a:ext cx="4350003" cy="244687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BA94F943-EA29-403D-A07B-18EDCE08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5G-Advance</a:t>
            </a:r>
            <a:r>
              <a:rPr lang="zh-TW" altLang="en-US" dirty="0"/>
              <a:t> 的指標特色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31497-C6EE-487F-9936-E60E8AAF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E7FA15-15B3-4127-9FB8-7815A7DDDA4D}"/>
              </a:ext>
            </a:extLst>
          </p:cNvPr>
          <p:cNvSpPr/>
          <p:nvPr/>
        </p:nvSpPr>
        <p:spPr>
          <a:xfrm>
            <a:off x="454241" y="179235"/>
            <a:ext cx="11283518" cy="62864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/>
              <a:t>AI/ML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/>
              <a:t>將 </a:t>
            </a:r>
            <a:r>
              <a:rPr lang="en-US" altLang="zh-TW" sz="3600" dirty="0"/>
              <a:t>AI </a:t>
            </a:r>
            <a:r>
              <a:rPr lang="zh-TW" altLang="en-US" sz="3600" dirty="0"/>
              <a:t>模型加入 </a:t>
            </a:r>
            <a:r>
              <a:rPr lang="en-US" altLang="zh-TW" sz="3600" dirty="0"/>
              <a:t>RAN </a:t>
            </a:r>
            <a:r>
              <a:rPr lang="zh-TW" altLang="en-US" sz="3600" dirty="0"/>
              <a:t>運作</a:t>
            </a:r>
            <a:endParaRPr lang="en-US" altLang="zh-TW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/>
              <a:t>作為 </a:t>
            </a:r>
            <a:r>
              <a:rPr lang="en-US" altLang="zh-TW" sz="3600" dirty="0"/>
              <a:t>AI-native</a:t>
            </a:r>
            <a:r>
              <a:rPr lang="zh-TW" altLang="en-US" sz="3600" dirty="0"/>
              <a:t> 的第一步</a:t>
            </a:r>
            <a:endParaRPr lang="en-US" altLang="zh-TW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EB4F25-7952-4208-825E-3599BD46065F}"/>
              </a:ext>
            </a:extLst>
          </p:cNvPr>
          <p:cNvCxnSpPr>
            <a:cxnSpLocks/>
          </p:cNvCxnSpPr>
          <p:nvPr/>
        </p:nvCxnSpPr>
        <p:spPr>
          <a:xfrm>
            <a:off x="5998346" y="5614586"/>
            <a:ext cx="47707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F4FE05-8C27-4BEF-B02A-67D9BC579FAF}"/>
              </a:ext>
            </a:extLst>
          </p:cNvPr>
          <p:cNvCxnSpPr>
            <a:cxnSpLocks/>
          </p:cNvCxnSpPr>
          <p:nvPr/>
        </p:nvCxnSpPr>
        <p:spPr>
          <a:xfrm>
            <a:off x="9509464" y="3429000"/>
            <a:ext cx="0" cy="21855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686197-1F69-4B48-B01A-C96D3024274E}"/>
              </a:ext>
            </a:extLst>
          </p:cNvPr>
          <p:cNvSpPr/>
          <p:nvPr/>
        </p:nvSpPr>
        <p:spPr>
          <a:xfrm>
            <a:off x="6855040" y="4323429"/>
            <a:ext cx="509637" cy="1001271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A6B34F-1054-4AC7-A461-ACD77D167C61}"/>
              </a:ext>
            </a:extLst>
          </p:cNvPr>
          <p:cNvGrpSpPr/>
          <p:nvPr/>
        </p:nvGrpSpPr>
        <p:grpSpPr>
          <a:xfrm>
            <a:off x="9219270" y="2568845"/>
            <a:ext cx="1204841" cy="1158158"/>
            <a:chOff x="6508200" y="2160827"/>
            <a:chExt cx="1204841" cy="1158158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77DE07E-E9CF-4B0A-86B3-BE04D7D71CA1}"/>
                </a:ext>
              </a:extLst>
            </p:cNvPr>
            <p:cNvSpPr/>
            <p:nvPr/>
          </p:nvSpPr>
          <p:spPr>
            <a:xfrm rot="2710313">
              <a:off x="6540801" y="2146745"/>
              <a:ext cx="1158158" cy="1186322"/>
            </a:xfrm>
            <a:prstGeom prst="arc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CFC2AC18-A93B-45CD-96A9-5D238B146407}"/>
                </a:ext>
              </a:extLst>
            </p:cNvPr>
            <p:cNvSpPr/>
            <p:nvPr/>
          </p:nvSpPr>
          <p:spPr>
            <a:xfrm rot="2624640">
              <a:off x="6508200" y="2323088"/>
              <a:ext cx="819073" cy="835250"/>
            </a:xfrm>
            <a:prstGeom prst="arc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BAF51D-A252-4F0C-97C1-EA859D77AB16}"/>
              </a:ext>
            </a:extLst>
          </p:cNvPr>
          <p:cNvGrpSpPr/>
          <p:nvPr/>
        </p:nvGrpSpPr>
        <p:grpSpPr>
          <a:xfrm rot="10800000">
            <a:off x="8610600" y="2551411"/>
            <a:ext cx="1204841" cy="1158158"/>
            <a:chOff x="6508200" y="2160827"/>
            <a:chExt cx="1204841" cy="1158158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8049DE56-83AC-4688-8C63-6D5459F55C56}"/>
                </a:ext>
              </a:extLst>
            </p:cNvPr>
            <p:cNvSpPr/>
            <p:nvPr/>
          </p:nvSpPr>
          <p:spPr>
            <a:xfrm rot="2710313">
              <a:off x="6540801" y="2146745"/>
              <a:ext cx="1158158" cy="1186322"/>
            </a:xfrm>
            <a:prstGeom prst="arc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14ED2E0D-8152-4063-8054-7B532159B190}"/>
                </a:ext>
              </a:extLst>
            </p:cNvPr>
            <p:cNvSpPr/>
            <p:nvPr/>
          </p:nvSpPr>
          <p:spPr>
            <a:xfrm rot="2624640">
              <a:off x="6508200" y="2323088"/>
              <a:ext cx="819073" cy="835250"/>
            </a:xfrm>
            <a:prstGeom prst="arc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19C3E-38A7-4B83-8B1D-FF993DE37C9E}"/>
              </a:ext>
            </a:extLst>
          </p:cNvPr>
          <p:cNvSpPr/>
          <p:nvPr/>
        </p:nvSpPr>
        <p:spPr>
          <a:xfrm>
            <a:off x="9272842" y="2831982"/>
            <a:ext cx="473243" cy="59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85E3AC-B56D-4DEF-84A2-A6ED7AA1A4A3}"/>
              </a:ext>
            </a:extLst>
          </p:cNvPr>
          <p:cNvSpPr/>
          <p:nvPr/>
        </p:nvSpPr>
        <p:spPr>
          <a:xfrm>
            <a:off x="7054593" y="5157926"/>
            <a:ext cx="110529" cy="957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4F348E-2DBF-4DC6-9C43-FC5DF3382A81}"/>
              </a:ext>
            </a:extLst>
          </p:cNvPr>
          <p:cNvSpPr/>
          <p:nvPr/>
        </p:nvSpPr>
        <p:spPr>
          <a:xfrm rot="19506660">
            <a:off x="7599938" y="3567091"/>
            <a:ext cx="1837675" cy="517099"/>
          </a:xfrm>
          <a:prstGeom prst="ellipse">
            <a:avLst/>
          </a:prstGeom>
          <a:gradFill flip="none" rotWithShape="1">
            <a:gsLst>
              <a:gs pos="98000">
                <a:srgbClr val="D0D8F4">
                  <a:alpha val="0"/>
                </a:srgbClr>
              </a:gs>
              <a:gs pos="47000">
                <a:schemeClr val="accent1">
                  <a:tint val="44500"/>
                  <a:satMod val="160000"/>
                  <a:alpha val="55000"/>
                </a:schemeClr>
              </a:gs>
              <a:gs pos="0">
                <a:schemeClr val="accent1">
                  <a:tint val="23500"/>
                  <a:satMod val="160000"/>
                  <a:alpha val="7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E6656D-436F-4BDE-B3EB-E156A00589D7}"/>
              </a:ext>
            </a:extLst>
          </p:cNvPr>
          <p:cNvSpPr/>
          <p:nvPr/>
        </p:nvSpPr>
        <p:spPr>
          <a:xfrm rot="20944105">
            <a:off x="7892106" y="3229164"/>
            <a:ext cx="1313593" cy="365153"/>
          </a:xfrm>
          <a:prstGeom prst="ellipse">
            <a:avLst/>
          </a:prstGeom>
          <a:gradFill flip="none" rotWithShape="1">
            <a:gsLst>
              <a:gs pos="98000">
                <a:srgbClr val="D0D8F4">
                  <a:alpha val="0"/>
                </a:srgbClr>
              </a:gs>
              <a:gs pos="47000">
                <a:schemeClr val="accent1">
                  <a:tint val="44500"/>
                  <a:satMod val="160000"/>
                  <a:alpha val="55000"/>
                </a:schemeClr>
              </a:gs>
              <a:gs pos="0">
                <a:schemeClr val="accent1">
                  <a:tint val="23500"/>
                  <a:satMod val="160000"/>
                  <a:alpha val="7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FAD541E-E507-45C4-89CF-851B661FEEF7}"/>
              </a:ext>
            </a:extLst>
          </p:cNvPr>
          <p:cNvSpPr/>
          <p:nvPr/>
        </p:nvSpPr>
        <p:spPr>
          <a:xfrm rot="18146692">
            <a:off x="8223772" y="3759592"/>
            <a:ext cx="1313593" cy="365153"/>
          </a:xfrm>
          <a:prstGeom prst="ellipse">
            <a:avLst/>
          </a:prstGeom>
          <a:gradFill flip="none" rotWithShape="1">
            <a:gsLst>
              <a:gs pos="98000">
                <a:srgbClr val="D0D8F4">
                  <a:alpha val="0"/>
                </a:srgbClr>
              </a:gs>
              <a:gs pos="47000">
                <a:schemeClr val="accent1">
                  <a:tint val="44500"/>
                  <a:satMod val="160000"/>
                  <a:alpha val="55000"/>
                </a:schemeClr>
              </a:gs>
              <a:gs pos="0">
                <a:schemeClr val="accent1">
                  <a:tint val="23500"/>
                  <a:satMod val="160000"/>
                  <a:alpha val="7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31497-C6EE-487F-9936-E60E8AAF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E7FA15-15B3-4127-9FB8-7815A7DDDA4D}"/>
              </a:ext>
            </a:extLst>
          </p:cNvPr>
          <p:cNvSpPr/>
          <p:nvPr/>
        </p:nvSpPr>
        <p:spPr>
          <a:xfrm>
            <a:off x="454241" y="179235"/>
            <a:ext cx="11283518" cy="62864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XR (</a:t>
            </a:r>
            <a:r>
              <a:rPr lang="en-US" sz="4800" dirty="0" err="1"/>
              <a:t>eXtended</a:t>
            </a:r>
            <a:r>
              <a:rPr lang="en-US" sz="4800" dirty="0"/>
              <a:t> Reality)</a:t>
            </a:r>
            <a:endParaRPr lang="en-US" altLang="zh-TW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600" dirty="0"/>
              <a:t>XR</a:t>
            </a:r>
            <a:r>
              <a:rPr lang="zh-TW" altLang="en-US" sz="3600" dirty="0"/>
              <a:t> 流量辨識、控制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提供 </a:t>
            </a:r>
            <a:r>
              <a:rPr lang="en-US" altLang="zh-TW" sz="3600" dirty="0"/>
              <a:t>XR </a:t>
            </a:r>
            <a:r>
              <a:rPr lang="zh-TW" altLang="en-US" sz="3600" dirty="0"/>
              <a:t>移動裝置穩定流量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能配合各類 </a:t>
            </a:r>
            <a:r>
              <a:rPr lang="en-US" altLang="zh-TW" sz="3600" dirty="0"/>
              <a:t>UE </a:t>
            </a:r>
            <a:r>
              <a:rPr lang="zh-TW" altLang="en-US" sz="3600" dirty="0"/>
              <a:t>的能源規則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261A18D-08C4-4E2F-A86D-ABA29D694C07}"/>
              </a:ext>
            </a:extLst>
          </p:cNvPr>
          <p:cNvGrpSpPr/>
          <p:nvPr/>
        </p:nvGrpSpPr>
        <p:grpSpPr>
          <a:xfrm>
            <a:off x="7064969" y="2079695"/>
            <a:ext cx="1813511" cy="2132445"/>
            <a:chOff x="7064969" y="2079695"/>
            <a:chExt cx="1813511" cy="21324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A129E9C-B3FD-4E37-ACF5-90DBC4C0606C}"/>
                </a:ext>
              </a:extLst>
            </p:cNvPr>
            <p:cNvCxnSpPr>
              <a:cxnSpLocks/>
            </p:cNvCxnSpPr>
            <p:nvPr/>
          </p:nvCxnSpPr>
          <p:spPr>
            <a:xfrm>
              <a:off x="7946432" y="2135566"/>
              <a:ext cx="0" cy="20765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2020E8-FCE3-47A2-BBA0-D8B6E34B977F}"/>
                </a:ext>
              </a:extLst>
            </p:cNvPr>
            <p:cNvGrpSpPr/>
            <p:nvPr/>
          </p:nvGrpSpPr>
          <p:grpSpPr>
            <a:xfrm>
              <a:off x="7673639" y="2097129"/>
              <a:ext cx="1204841" cy="1158158"/>
              <a:chOff x="6508200" y="2160827"/>
              <a:chExt cx="1204841" cy="1158158"/>
            </a:xfrm>
          </p:grpSpPr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80850EFA-784B-40EA-B9FF-7B262258478C}"/>
                  </a:ext>
                </a:extLst>
              </p:cNvPr>
              <p:cNvSpPr/>
              <p:nvPr/>
            </p:nvSpPr>
            <p:spPr>
              <a:xfrm rot="2710313">
                <a:off x="6540801" y="2146745"/>
                <a:ext cx="1158158" cy="1186322"/>
              </a:xfrm>
              <a:prstGeom prst="arc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2529E1F1-89E2-4A4B-85A2-602AECEB4D0C}"/>
                  </a:ext>
                </a:extLst>
              </p:cNvPr>
              <p:cNvSpPr/>
              <p:nvPr/>
            </p:nvSpPr>
            <p:spPr>
              <a:xfrm rot="2624640">
                <a:off x="6508200" y="2323088"/>
                <a:ext cx="819073" cy="835250"/>
              </a:xfrm>
              <a:prstGeom prst="arc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B661C7-E5FA-4D71-915F-C9608F3935F0}"/>
                </a:ext>
              </a:extLst>
            </p:cNvPr>
            <p:cNvGrpSpPr/>
            <p:nvPr/>
          </p:nvGrpSpPr>
          <p:grpSpPr>
            <a:xfrm rot="10800000">
              <a:off x="7064969" y="2079695"/>
              <a:ext cx="1204841" cy="1158158"/>
              <a:chOff x="6508200" y="2160827"/>
              <a:chExt cx="1204841" cy="1158158"/>
            </a:xfrm>
          </p:grpSpPr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AB612493-ED96-418A-BA42-957021C192A8}"/>
                  </a:ext>
                </a:extLst>
              </p:cNvPr>
              <p:cNvSpPr/>
              <p:nvPr/>
            </p:nvSpPr>
            <p:spPr>
              <a:xfrm rot="2710313">
                <a:off x="6540801" y="2146745"/>
                <a:ext cx="1158158" cy="1186322"/>
              </a:xfrm>
              <a:prstGeom prst="arc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C58112DF-D24D-4733-BD81-B1A3A1E5F1BE}"/>
                  </a:ext>
                </a:extLst>
              </p:cNvPr>
              <p:cNvSpPr/>
              <p:nvPr/>
            </p:nvSpPr>
            <p:spPr>
              <a:xfrm rot="2624640">
                <a:off x="6508200" y="2323088"/>
                <a:ext cx="819073" cy="835250"/>
              </a:xfrm>
              <a:prstGeom prst="arc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F48734-C07C-4335-A8AB-1300C08A27AE}"/>
                </a:ext>
              </a:extLst>
            </p:cNvPr>
            <p:cNvCxnSpPr/>
            <p:nvPr/>
          </p:nvCxnSpPr>
          <p:spPr>
            <a:xfrm>
              <a:off x="7787149" y="2329262"/>
              <a:ext cx="0" cy="6607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DAB538-6AC6-453A-84FB-E1BED153F29A}"/>
                </a:ext>
              </a:extLst>
            </p:cNvPr>
            <p:cNvCxnSpPr/>
            <p:nvPr/>
          </p:nvCxnSpPr>
          <p:spPr>
            <a:xfrm>
              <a:off x="8110630" y="2329262"/>
              <a:ext cx="0" cy="6607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26CC7C-27BE-4739-A6CD-C53DF607A263}"/>
              </a:ext>
            </a:extLst>
          </p:cNvPr>
          <p:cNvGrpSpPr/>
          <p:nvPr/>
        </p:nvGrpSpPr>
        <p:grpSpPr>
          <a:xfrm>
            <a:off x="9771925" y="3195847"/>
            <a:ext cx="1510234" cy="583585"/>
            <a:chOff x="9771925" y="3195847"/>
            <a:chExt cx="1510234" cy="58358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853F7F4-3446-4E17-8040-EAECA262E270}"/>
                </a:ext>
              </a:extLst>
            </p:cNvPr>
            <p:cNvSpPr/>
            <p:nvPr/>
          </p:nvSpPr>
          <p:spPr>
            <a:xfrm>
              <a:off x="9771925" y="3195847"/>
              <a:ext cx="1510234" cy="583585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41E12E4-7D6C-4533-A1BB-5D3258070303}"/>
                </a:ext>
              </a:extLst>
            </p:cNvPr>
            <p:cNvSpPr/>
            <p:nvPr/>
          </p:nvSpPr>
          <p:spPr>
            <a:xfrm>
              <a:off x="10329413" y="3414307"/>
              <a:ext cx="395257" cy="365125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DA2C66-D0F5-43F7-8762-82ED27FF4E2A}"/>
                </a:ext>
              </a:extLst>
            </p:cNvPr>
            <p:cNvSpPr/>
            <p:nvPr/>
          </p:nvSpPr>
          <p:spPr>
            <a:xfrm>
              <a:off x="9969292" y="3337432"/>
              <a:ext cx="300867" cy="29496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4C8112-8E34-41E9-B17F-61AC20FE67A4}"/>
                </a:ext>
              </a:extLst>
            </p:cNvPr>
            <p:cNvSpPr/>
            <p:nvPr/>
          </p:nvSpPr>
          <p:spPr>
            <a:xfrm>
              <a:off x="10783924" y="3337431"/>
              <a:ext cx="300867" cy="29496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132A58-B56F-46E8-A0A1-EFE7655D5375}"/>
                </a:ext>
              </a:extLst>
            </p:cNvPr>
            <p:cNvCxnSpPr>
              <a:cxnSpLocks/>
              <a:stCxn id="17" idx="2"/>
              <a:endCxn id="17" idx="4"/>
            </p:cNvCxnSpPr>
            <p:nvPr/>
          </p:nvCxnSpPr>
          <p:spPr>
            <a:xfrm>
              <a:off x="10329413" y="3779432"/>
              <a:ext cx="39525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DCA01C-C5B7-4CBC-8F30-8EF7B7297B69}"/>
              </a:ext>
            </a:extLst>
          </p:cNvPr>
          <p:cNvGrpSpPr/>
          <p:nvPr/>
        </p:nvGrpSpPr>
        <p:grpSpPr>
          <a:xfrm>
            <a:off x="8665632" y="4568227"/>
            <a:ext cx="1602358" cy="645891"/>
            <a:chOff x="8667801" y="4772578"/>
            <a:chExt cx="1602358" cy="64589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FBD643B-359E-4A40-8292-DF3669EF3556}"/>
                </a:ext>
              </a:extLst>
            </p:cNvPr>
            <p:cNvSpPr/>
            <p:nvPr/>
          </p:nvSpPr>
          <p:spPr>
            <a:xfrm>
              <a:off x="8759925" y="4834884"/>
              <a:ext cx="1510234" cy="583585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28A6A98B-08D7-4890-A635-EFBA3E19AF95}"/>
                </a:ext>
              </a:extLst>
            </p:cNvPr>
            <p:cNvSpPr/>
            <p:nvPr/>
          </p:nvSpPr>
          <p:spPr>
            <a:xfrm>
              <a:off x="9317413" y="5053344"/>
              <a:ext cx="395257" cy="365125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FEA2FAB-73E9-44B2-8860-0EE904C0DAA3}"/>
                </a:ext>
              </a:extLst>
            </p:cNvPr>
            <p:cNvCxnSpPr>
              <a:cxnSpLocks/>
              <a:stCxn id="29" idx="2"/>
              <a:endCxn id="29" idx="4"/>
            </p:cNvCxnSpPr>
            <p:nvPr/>
          </p:nvCxnSpPr>
          <p:spPr>
            <a:xfrm>
              <a:off x="9317413" y="5418469"/>
              <a:ext cx="39525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806DE0E-F5A1-4FCF-B53D-AE0DDA9BDAF0}"/>
                </a:ext>
              </a:extLst>
            </p:cNvPr>
            <p:cNvSpPr/>
            <p:nvPr/>
          </p:nvSpPr>
          <p:spPr>
            <a:xfrm>
              <a:off x="8667801" y="4772578"/>
              <a:ext cx="576488" cy="280766"/>
            </a:xfrm>
            <a:prstGeom prst="roundRect">
              <a:avLst/>
            </a:prstGeom>
            <a:solidFill>
              <a:schemeClr val="accent5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80A77D-6AFA-4CDE-801F-5F71F3A1D9F9}"/>
              </a:ext>
            </a:extLst>
          </p:cNvPr>
          <p:cNvCxnSpPr/>
          <p:nvPr/>
        </p:nvCxnSpPr>
        <p:spPr>
          <a:xfrm>
            <a:off x="9161698" y="2613414"/>
            <a:ext cx="610227" cy="37657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CDF598-588F-4740-A8DF-F99131570CD5}"/>
              </a:ext>
            </a:extLst>
          </p:cNvPr>
          <p:cNvCxnSpPr/>
          <p:nvPr/>
        </p:nvCxnSpPr>
        <p:spPr>
          <a:xfrm flipH="1" flipV="1">
            <a:off x="9026013" y="2894180"/>
            <a:ext cx="578269" cy="3486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BE837A9-8EA1-4735-8E80-9F7F0D98ED82}"/>
              </a:ext>
            </a:extLst>
          </p:cNvPr>
          <p:cNvCxnSpPr>
            <a:cxnSpLocks/>
          </p:cNvCxnSpPr>
          <p:nvPr/>
        </p:nvCxnSpPr>
        <p:spPr>
          <a:xfrm flipH="1" flipV="1">
            <a:off x="8694156" y="3654643"/>
            <a:ext cx="268695" cy="5574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8D08EC5-87EE-4008-BB95-81C0F521AD22}"/>
              </a:ext>
            </a:extLst>
          </p:cNvPr>
          <p:cNvCxnSpPr>
            <a:cxnSpLocks/>
          </p:cNvCxnSpPr>
          <p:nvPr/>
        </p:nvCxnSpPr>
        <p:spPr>
          <a:xfrm>
            <a:off x="8403948" y="3762140"/>
            <a:ext cx="291697" cy="59956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31497-C6EE-487F-9936-E60E8AAF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2357-06C7-4189-B562-F2A993C62659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E7FA15-15B3-4127-9FB8-7815A7DDDA4D}"/>
              </a:ext>
            </a:extLst>
          </p:cNvPr>
          <p:cNvSpPr/>
          <p:nvPr/>
        </p:nvSpPr>
        <p:spPr>
          <a:xfrm>
            <a:off x="454241" y="179235"/>
            <a:ext cx="11283518" cy="62864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/>
              <a:t>RedCap</a:t>
            </a:r>
            <a:r>
              <a:rPr lang="en-US" sz="4800" dirty="0"/>
              <a:t> (Reduced Capability)</a:t>
            </a:r>
            <a:endParaRPr lang="en-US" altLang="zh-TW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針對有智慧的 </a:t>
            </a:r>
            <a:r>
              <a:rPr lang="en-US" altLang="zh-TW" sz="3600" dirty="0"/>
              <a:t>IoT</a:t>
            </a:r>
            <a:r>
              <a:rPr lang="zh-TW" altLang="en-US" sz="3600" dirty="0"/>
              <a:t> 設備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高傳輸量、低能源消耗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18" name="Picture 2" descr="https://iot.eetimes.com/wp-content/uploads/sites/2/2021/08/reduced-capability-new-radio.jpg">
            <a:extLst>
              <a:ext uri="{FF2B5EF4-FFF2-40B4-BE49-F238E27FC236}">
                <a16:creationId xmlns:a16="http://schemas.microsoft.com/office/drawing/2014/main" id="{580414E9-057D-41AA-AF03-14C17CA4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22" y="2939088"/>
            <a:ext cx="6574387" cy="34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E7370-CC9D-44D0-9761-ECB32E9B4542}"/>
              </a:ext>
            </a:extLst>
          </p:cNvPr>
          <p:cNvSpPr txBox="1"/>
          <p:nvPr/>
        </p:nvSpPr>
        <p:spPr>
          <a:xfrm>
            <a:off x="1241777" y="6444030"/>
            <a:ext cx="803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https://iot.eetimes.com/what-is-nr-redcap-on-5g-and-why-is-it-important-for-iiot/</a:t>
            </a:r>
          </a:p>
        </p:txBody>
      </p:sp>
    </p:spTree>
    <p:extLst>
      <p:ext uri="{BB962C8B-B14F-4D97-AF65-F5344CB8AC3E}">
        <p14:creationId xmlns:p14="http://schemas.microsoft.com/office/powerpoint/2010/main" val="30563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</TotalTime>
  <Words>804</Words>
  <Application>Microsoft Office PowerPoint</Application>
  <PresentationFormat>Widescreen</PresentationFormat>
  <Paragraphs>142</Paragraphs>
  <Slides>21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新細明體</vt:lpstr>
      <vt:lpstr>Arial</vt:lpstr>
      <vt:lpstr>Calibri</vt:lpstr>
      <vt:lpstr>Calibri Light</vt:lpstr>
      <vt:lpstr>consolas</vt:lpstr>
      <vt:lpstr>Office Theme</vt:lpstr>
      <vt:lpstr>Brooklyn 6G Summit (B6GS)</vt:lpstr>
      <vt:lpstr>5G 演進</vt:lpstr>
      <vt:lpstr>5G layer cake</vt:lpstr>
      <vt:lpstr>5G digital twin</vt:lpstr>
      <vt:lpstr>5G發展對已有服務的影響</vt:lpstr>
      <vt:lpstr>5G-Advance 的指標特色</vt:lpstr>
      <vt:lpstr>PowerPoint Presentation</vt:lpstr>
      <vt:lpstr>PowerPoint Presentation</vt:lpstr>
      <vt:lpstr>PowerPoint Presentation</vt:lpstr>
      <vt:lpstr>PowerPoint Presentation</vt:lpstr>
      <vt:lpstr>6G 展望</vt:lpstr>
      <vt:lpstr>後 5G 發展預測時間線</vt:lpstr>
      <vt:lpstr>未來探討議題</vt:lpstr>
      <vt:lpstr>PowerPoint Presentation</vt:lpstr>
      <vt:lpstr>PowerPoint Presentation</vt:lpstr>
      <vt:lpstr>未來探討議題</vt:lpstr>
      <vt:lpstr>PowerPoint Presentation</vt:lpstr>
      <vt:lpstr>PowerPoint Presentation</vt:lpstr>
      <vt:lpstr>未來探討議題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B6GS</dc:title>
  <dc:creator>謝萬霖</dc:creator>
  <cp:lastModifiedBy>謝萬霖</cp:lastModifiedBy>
  <cp:revision>61</cp:revision>
  <dcterms:created xsi:type="dcterms:W3CDTF">2021-11-14T13:30:01Z</dcterms:created>
  <dcterms:modified xsi:type="dcterms:W3CDTF">2021-12-01T02:49:03Z</dcterms:modified>
</cp:coreProperties>
</file>