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9" r:id="rId7"/>
    <p:sldId id="271" r:id="rId8"/>
    <p:sldId id="274" r:id="rId9"/>
    <p:sldId id="275" r:id="rId10"/>
    <p:sldId id="278" r:id="rId11"/>
    <p:sldId id="260" r:id="rId12"/>
    <p:sldId id="27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FF33CC"/>
    <a:srgbClr val="698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84288" autoAdjust="0"/>
  </p:normalViewPr>
  <p:slideViewPr>
    <p:cSldViewPr snapToGrid="0">
      <p:cViewPr varScale="1">
        <p:scale>
          <a:sx n="95" d="100"/>
          <a:sy n="95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7CDF-6FEC-4887-A3FD-CFA72025E4D5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E915C-C55C-4DD3-89A4-18A9BD9E4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5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4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4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to increase the novice’s understanding</a:t>
            </a:r>
          </a:p>
          <a:p>
            <a:r>
              <a:rPr lang="en-GB" dirty="0" smtClean="0"/>
              <a:t>how to foster meaningful</a:t>
            </a:r>
            <a:r>
              <a:rPr lang="en-GB" baseline="0" dirty="0" smtClean="0"/>
              <a:t> learning of computer concepts by novices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3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6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Feynman Technique</a:t>
            </a:r>
            <a:endParaRPr lang="en-GB" dirty="0" smtClean="0"/>
          </a:p>
          <a:p>
            <a:r>
              <a:rPr lang="en-GB" dirty="0" smtClean="0"/>
              <a:t>https://youtu.be/tkm0TNFzIeg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915C-C55C-4DD3-89A4-18A9BD9E4C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6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07FD-8A16-4831-BCAA-B7590FBB602E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CC7-99AB-4B8A-BFFC-5B9A21A46494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8D4-1A1D-470C-9B15-911C0FA9F359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4317-DE20-496D-B311-D2666E84DACE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9A4F-14DB-408F-B499-CF15FFDB8251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13E6-7CC1-4974-8B81-7AC74A0C0F34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C855-4594-4BB9-946E-2E16BFC27A7E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D14A-0900-483C-A986-20A56F88C1C4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0BEE-2338-4172-8435-CE00F6AC060B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6418-8A91-4EA5-96D8-921E3FD77F6E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A283-B36A-4453-804B-12F48CCE47EE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E90C-DEB7-4D01-9DCA-759E9F7F0B71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3AF6-2461-407F-B519-00C5A7B35462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1D36-BDC4-45BE-9139-F0ADB1DF695D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F6BE-C993-4880-98AA-AAD8C7FC6C2C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5AE-8CB8-4A4F-9815-0D26803499B5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993" y="248607"/>
            <a:ext cx="8964846" cy="982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992" y="1313322"/>
            <a:ext cx="9215141" cy="447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27D08A96-A782-4900-ACBA-7187D884A133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8436" y="63312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omic Sans MS" panose="030F0702030302020204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i.global/customer-stories-en/what-is-a-p-value/" TargetMode="External"/><Relationship Id="rId2" Type="http://schemas.openxmlformats.org/officeDocument/2006/relationships/hyperlink" Target="https://dl.acm.org/doi/pdf/10.1145/356835.35684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lkecon.com/statistics10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The Psychology of </a:t>
            </a:r>
            <a:br>
              <a:rPr lang="en-US" altLang="zh-TW" dirty="0" smtClean="0"/>
            </a:br>
            <a:r>
              <a:rPr lang="en-US" altLang="zh-TW" dirty="0" smtClean="0"/>
              <a:t>How Novices Learn Computer Programming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30797" y="4573021"/>
            <a:ext cx="7766936" cy="1559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RICHARD E.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</a:rPr>
              <a:t>MAYER</a:t>
            </a:r>
          </a:p>
          <a:p>
            <a:pPr algn="ctr"/>
            <a:r>
              <a:rPr lang="en-GB" sz="2800" i="1" dirty="0">
                <a:solidFill>
                  <a:schemeClr val="bg1">
                    <a:lumMod val="50000"/>
                  </a:schemeClr>
                </a:solidFill>
              </a:rPr>
              <a:t>Department of Psychology,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University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California</a:t>
            </a:r>
            <a:endParaRPr lang="en-GB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02674" y="-162838"/>
            <a:ext cx="4317040" cy="702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8864" y="112518"/>
            <a:ext cx="8964846" cy="982844"/>
          </a:xfrm>
        </p:spPr>
        <p:txBody>
          <a:bodyPr>
            <a:normAutofit fontScale="90000"/>
          </a:bodyPr>
          <a:lstStyle/>
          <a:p>
            <a:r>
              <a:rPr lang="en-GB" dirty="0"/>
              <a:t>2 Methods of Meaningful Learning </a:t>
            </a:r>
            <a:br>
              <a:rPr lang="en-GB" dirty="0"/>
            </a:br>
            <a:r>
              <a:rPr lang="en-GB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Concrete </a:t>
            </a:r>
            <a:r>
              <a:rPr lang="en-GB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Advance </a:t>
            </a: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Organizer</a:t>
            </a:r>
            <a:endParaRPr lang="en-GB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46834" y="1370718"/>
            <a:ext cx="4888425" cy="4479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Strong effects for unfamiliar, abstract information(info)</a:t>
            </a:r>
          </a:p>
          <a:p>
            <a:r>
              <a:rPr lang="en-US" dirty="0"/>
              <a:t>Guidelines:</a:t>
            </a:r>
          </a:p>
          <a:p>
            <a:pPr lvl="1"/>
            <a:r>
              <a:rPr lang="en-US" dirty="0"/>
              <a:t>Allow the learners to generate the </a:t>
            </a:r>
            <a:r>
              <a:rPr lang="en-US" dirty="0">
                <a:solidFill>
                  <a:schemeClr val="accent1"/>
                </a:solidFill>
              </a:rPr>
              <a:t>logical relation</a:t>
            </a:r>
          </a:p>
          <a:p>
            <a:pPr lvl="1"/>
            <a:r>
              <a:rPr lang="en-US" dirty="0"/>
              <a:t>Provide a means of </a:t>
            </a:r>
            <a:r>
              <a:rPr lang="en-US" dirty="0">
                <a:solidFill>
                  <a:schemeClr val="accent1"/>
                </a:solidFill>
              </a:rPr>
              <a:t>relating the info with existing knowledge</a:t>
            </a:r>
          </a:p>
          <a:p>
            <a:pPr lvl="1"/>
            <a:r>
              <a:rPr lang="en-US" dirty="0"/>
              <a:t>Be </a:t>
            </a:r>
            <a:r>
              <a:rPr lang="en-US" dirty="0">
                <a:solidFill>
                  <a:schemeClr val="accent1"/>
                </a:solidFill>
              </a:rPr>
              <a:t>familiar</a:t>
            </a:r>
            <a:r>
              <a:rPr lang="en-US" dirty="0"/>
              <a:t> to the learner</a:t>
            </a:r>
          </a:p>
          <a:p>
            <a:pPr lvl="1"/>
            <a:r>
              <a:rPr lang="en-US" dirty="0"/>
              <a:t>Encourage the learners </a:t>
            </a:r>
            <a:r>
              <a:rPr lang="en-US" dirty="0">
                <a:solidFill>
                  <a:schemeClr val="accent1"/>
                </a:solidFill>
              </a:rPr>
              <a:t>to use prerequisite knowledge </a:t>
            </a:r>
            <a:r>
              <a:rPr lang="en-US" dirty="0"/>
              <a:t>which normally have used</a:t>
            </a:r>
          </a:p>
          <a:p>
            <a:endParaRPr lang="en-GB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396" y="1755651"/>
            <a:ext cx="5575778" cy="5014070"/>
          </a:xfrm>
          <a:prstGeom prst="rect">
            <a:avLst/>
          </a:prstGeom>
        </p:spPr>
      </p:pic>
      <p:sp>
        <p:nvSpPr>
          <p:cNvPr id="8" name="內容版面配置區 5"/>
          <p:cNvSpPr txBox="1">
            <a:spLocks/>
          </p:cNvSpPr>
          <p:nvPr/>
        </p:nvSpPr>
        <p:spPr>
          <a:xfrm>
            <a:off x="5893504" y="1230337"/>
            <a:ext cx="4888425" cy="68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Title : Washing clothes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2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56" y="248607"/>
            <a:ext cx="10503073" cy="982844"/>
          </a:xfrm>
        </p:spPr>
        <p:txBody>
          <a:bodyPr>
            <a:noAutofit/>
          </a:bodyPr>
          <a:lstStyle/>
          <a:p>
            <a:r>
              <a:rPr lang="en-GB" sz="3200" dirty="0"/>
              <a:t>2 Methods of Meaningful Learning </a:t>
            </a:r>
            <a:br>
              <a:rPr lang="en-GB" sz="3200" dirty="0"/>
            </a:b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Elaboration</a:t>
            </a:r>
            <a:endParaRPr lang="en-GB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991" y="1333493"/>
            <a:ext cx="8989780" cy="4479963"/>
          </a:xfrm>
        </p:spPr>
        <p:txBody>
          <a:bodyPr/>
          <a:lstStyle/>
          <a:p>
            <a:r>
              <a:rPr lang="en-US" dirty="0" smtClean="0"/>
              <a:t>Putting </a:t>
            </a:r>
            <a:r>
              <a:rPr lang="en-US" dirty="0" smtClean="0"/>
              <a:t>technical information into your own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By doing comparative elaboration exercise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noting 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45" y="2507165"/>
            <a:ext cx="3613336" cy="15812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22275"/>
          <a:stretch/>
        </p:blipFill>
        <p:spPr>
          <a:xfrm>
            <a:off x="5588910" y="2507165"/>
            <a:ext cx="4261060" cy="20842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19412"/>
          <a:stretch/>
        </p:blipFill>
        <p:spPr>
          <a:xfrm>
            <a:off x="1284545" y="4693023"/>
            <a:ext cx="3908712" cy="20738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137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a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Experts knows but novices don’t</a:t>
            </a:r>
            <a:r>
              <a:rPr lang="en-GB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992" y="1313322"/>
            <a:ext cx="9776432" cy="4479963"/>
          </a:xfrm>
        </p:spPr>
        <p:txBody>
          <a:bodyPr>
            <a:normAutofit/>
          </a:bodyPr>
          <a:lstStyle/>
          <a:p>
            <a:r>
              <a:rPr lang="en-US" dirty="0" smtClean="0"/>
              <a:t>Experts </a:t>
            </a:r>
            <a:r>
              <a:rPr lang="en-US" dirty="0" smtClean="0"/>
              <a:t>know but novice not</a:t>
            </a:r>
          </a:p>
          <a:p>
            <a:pPr lvl="1"/>
            <a:r>
              <a:rPr lang="en-GB" dirty="0">
                <a:solidFill>
                  <a:srgbClr val="454545"/>
                </a:solidFill>
              </a:rPr>
              <a:t>understanding a </a:t>
            </a:r>
            <a:r>
              <a:rPr lang="en-GB" dirty="0" smtClean="0">
                <a:solidFill>
                  <a:srgbClr val="454545"/>
                </a:solidFill>
              </a:rPr>
              <a:t>statement</a:t>
            </a:r>
          </a:p>
          <a:p>
            <a:pPr lvl="1"/>
            <a:r>
              <a:rPr lang="en-GB" dirty="0" smtClean="0">
                <a:solidFill>
                  <a:srgbClr val="454545"/>
                </a:solidFill>
              </a:rPr>
              <a:t>understanding</a:t>
            </a:r>
            <a:r>
              <a:rPr lang="zh-TW" altLang="en-US" dirty="0" smtClean="0">
                <a:solidFill>
                  <a:srgbClr val="454545"/>
                </a:solidFill>
              </a:rPr>
              <a:t> </a:t>
            </a:r>
            <a:r>
              <a:rPr lang="en-GB" dirty="0">
                <a:solidFill>
                  <a:srgbClr val="454545"/>
                </a:solidFill>
              </a:rPr>
              <a:t>a </a:t>
            </a:r>
            <a:r>
              <a:rPr lang="en-GB" dirty="0" smtClean="0">
                <a:solidFill>
                  <a:srgbClr val="454545"/>
                </a:solidFill>
              </a:rPr>
              <a:t>program</a:t>
            </a:r>
          </a:p>
          <a:p>
            <a:pPr lvl="2"/>
            <a:r>
              <a:rPr lang="en-GB" dirty="0"/>
              <a:t>All problem solving is based on </a:t>
            </a:r>
            <a:r>
              <a:rPr lang="en-GB" dirty="0" smtClean="0"/>
              <a:t>knowledge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 person needs 50,000 chunks of domain-specific information to become an expert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454545"/>
                </a:solidFill>
              </a:rPr>
              <a:t>=&gt; teach basic chunks/schemata to novices</a:t>
            </a:r>
            <a:endParaRPr lang="en-GB" dirty="0">
              <a:solidFill>
                <a:srgbClr val="454545"/>
              </a:solidFill>
            </a:endParaRPr>
          </a:p>
          <a:p>
            <a:pPr lvl="2"/>
            <a:endParaRPr lang="en-GB" dirty="0" smtClean="0">
              <a:solidFill>
                <a:srgbClr val="454545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6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橢圓 5"/>
          <p:cNvSpPr/>
          <p:nvPr/>
        </p:nvSpPr>
        <p:spPr>
          <a:xfrm>
            <a:off x="914401" y="1351429"/>
            <a:ext cx="2057400" cy="1089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Meaningful Learning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3109633" y="1754841"/>
            <a:ext cx="1297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194837" y="1298358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Elements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22424" y="1432537"/>
            <a:ext cx="1229463" cy="56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Meaningful </a:t>
            </a:r>
            <a:endParaRPr lang="en-US" sz="1600" dirty="0" smtClean="0"/>
          </a:p>
          <a:p>
            <a:pPr algn="ctr"/>
            <a:r>
              <a:rPr lang="en-US" sz="1600" dirty="0" smtClean="0"/>
              <a:t>Learning</a:t>
            </a:r>
            <a:endParaRPr lang="en-GB" sz="1600" dirty="0"/>
          </a:p>
        </p:txBody>
      </p:sp>
      <p:sp>
        <p:nvSpPr>
          <p:cNvPr id="17" name="橢圓 16"/>
          <p:cNvSpPr/>
          <p:nvPr/>
        </p:nvSpPr>
        <p:spPr>
          <a:xfrm>
            <a:off x="4585031" y="850382"/>
            <a:ext cx="2466856" cy="1979861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橢圓 17"/>
          <p:cNvSpPr/>
          <p:nvPr/>
        </p:nvSpPr>
        <p:spPr>
          <a:xfrm>
            <a:off x="5404363" y="118896"/>
            <a:ext cx="2116137" cy="2056223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橢圓 18"/>
          <p:cNvSpPr/>
          <p:nvPr/>
        </p:nvSpPr>
        <p:spPr>
          <a:xfrm>
            <a:off x="5847701" y="857469"/>
            <a:ext cx="2492132" cy="1972774"/>
          </a:xfrm>
          <a:prstGeom prst="ellipse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文字方塊 20"/>
          <p:cNvSpPr txBox="1"/>
          <p:nvPr/>
        </p:nvSpPr>
        <p:spPr>
          <a:xfrm>
            <a:off x="5707892" y="412152"/>
            <a:ext cx="174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Availability(b)</a:t>
            </a:r>
            <a:endParaRPr lang="en-US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22" name="矩形 21"/>
          <p:cNvSpPr/>
          <p:nvPr/>
        </p:nvSpPr>
        <p:spPr>
          <a:xfrm>
            <a:off x="6621799" y="1902842"/>
            <a:ext cx="169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Activation</a:t>
            </a:r>
          </a:p>
          <a:p>
            <a:pPr lvl="1"/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     (c)</a:t>
            </a:r>
            <a:endParaRPr lang="en-US" altLang="zh-TW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4248" y="1902842"/>
            <a:ext cx="1674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698F1B"/>
                </a:solidFill>
              </a:rPr>
              <a:t>Reception</a:t>
            </a:r>
          </a:p>
          <a:p>
            <a:pPr lvl="1"/>
            <a:r>
              <a:rPr lang="en-US" dirty="0" smtClean="0">
                <a:solidFill>
                  <a:srgbClr val="698F1B"/>
                </a:solidFill>
              </a:rPr>
              <a:t>	(a)</a:t>
            </a:r>
            <a:endParaRPr lang="en-US" dirty="0">
              <a:solidFill>
                <a:srgbClr val="698F1B"/>
              </a:solidFill>
            </a:endParaRPr>
          </a:p>
        </p:txBody>
      </p:sp>
      <p:cxnSp>
        <p:nvCxnSpPr>
          <p:cNvPr id="25" name="肘形接點 24"/>
          <p:cNvCxnSpPr/>
          <p:nvPr/>
        </p:nvCxnSpPr>
        <p:spPr>
          <a:xfrm>
            <a:off x="1943101" y="2560620"/>
            <a:ext cx="2266240" cy="1123874"/>
          </a:xfrm>
          <a:prstGeom prst="bentConnector3">
            <a:avLst>
              <a:gd name="adj1" fmla="val 1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08075" y="2549173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肘形接點 29"/>
          <p:cNvCxnSpPr/>
          <p:nvPr/>
        </p:nvCxnSpPr>
        <p:spPr>
          <a:xfrm>
            <a:off x="1943101" y="3684494"/>
            <a:ext cx="2266240" cy="1371918"/>
          </a:xfrm>
          <a:prstGeom prst="bentConnector3">
            <a:avLst>
              <a:gd name="adj1" fmla="val 4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/>
          <a:srcRect r="5976"/>
          <a:stretch/>
        </p:blipFill>
        <p:spPr>
          <a:xfrm>
            <a:off x="8665117" y="716633"/>
            <a:ext cx="3511124" cy="1870881"/>
          </a:xfrm>
          <a:prstGeom prst="rect">
            <a:avLst/>
          </a:prstGeom>
        </p:spPr>
      </p:pic>
      <p:sp>
        <p:nvSpPr>
          <p:cNvPr id="33" name="橢圓 32"/>
          <p:cNvSpPr/>
          <p:nvPr/>
        </p:nvSpPr>
        <p:spPr>
          <a:xfrm>
            <a:off x="4433072" y="3196376"/>
            <a:ext cx="1687606" cy="872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Concrete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7282249" y="3196376"/>
            <a:ext cx="1932851" cy="872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Elaboration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472065" y="3428607"/>
            <a:ext cx="57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&amp;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920198" y="319239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teach novices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888212" y="462995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to teach novices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4380636" y="4563052"/>
            <a:ext cx="2371140" cy="872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understanding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 statement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806342" y="4814620"/>
            <a:ext cx="57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&amp;</a:t>
            </a:r>
          </a:p>
        </p:txBody>
      </p:sp>
      <p:sp>
        <p:nvSpPr>
          <p:cNvPr id="48" name="橢圓 47"/>
          <p:cNvSpPr/>
          <p:nvPr/>
        </p:nvSpPr>
        <p:spPr>
          <a:xfrm>
            <a:off x="7282249" y="4563052"/>
            <a:ext cx="2371140" cy="872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understanding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 program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960369" y="5600468"/>
            <a:ext cx="694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  <a:t>Thank you!</a:t>
            </a:r>
            <a:endParaRPr lang="en-GB" sz="7200" dirty="0">
              <a:solidFill>
                <a:schemeClr val="accent3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1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993" y="1146132"/>
            <a:ext cx="9215141" cy="4684732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Psychology of How Novices Learn Computer </a:t>
            </a:r>
            <a:r>
              <a:rPr lang="en-GB" dirty="0" smtClean="0"/>
              <a:t>Programming</a:t>
            </a:r>
          </a:p>
          <a:p>
            <a:pPr lvl="1"/>
            <a:r>
              <a:rPr lang="en-GB" dirty="0"/>
              <a:t>RICHARD E. </a:t>
            </a:r>
            <a:r>
              <a:rPr lang="en-GB" dirty="0" smtClean="0"/>
              <a:t>MAYER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dl.acm.org/doi/pdf/10.1145/356835.356841</a:t>
            </a:r>
            <a:endParaRPr lang="en-GB" dirty="0" smtClean="0"/>
          </a:p>
          <a:p>
            <a:r>
              <a:rPr lang="en-GB" b="1" dirty="0"/>
              <a:t>What is a P-value?</a:t>
            </a:r>
            <a:endParaRPr lang="en-GB" dirty="0"/>
          </a:p>
          <a:p>
            <a:pPr lvl="1"/>
            <a:r>
              <a:rPr lang="en-GB" i="1" dirty="0"/>
              <a:t>Cave &amp; C. </a:t>
            </a:r>
            <a:r>
              <a:rPr lang="en-GB" i="1" dirty="0" err="1"/>
              <a:t>Supakorn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://www.biosci.global/customer-stories-en/what-is-a-p-value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zh-TW" altLang="en-US" b="1" dirty="0"/>
              <a:t>統計術語小教室：你說的是真的嗎？</a:t>
            </a:r>
          </a:p>
          <a:p>
            <a:pPr lvl="1"/>
            <a:r>
              <a:rPr lang="en-GB" dirty="0">
                <a:hlinkClick r:id="rId4"/>
              </a:rPr>
              <a:t>https://talkecon.com/statistics101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zh-TW" altLang="en-US" b="1" dirty="0"/>
              <a:t>統計學</a:t>
            </a:r>
            <a:r>
              <a:rPr lang="en-US" altLang="zh-TW" b="1" dirty="0"/>
              <a:t>:</a:t>
            </a:r>
            <a:r>
              <a:rPr lang="zh-TW" altLang="en-US" b="1" dirty="0"/>
              <a:t>大家都喜歡問的系列</a:t>
            </a:r>
            <a:r>
              <a:rPr lang="en-US" altLang="zh-TW" b="1" dirty="0"/>
              <a:t>-p</a:t>
            </a:r>
            <a:r>
              <a:rPr lang="zh-TW" altLang="en-US" b="1" dirty="0"/>
              <a:t>值是什麼</a:t>
            </a:r>
          </a:p>
          <a:p>
            <a:pPr lvl="1"/>
            <a:r>
              <a:rPr lang="en-GB" altLang="zh-TW" b="1" dirty="0"/>
              <a:t>https://chih-sheng-huang821.medium.com/</a:t>
            </a:r>
            <a:r>
              <a:rPr lang="zh-TW" altLang="en-US" b="1" dirty="0" smtClean="0"/>
              <a:t>統計學</a:t>
            </a:r>
            <a:r>
              <a:rPr lang="en-US" altLang="zh-TW" b="1" dirty="0"/>
              <a:t>-</a:t>
            </a:r>
            <a:r>
              <a:rPr lang="zh-TW" altLang="en-US" b="1" dirty="0" smtClean="0"/>
              <a:t>大家</a:t>
            </a:r>
            <a:r>
              <a:rPr lang="zh-TW" altLang="en-US" b="1" dirty="0"/>
              <a:t>都喜歡問的系列</a:t>
            </a:r>
            <a:r>
              <a:rPr lang="en-US" altLang="zh-TW" b="1" dirty="0"/>
              <a:t>-p</a:t>
            </a:r>
            <a:r>
              <a:rPr lang="zh-TW" altLang="en-US" b="1" dirty="0"/>
              <a:t>值是</a:t>
            </a:r>
            <a:r>
              <a:rPr lang="zh-TW" altLang="en-US" b="1" dirty="0" smtClean="0"/>
              <a:t>什麼</a:t>
            </a:r>
            <a:r>
              <a:rPr lang="en-GB" altLang="zh-TW" b="1" dirty="0"/>
              <a:t>-</a:t>
            </a:r>
            <a:r>
              <a:rPr lang="en-GB" altLang="zh-TW" b="1" dirty="0" smtClean="0"/>
              <a:t>2c03dbe8fddf</a:t>
            </a:r>
          </a:p>
          <a:p>
            <a:r>
              <a:rPr lang="zh-TW" altLang="en-US" dirty="0"/>
              <a:t>淺</a:t>
            </a:r>
            <a:r>
              <a:rPr lang="zh-TW" altLang="en-US" dirty="0" smtClean="0"/>
              <a:t>談 </a:t>
            </a:r>
            <a:r>
              <a:rPr lang="en-GB" dirty="0" smtClean="0"/>
              <a:t>p-value </a:t>
            </a:r>
            <a:r>
              <a:rPr lang="zh-TW" altLang="en-US" dirty="0"/>
              <a:t>的</a:t>
            </a:r>
            <a:r>
              <a:rPr lang="zh-TW" altLang="en-US" dirty="0" smtClean="0"/>
              <a:t>濫用</a:t>
            </a:r>
            <a:endParaRPr lang="en-US" altLang="zh-TW" dirty="0" smtClean="0"/>
          </a:p>
          <a:p>
            <a:pPr lvl="1"/>
            <a:r>
              <a:rPr lang="zh-TW" altLang="en-US" dirty="0"/>
              <a:t>王博賢 </a:t>
            </a:r>
            <a:r>
              <a:rPr lang="zh-TW" altLang="en-US" dirty="0" smtClean="0"/>
              <a:t>陳錦華</a:t>
            </a:r>
            <a:endParaRPr lang="en-US" altLang="zh-TW" dirty="0" smtClean="0"/>
          </a:p>
          <a:p>
            <a:pPr lvl="1"/>
            <a:r>
              <a:rPr lang="en-GB" altLang="zh-TW" b="1" dirty="0"/>
              <a:t>http://</a:t>
            </a:r>
            <a:r>
              <a:rPr lang="en-GB" altLang="zh-TW" b="1" dirty="0" smtClean="0"/>
              <a:t>libir.tmu.edu.tw/bitstream/987654321/57393/2/21-01%20</a:t>
            </a:r>
            <a:r>
              <a:rPr lang="zh-TW" altLang="en-US" dirty="0"/>
              <a:t>淺</a:t>
            </a:r>
            <a:r>
              <a:rPr lang="zh-TW" altLang="en-US" dirty="0" smtClean="0"/>
              <a:t>談</a:t>
            </a:r>
            <a:r>
              <a:rPr lang="en-GB" dirty="0" smtClean="0"/>
              <a:t>p</a:t>
            </a:r>
            <a:r>
              <a:rPr lang="zh-TW" altLang="en-US" dirty="0" smtClean="0"/>
              <a:t>值</a:t>
            </a:r>
            <a:r>
              <a:rPr lang="en-GB" altLang="zh-TW" b="1" dirty="0" smtClean="0"/>
              <a:t>.</a:t>
            </a:r>
            <a:r>
              <a:rPr lang="en-GB" altLang="zh-TW" b="1" dirty="0"/>
              <a:t>pdf</a:t>
            </a:r>
            <a:endParaRPr lang="en-GB" altLang="zh-TW" b="1" dirty="0" smtClean="0"/>
          </a:p>
          <a:p>
            <a:endParaRPr lang="zh-TW" altLang="en-US" b="1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8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992" y="1129553"/>
            <a:ext cx="10267249" cy="520174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</a:t>
            </a:r>
            <a:r>
              <a:rPr lang="en-GB" dirty="0"/>
              <a:t>is Meaningful Learning?</a:t>
            </a:r>
            <a:endParaRPr lang="en-GB" dirty="0" smtClean="0"/>
          </a:p>
          <a:p>
            <a:pPr lvl="1"/>
            <a:r>
              <a:rPr lang="en-GB" dirty="0" smtClean="0"/>
              <a:t>3 Steps of </a:t>
            </a:r>
            <a:r>
              <a:rPr lang="en-GB" dirty="0"/>
              <a:t>M</a:t>
            </a:r>
            <a:r>
              <a:rPr lang="en-GB" dirty="0" smtClean="0"/>
              <a:t>eaningful </a:t>
            </a:r>
            <a:r>
              <a:rPr lang="en-GB" dirty="0"/>
              <a:t>L</a:t>
            </a:r>
            <a:r>
              <a:rPr lang="en-GB" dirty="0" smtClean="0"/>
              <a:t>earning</a:t>
            </a:r>
          </a:p>
          <a:p>
            <a:pPr lvl="1"/>
            <a:r>
              <a:rPr lang="en-GB" dirty="0" smtClean="0"/>
              <a:t>Meaningful Learning vs Rote Learning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2 Methods </a:t>
            </a:r>
            <a:r>
              <a:rPr lang="en-GB" dirty="0"/>
              <a:t>of </a:t>
            </a:r>
            <a:r>
              <a:rPr lang="en-GB" dirty="0" smtClean="0"/>
              <a:t>Meaningful Learning</a:t>
            </a:r>
          </a:p>
          <a:p>
            <a:pPr lvl="1"/>
            <a:r>
              <a:rPr lang="en-GB" dirty="0" smtClean="0"/>
              <a:t>Concrete Model</a:t>
            </a:r>
          </a:p>
          <a:p>
            <a:pPr lvl="1"/>
            <a:r>
              <a:rPr lang="en-GB" dirty="0" smtClean="0"/>
              <a:t>Elaboration, put it in your own words</a:t>
            </a:r>
          </a:p>
          <a:p>
            <a:endParaRPr lang="en-US" dirty="0"/>
          </a:p>
          <a:p>
            <a:r>
              <a:rPr lang="en-US" dirty="0" smtClean="0"/>
              <a:t>Understanding the program – Experts knows but novices don’t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meaningful learning?</a:t>
            </a:r>
            <a:br>
              <a:rPr lang="en-GB" dirty="0"/>
            </a:b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09534" y="1125063"/>
            <a:ext cx="9342142" cy="4462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Meaningful </a:t>
            </a:r>
            <a:r>
              <a:rPr lang="en-US" dirty="0" smtClean="0"/>
              <a:t>Learning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Assimilate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information 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schema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dirty="0"/>
              <a:t>a process that the learner can connect new materials with existing </a:t>
            </a:r>
            <a:r>
              <a:rPr lang="en-US" dirty="0" smtClean="0"/>
              <a:t>acknowledge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knowledge</a:t>
            </a:r>
          </a:p>
          <a:p>
            <a:pPr lvl="2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ssimilation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the process of connecting new information to the schema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橢圓 5"/>
          <p:cNvSpPr/>
          <p:nvPr/>
        </p:nvSpPr>
        <p:spPr>
          <a:xfrm>
            <a:off x="1879691" y="4265776"/>
            <a:ext cx="1443716" cy="13669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/>
          <p:cNvSpPr/>
          <p:nvPr/>
        </p:nvSpPr>
        <p:spPr>
          <a:xfrm>
            <a:off x="4816108" y="4452720"/>
            <a:ext cx="1291167" cy="113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336220" y="4990552"/>
            <a:ext cx="1397413" cy="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389137" y="4525741"/>
            <a:ext cx="139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connecting </a:t>
            </a:r>
            <a:endParaRPr lang="en-GB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930828" y="4507955"/>
            <a:ext cx="143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</a:t>
            </a:r>
          </a:p>
          <a:p>
            <a:pPr algn="ctr"/>
            <a:r>
              <a:rPr lang="en-GB" dirty="0" smtClean="0"/>
              <a:t>information </a:t>
            </a:r>
            <a:endParaRPr lang="en-GB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44330" y="4762671"/>
            <a:ext cx="14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schema</a:t>
            </a:r>
            <a:endParaRPr lang="en-GB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85968" y="5878249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Assimilate new information to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1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System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992" y="935745"/>
            <a:ext cx="9965851" cy="58375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Cognitive System</a:t>
            </a:r>
          </a:p>
          <a:p>
            <a:pPr lvl="1"/>
            <a:r>
              <a:rPr lang="en-US" dirty="0" smtClean="0"/>
              <a:t>Short-term memory</a:t>
            </a:r>
          </a:p>
          <a:p>
            <a:pPr lvl="2"/>
            <a:r>
              <a:rPr lang="en-US" dirty="0" smtClean="0"/>
              <a:t>temporary</a:t>
            </a:r>
          </a:p>
          <a:p>
            <a:pPr lvl="2"/>
            <a:r>
              <a:rPr lang="en-US" dirty="0" smtClean="0"/>
              <a:t>limited capacity</a:t>
            </a:r>
          </a:p>
          <a:p>
            <a:pPr lvl="1"/>
            <a:r>
              <a:rPr lang="en-US" dirty="0" smtClean="0"/>
              <a:t>Long-term memory</a:t>
            </a:r>
          </a:p>
          <a:p>
            <a:pPr lvl="2"/>
            <a:r>
              <a:rPr lang="en-US" dirty="0" smtClean="0"/>
              <a:t>permanent</a:t>
            </a:r>
          </a:p>
          <a:p>
            <a:pPr lvl="2"/>
            <a:r>
              <a:rPr lang="en-US" dirty="0" smtClean="0"/>
              <a:t>unlimited capacity</a:t>
            </a:r>
            <a:endParaRPr lang="en-GB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83" y="2900457"/>
            <a:ext cx="4742156" cy="220386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525854" y="-67732"/>
            <a:ext cx="4296427" cy="692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02993" y="248607"/>
            <a:ext cx="9749352" cy="982844"/>
          </a:xfrm>
        </p:spPr>
        <p:txBody>
          <a:bodyPr>
            <a:normAutofit/>
          </a:bodyPr>
          <a:lstStyle/>
          <a:p>
            <a:r>
              <a:rPr lang="en-US" dirty="0" smtClean="0"/>
              <a:t>3 Steps for Meaningful Learning to occur</a:t>
            </a:r>
            <a:endParaRPr lang="en-GB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/>
          <a:srcRect r="5976"/>
          <a:stretch/>
        </p:blipFill>
        <p:spPr>
          <a:xfrm>
            <a:off x="1134161" y="4640087"/>
            <a:ext cx="4317794" cy="1973655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8774979" y="843611"/>
            <a:ext cx="2754731" cy="2483887"/>
            <a:chOff x="1039926" y="3557392"/>
            <a:chExt cx="2655252" cy="2419157"/>
          </a:xfrm>
        </p:grpSpPr>
        <p:sp>
          <p:nvSpPr>
            <p:cNvPr id="8" name="文字方塊 7"/>
            <p:cNvSpPr txBox="1"/>
            <p:nvPr/>
          </p:nvSpPr>
          <p:spPr>
            <a:xfrm>
              <a:off x="1664848" y="4636984"/>
              <a:ext cx="1319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Meaningful 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Learning</a:t>
              </a:r>
              <a:endParaRPr lang="en-GB" sz="1600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1039926" y="4112142"/>
              <a:ext cx="2023220" cy="1861749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橢圓 14"/>
            <p:cNvSpPr/>
            <p:nvPr/>
          </p:nvSpPr>
          <p:spPr>
            <a:xfrm>
              <a:off x="1367909" y="3557392"/>
              <a:ext cx="1913596" cy="1828116"/>
            </a:xfrm>
            <a:prstGeom prst="ellipse">
              <a:avLst/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橢圓 15"/>
            <p:cNvSpPr/>
            <p:nvPr/>
          </p:nvSpPr>
          <p:spPr>
            <a:xfrm>
              <a:off x="1728592" y="4114799"/>
              <a:ext cx="1966586" cy="186175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7053" y="1023546"/>
            <a:ext cx="9215141" cy="5590196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98F1B"/>
                </a:solidFill>
              </a:rPr>
              <a:t>Reception</a:t>
            </a:r>
          </a:p>
          <a:p>
            <a:pPr lvl="2"/>
            <a:r>
              <a:rPr lang="en-US" sz="2100" dirty="0" smtClean="0">
                <a:solidFill>
                  <a:srgbClr val="698F1B"/>
                </a:solidFill>
              </a:rPr>
              <a:t>Incoming information reaches short-term memory (a)</a:t>
            </a:r>
          </a:p>
          <a:p>
            <a:pPr lvl="2"/>
            <a:r>
              <a:rPr lang="en-US" sz="2100" dirty="0" smtClean="0">
                <a:solidFill>
                  <a:srgbClr val="698F1B"/>
                </a:solidFill>
              </a:rPr>
              <a:t>appropriate anchoring ideas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Availability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sz="2100" dirty="0" smtClean="0">
                <a:solidFill>
                  <a:srgbClr val="0070C0"/>
                </a:solidFill>
              </a:rPr>
              <a:t>Possessing prerequisite concepts in long-term memory (b)</a:t>
            </a:r>
            <a:endParaRPr lang="en-US" sz="2100" dirty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Activation</a:t>
            </a:r>
          </a:p>
          <a:p>
            <a:pPr lvl="2"/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</a:rPr>
              <a:t>Actively use prerequisite knowledge during learning (c)</a:t>
            </a:r>
            <a:endParaRPr lang="en-US" sz="21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>
          <a:xfrm>
            <a:off x="11508661" y="643117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992" y="39482"/>
            <a:ext cx="8964846" cy="98284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</a:t>
            </a:r>
            <a:r>
              <a:rPr lang="en-US" dirty="0"/>
              <a:t>Meaningful </a:t>
            </a:r>
            <a:r>
              <a:rPr lang="en-US" dirty="0" smtClean="0"/>
              <a:t>Learning</a:t>
            </a:r>
            <a:r>
              <a:rPr lang="en-GB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Meaningful Learning vs Rote Learning </a:t>
            </a:r>
            <a:endParaRPr lang="en-GB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11169" y="1444976"/>
            <a:ext cx="5910402" cy="4479963"/>
          </a:xfrm>
        </p:spPr>
        <p:txBody>
          <a:bodyPr/>
          <a:lstStyle/>
          <a:p>
            <a:r>
              <a:rPr lang="en-US" dirty="0"/>
              <a:t>Rote</a:t>
            </a:r>
            <a:r>
              <a:rPr lang="en-US" dirty="0" smtClean="0"/>
              <a:t> Learning</a:t>
            </a:r>
          </a:p>
          <a:p>
            <a:pPr lvl="1"/>
            <a:r>
              <a:rPr lang="en-US" altLang="zh-TW" dirty="0" smtClean="0"/>
              <a:t>Give the formula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dirty="0" smtClean="0"/>
              <a:t>Area = Height x Base </a:t>
            </a:r>
            <a:endParaRPr lang="en-US" dirty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99399" y="1420900"/>
            <a:ext cx="4958401" cy="226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Meaningful Learning</a:t>
            </a:r>
          </a:p>
          <a:p>
            <a:pPr lvl="1"/>
            <a:r>
              <a:rPr lang="en-US" dirty="0" smtClean="0"/>
              <a:t>Explore the parallelogram visually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15824" y="3873420"/>
            <a:ext cx="10190690" cy="213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Both groups do well in involving test</a:t>
            </a:r>
          </a:p>
          <a:p>
            <a:r>
              <a:rPr lang="en-US" dirty="0" smtClean="0"/>
              <a:t>But rote learning group cannot pass the transfer test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05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 Methods of Meaningful </a:t>
            </a:r>
            <a:r>
              <a:rPr lang="en-GB" dirty="0" smtClean="0"/>
              <a:t>Learning </a:t>
            </a:r>
            <a:br>
              <a:rPr lang="en-GB" dirty="0" smtClean="0"/>
            </a:br>
            <a:r>
              <a:rPr lang="en-GB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GB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Concrete </a:t>
            </a:r>
            <a:r>
              <a:rPr lang="en-GB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: Experiment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02992" y="1313322"/>
            <a:ext cx="4753956" cy="516143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concrete model(figure 2.) includes 4 major function: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Input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Output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Executive </a:t>
            </a:r>
            <a:r>
              <a:rPr lang="en-GB" dirty="0" smtClean="0"/>
              <a:t>Control</a:t>
            </a:r>
          </a:p>
          <a:p>
            <a:r>
              <a:rPr lang="en-GB" dirty="0" smtClean="0"/>
              <a:t>2 Groups: </a:t>
            </a:r>
          </a:p>
          <a:p>
            <a:pPr lvl="1"/>
            <a:r>
              <a:rPr lang="en-GB" dirty="0" smtClean="0"/>
              <a:t>Model</a:t>
            </a:r>
          </a:p>
          <a:p>
            <a:pPr marL="457200" lvl="1" indent="0">
              <a:buNone/>
            </a:pPr>
            <a:r>
              <a:rPr lang="en-GB" dirty="0" smtClean="0"/>
              <a:t>(with the concrete model)</a:t>
            </a:r>
          </a:p>
          <a:p>
            <a:pPr lvl="1"/>
            <a:r>
              <a:rPr lang="en-GB" dirty="0" smtClean="0"/>
              <a:t>Control</a:t>
            </a:r>
          </a:p>
          <a:p>
            <a:pPr marL="457200" lvl="1" indent="0">
              <a:buNone/>
            </a:pPr>
            <a:r>
              <a:rPr lang="en-GB" dirty="0" smtClean="0"/>
              <a:t>(without </a:t>
            </a:r>
            <a:r>
              <a:rPr lang="en-GB" dirty="0"/>
              <a:t>the concrete model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35" y="3850803"/>
            <a:ext cx="3888354" cy="2837330"/>
          </a:xfrm>
          <a:prstGeom prst="rect">
            <a:avLst/>
          </a:prstGeom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948" y="1514636"/>
            <a:ext cx="3651727" cy="20529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41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766" y="1486917"/>
            <a:ext cx="5230713" cy="24840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67" y="4064267"/>
            <a:ext cx="5230713" cy="24555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02993" y="248607"/>
            <a:ext cx="8964846" cy="982844"/>
          </a:xfrm>
        </p:spPr>
        <p:txBody>
          <a:bodyPr>
            <a:normAutofit fontScale="90000"/>
          </a:bodyPr>
          <a:lstStyle/>
          <a:p>
            <a:r>
              <a:rPr lang="en-GB" dirty="0"/>
              <a:t>2 Methods of Meaningful </a:t>
            </a:r>
            <a:r>
              <a:rPr lang="en-GB" dirty="0" smtClean="0"/>
              <a:t>Learning </a:t>
            </a:r>
            <a:br>
              <a:rPr lang="en-GB" dirty="0" smtClean="0"/>
            </a:br>
            <a:r>
              <a:rPr lang="en-GB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GB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Concrete </a:t>
            </a:r>
            <a:r>
              <a:rPr lang="en-GB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: Experiment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橢圓 8"/>
          <p:cNvSpPr/>
          <p:nvPr/>
        </p:nvSpPr>
        <p:spPr>
          <a:xfrm>
            <a:off x="7738781" y="3018137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橢圓 9"/>
          <p:cNvSpPr/>
          <p:nvPr/>
        </p:nvSpPr>
        <p:spPr>
          <a:xfrm>
            <a:off x="8442510" y="3037474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橢圓 10"/>
          <p:cNvSpPr/>
          <p:nvPr/>
        </p:nvSpPr>
        <p:spPr>
          <a:xfrm>
            <a:off x="9111865" y="2848486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橢圓 11"/>
          <p:cNvSpPr/>
          <p:nvPr/>
        </p:nvSpPr>
        <p:spPr>
          <a:xfrm>
            <a:off x="9870317" y="2854376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橢圓 12"/>
          <p:cNvSpPr/>
          <p:nvPr/>
        </p:nvSpPr>
        <p:spPr>
          <a:xfrm>
            <a:off x="7738780" y="5592557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橢圓 13"/>
          <p:cNvSpPr/>
          <p:nvPr/>
        </p:nvSpPr>
        <p:spPr>
          <a:xfrm>
            <a:off x="10569273" y="2848486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橢圓 14"/>
          <p:cNvSpPr/>
          <p:nvPr/>
        </p:nvSpPr>
        <p:spPr>
          <a:xfrm>
            <a:off x="11268229" y="3049395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橢圓 15"/>
          <p:cNvSpPr/>
          <p:nvPr/>
        </p:nvSpPr>
        <p:spPr>
          <a:xfrm>
            <a:off x="8407428" y="5592557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橢圓 16"/>
          <p:cNvSpPr/>
          <p:nvPr/>
        </p:nvSpPr>
        <p:spPr>
          <a:xfrm>
            <a:off x="9151640" y="5429408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橢圓 17"/>
          <p:cNvSpPr/>
          <p:nvPr/>
        </p:nvSpPr>
        <p:spPr>
          <a:xfrm>
            <a:off x="9930934" y="5403813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橢圓 18"/>
          <p:cNvSpPr/>
          <p:nvPr/>
        </p:nvSpPr>
        <p:spPr>
          <a:xfrm>
            <a:off x="10599582" y="5403813"/>
            <a:ext cx="349625" cy="1889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54" y="1486917"/>
            <a:ext cx="5586841" cy="42863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418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845" y="968856"/>
            <a:ext cx="10190690" cy="2137415"/>
          </a:xfrm>
        </p:spPr>
        <p:txBody>
          <a:bodyPr/>
          <a:lstStyle/>
          <a:p>
            <a:r>
              <a:rPr lang="en-US" altLang="zh-TW" dirty="0" smtClean="0"/>
              <a:t>Problem: Does providing the concrete </a:t>
            </a:r>
            <a:r>
              <a:rPr lang="en-US" altLang="zh-TW" dirty="0"/>
              <a:t>m</a:t>
            </a:r>
            <a:r>
              <a:rPr lang="en-US" altLang="zh-TW" dirty="0" smtClean="0"/>
              <a:t>odel has effects on learning computer programming?</a:t>
            </a:r>
          </a:p>
          <a:p>
            <a:pPr lvl="1"/>
            <a:r>
              <a:rPr lang="en-US" altLang="zh-TW" dirty="0" smtClean="0"/>
              <a:t>H</a:t>
            </a:r>
            <a:r>
              <a:rPr lang="en-US" altLang="zh-TW" sz="1800" dirty="0" smtClean="0"/>
              <a:t>0</a:t>
            </a:r>
            <a:r>
              <a:rPr lang="en-US" altLang="zh-TW" dirty="0" smtClean="0"/>
              <a:t> ( Null </a:t>
            </a:r>
            <a:r>
              <a:rPr lang="en-GB" dirty="0" smtClean="0"/>
              <a:t>Hypothesis </a:t>
            </a:r>
            <a:r>
              <a:rPr lang="en-US" altLang="zh-TW" dirty="0" smtClean="0"/>
              <a:t>) : No effects.</a:t>
            </a:r>
          </a:p>
          <a:p>
            <a:pPr lvl="1"/>
            <a:r>
              <a:rPr lang="en-US" dirty="0" smtClean="0"/>
              <a:t>H</a:t>
            </a:r>
            <a:r>
              <a:rPr lang="en-US" sz="1800" dirty="0" smtClean="0"/>
              <a:t>1</a:t>
            </a:r>
            <a:r>
              <a:rPr lang="en-US" dirty="0" smtClean="0"/>
              <a:t> ( </a:t>
            </a:r>
            <a:r>
              <a:rPr lang="en-GB" dirty="0" smtClean="0"/>
              <a:t>Alternative Hypothesis</a:t>
            </a:r>
            <a:r>
              <a:rPr lang="en-US" dirty="0" smtClean="0"/>
              <a:t> ) : Yes, it does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34" y="3155049"/>
            <a:ext cx="7660951" cy="2859215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70585" y="3420703"/>
            <a:ext cx="3435785" cy="268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p-value:</a:t>
            </a:r>
          </a:p>
          <a:p>
            <a:pPr marL="400050" lvl="1" indent="0">
              <a:buNone/>
            </a:pPr>
            <a:r>
              <a:rPr lang="en-US" dirty="0" smtClean="0"/>
              <a:t>the possibility of type 1 error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 smtClean="0"/>
              <a:t>p &lt; 0.05(5%)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zh-TW" altLang="en-US" dirty="0"/>
              <a:t>可信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80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1206</TotalTime>
  <Words>628</Words>
  <Application>Microsoft Office PowerPoint</Application>
  <PresentationFormat>寬螢幕</PresentationFormat>
  <Paragraphs>158</Paragraphs>
  <Slides>14</Slides>
  <Notes>7</Notes>
  <HiddenSlides>3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Castellar</vt:lpstr>
      <vt:lpstr>Comic Sans MS</vt:lpstr>
      <vt:lpstr>Symbol</vt:lpstr>
      <vt:lpstr>Trebuchet MS</vt:lpstr>
      <vt:lpstr>Wingdings 3</vt:lpstr>
      <vt:lpstr>多面向</vt:lpstr>
      <vt:lpstr>The Psychology of  How Novices Learn Computer Programming</vt:lpstr>
      <vt:lpstr>Outline</vt:lpstr>
      <vt:lpstr>What is meaningful learning? </vt:lpstr>
      <vt:lpstr>Cognitive System</vt:lpstr>
      <vt:lpstr>3 Steps for Meaningful Learning to occur</vt:lpstr>
      <vt:lpstr>What is Meaningful Learning? - Meaningful Learning vs Rote Learning </vt:lpstr>
      <vt:lpstr>2 Methods of Meaningful Learning  - Concrete Model : Experiment  </vt:lpstr>
      <vt:lpstr>2 Methods of Meaningful Learning  - Concrete Model : Experiment  </vt:lpstr>
      <vt:lpstr>Statistics</vt:lpstr>
      <vt:lpstr>2 Methods of Meaningful Learning  - Concrete Model : Advance Organizer</vt:lpstr>
      <vt:lpstr>2 Methods of Meaningful Learning  - Elaboration</vt:lpstr>
      <vt:lpstr>Understanding a Program – Experts knows but novices don’t  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of  How Novices Learn Computer Programming</dc:title>
  <dc:creator>TIENHUI-YU</dc:creator>
  <cp:lastModifiedBy>TIENHUI-YU</cp:lastModifiedBy>
  <cp:revision>44</cp:revision>
  <dcterms:created xsi:type="dcterms:W3CDTF">2021-12-19T15:39:26Z</dcterms:created>
  <dcterms:modified xsi:type="dcterms:W3CDTF">2021-12-22T06:50:03Z</dcterms:modified>
</cp:coreProperties>
</file>