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20500000000000000" charset="0"/>
      <p:regular r:id="rId25"/>
      <p:bold r:id="rId26"/>
    </p:embeddedFont>
    <p:embeddedFont>
      <p:font typeface="Impact" panose="020B080603090205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glUuj1qq0DDHzHFbq82VIuA/o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48b262dbf_6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248b262dbf_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48b262dbf_1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48b262dbf_1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48b262dbf_1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248b262dbf_1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48b262dbf_1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248b262dbf_1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48b262dbf_6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248b262dbf_6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48b262dbf_1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248b262dbf_1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48b262dbf_6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48b262dbf_6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48b262dbf_6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248b262dbf_6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winter is coming.get ready FOR steam winter sale.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48b262dbf_6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248b262dbf_6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48b262dbf_1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248b262dbf_1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48b262dbf_1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248b262dbf_1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48b262dbf_6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248b262dbf_6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48b262dbf_6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248b262dbf_6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48b262dbf_1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http://www.cs.nccu.edu.tw/~lien/Writing/NGN/firewall.htm</a:t>
            </a:r>
            <a:endParaRPr/>
          </a:p>
        </p:txBody>
      </p:sp>
      <p:sp>
        <p:nvSpPr>
          <p:cNvPr id="223" name="Google Shape;223;g1248b262dbf_1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48b262dbf_1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http://www.cs.nccu.edu.tw/~lien/Writing/NGN/firewall.htm</a:t>
            </a:r>
            <a:endParaRPr/>
          </a:p>
        </p:txBody>
      </p:sp>
      <p:sp>
        <p:nvSpPr>
          <p:cNvPr id="231" name="Google Shape;231;g1248b262dbf_1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48b262dbf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248b262dbf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48b262dbf_6_8" title="scalloped circle"/>
          <p:cNvSpPr/>
          <p:nvPr/>
        </p:nvSpPr>
        <p:spPr>
          <a:xfrm>
            <a:off x="5335524" y="946404"/>
            <a:ext cx="7853363" cy="7843838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0" name="Google Shape;90;g1248b262dbf_6_8"/>
          <p:cNvSpPr txBox="1">
            <a:spLocks noGrp="1"/>
          </p:cNvSpPr>
          <p:nvPr>
            <p:ph type="ctrTitle"/>
          </p:nvPr>
        </p:nvSpPr>
        <p:spPr>
          <a:xfrm>
            <a:off x="1617785" y="1647582"/>
            <a:ext cx="15477627" cy="65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0"/>
              <a:buFont typeface="Impact"/>
              <a:buNone/>
              <a:defRPr sz="150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248b262dbf_6_8"/>
          <p:cNvSpPr txBox="1">
            <a:spLocks noGrp="1"/>
          </p:cNvSpPr>
          <p:nvPr>
            <p:ph type="subTitle" idx="1"/>
          </p:nvPr>
        </p:nvSpPr>
        <p:spPr>
          <a:xfrm>
            <a:off x="3322567" y="8968794"/>
            <a:ext cx="12068060" cy="111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None/>
              <a:defRPr sz="3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g1248b262dbf_6_8"/>
          <p:cNvSpPr txBox="1">
            <a:spLocks noGrp="1"/>
          </p:cNvSpPr>
          <p:nvPr>
            <p:ph type="dt" idx="10"/>
          </p:nvPr>
        </p:nvSpPr>
        <p:spPr>
          <a:xfrm>
            <a:off x="1617785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248b262dbf_6_8"/>
          <p:cNvSpPr txBox="1">
            <a:spLocks noGrp="1"/>
          </p:cNvSpPr>
          <p:nvPr>
            <p:ph type="ftr" idx="11"/>
          </p:nvPr>
        </p:nvSpPr>
        <p:spPr>
          <a:xfrm>
            <a:off x="6270498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248b262dbf_6_8"/>
          <p:cNvSpPr txBox="1">
            <a:spLocks noGrp="1"/>
          </p:cNvSpPr>
          <p:nvPr>
            <p:ph type="sldNum" idx="12"/>
          </p:nvPr>
        </p:nvSpPr>
        <p:spPr>
          <a:xfrm>
            <a:off x="13600827" y="9563518"/>
            <a:ext cx="3494584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g1248b262dbf_6_8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48b262dbf_6_16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248b262dbf_6_16"/>
          <p:cNvSpPr txBox="1">
            <a:spLocks noGrp="1"/>
          </p:cNvSpPr>
          <p:nvPr>
            <p:ph type="body" idx="1"/>
          </p:nvPr>
        </p:nvSpPr>
        <p:spPr>
          <a:xfrm>
            <a:off x="1877517" y="3429001"/>
            <a:ext cx="15267483" cy="539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1pPr>
            <a:lvl2pPr marL="914400" lvl="1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2pPr>
            <a:lvl3pPr marL="1371600" lvl="2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3pPr>
            <a:lvl4pPr marL="1828800" lvl="3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4pPr>
            <a:lvl5pPr marL="2286000" lvl="4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5pPr>
            <a:lvl6pPr marL="2743200" lvl="5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6pPr>
            <a:lvl7pPr marL="3200400" lvl="6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7pPr>
            <a:lvl8pPr marL="3657600" lvl="7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8pPr>
            <a:lvl9pPr marL="4114800" lvl="8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248b262dbf_6_16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248b262dbf_6_16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248b262dbf_6_16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4800"/>
            </a:lvl1pPr>
            <a:lvl2pPr marL="0" lvl="1" indent="0" algn="r">
              <a:spcBef>
                <a:spcPts val="0"/>
              </a:spcBef>
              <a:buNone/>
              <a:defRPr sz="4800"/>
            </a:lvl2pPr>
            <a:lvl3pPr marL="0" lvl="2" indent="0" algn="r">
              <a:spcBef>
                <a:spcPts val="0"/>
              </a:spcBef>
              <a:buNone/>
              <a:defRPr sz="4800"/>
            </a:lvl3pPr>
            <a:lvl4pPr marL="0" lvl="3" indent="0" algn="r">
              <a:spcBef>
                <a:spcPts val="0"/>
              </a:spcBef>
              <a:buNone/>
              <a:defRPr sz="4800"/>
            </a:lvl4pPr>
            <a:lvl5pPr marL="0" lvl="4" indent="0" algn="r">
              <a:spcBef>
                <a:spcPts val="0"/>
              </a:spcBef>
              <a:buNone/>
              <a:defRPr sz="4800"/>
            </a:lvl5pPr>
            <a:lvl6pPr marL="0" lvl="5" indent="0" algn="r">
              <a:spcBef>
                <a:spcPts val="0"/>
              </a:spcBef>
              <a:buNone/>
              <a:defRPr sz="4800"/>
            </a:lvl6pPr>
            <a:lvl7pPr marL="0" lvl="6" indent="0" algn="r">
              <a:spcBef>
                <a:spcPts val="0"/>
              </a:spcBef>
              <a:buNone/>
              <a:defRPr sz="4800"/>
            </a:lvl7pPr>
            <a:lvl8pPr marL="0" lvl="7" indent="0" algn="r">
              <a:spcBef>
                <a:spcPts val="0"/>
              </a:spcBef>
              <a:buNone/>
              <a:defRPr sz="4800"/>
            </a:lvl8pPr>
            <a:lvl9pPr marL="0" lvl="8" indent="0" algn="r">
              <a:spcBef>
                <a:spcPts val="0"/>
              </a:spcBef>
              <a:buNone/>
              <a:defRPr sz="4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59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48b262dbf_6_22"/>
          <p:cNvSpPr txBox="1">
            <a:spLocks noGrp="1"/>
          </p:cNvSpPr>
          <p:nvPr>
            <p:ph type="title"/>
          </p:nvPr>
        </p:nvSpPr>
        <p:spPr>
          <a:xfrm>
            <a:off x="4864393" y="1610832"/>
            <a:ext cx="12280607" cy="609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0"/>
              <a:buFont typeface="Impact"/>
              <a:buNone/>
              <a:defRPr sz="12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248b262dbf_6_22"/>
          <p:cNvSpPr txBox="1">
            <a:spLocks noGrp="1"/>
          </p:cNvSpPr>
          <p:nvPr>
            <p:ph type="body" idx="1"/>
          </p:nvPr>
        </p:nvSpPr>
        <p:spPr>
          <a:xfrm>
            <a:off x="4864395" y="7739671"/>
            <a:ext cx="10526232" cy="142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None/>
              <a:defRPr sz="3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248b262dbf_6_22"/>
          <p:cNvSpPr txBox="1">
            <a:spLocks noGrp="1"/>
          </p:cNvSpPr>
          <p:nvPr>
            <p:ph type="dt" idx="10"/>
          </p:nvPr>
        </p:nvSpPr>
        <p:spPr>
          <a:xfrm>
            <a:off x="4854819" y="9563518"/>
            <a:ext cx="2240920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248b262dbf_6_22"/>
          <p:cNvSpPr txBox="1">
            <a:spLocks noGrp="1"/>
          </p:cNvSpPr>
          <p:nvPr>
            <p:ph type="ftr" idx="11"/>
          </p:nvPr>
        </p:nvSpPr>
        <p:spPr>
          <a:xfrm>
            <a:off x="7918596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248b262dbf_6_22"/>
          <p:cNvSpPr txBox="1">
            <a:spLocks noGrp="1"/>
          </p:cNvSpPr>
          <p:nvPr>
            <p:ph type="sldNum" idx="12"/>
          </p:nvPr>
        </p:nvSpPr>
        <p:spPr>
          <a:xfrm>
            <a:off x="14913652" y="9563518"/>
            <a:ext cx="2231349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8" name="Google Shape;108;g1248b262dbf_6_22" title="left scallop shape"/>
          <p:cNvGrpSpPr/>
          <p:nvPr/>
        </p:nvGrpSpPr>
        <p:grpSpPr>
          <a:xfrm>
            <a:off x="0" y="0"/>
            <a:ext cx="4221957" cy="10287000"/>
            <a:chOff x="0" y="0"/>
            <a:chExt cx="2814638" cy="6858000"/>
          </a:xfrm>
        </p:grpSpPr>
        <p:sp>
          <p:nvSpPr>
            <p:cNvPr id="109" name="Google Shape;109;g1248b262dbf_6_22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0" name="Google Shape;110;g1248b262dbf_6_22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48b262dbf_6_31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483" cy="22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248b262dbf_6_31"/>
          <p:cNvSpPr txBox="1">
            <a:spLocks noGrp="1"/>
          </p:cNvSpPr>
          <p:nvPr>
            <p:ph type="body" idx="1"/>
          </p:nvPr>
        </p:nvSpPr>
        <p:spPr>
          <a:xfrm>
            <a:off x="1885950" y="3429000"/>
            <a:ext cx="7200900" cy="542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1pPr>
            <a:lvl2pPr marL="914400" lvl="1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2pPr>
            <a:lvl3pPr marL="1371600" lvl="2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3pPr>
            <a:lvl4pPr marL="1828800" lvl="3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4pPr>
            <a:lvl5pPr marL="2286000" lvl="4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5pPr>
            <a:lvl6pPr marL="2743200" lvl="5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6pPr>
            <a:lvl7pPr marL="3200400" lvl="6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7pPr>
            <a:lvl8pPr marL="3657600" lvl="7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8pPr>
            <a:lvl9pPr marL="4114800" lvl="8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1248b262dbf_6_31"/>
          <p:cNvSpPr txBox="1">
            <a:spLocks noGrp="1"/>
          </p:cNvSpPr>
          <p:nvPr>
            <p:ph type="body" idx="2"/>
          </p:nvPr>
        </p:nvSpPr>
        <p:spPr>
          <a:xfrm>
            <a:off x="9971694" y="3429000"/>
            <a:ext cx="7200900" cy="542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1pPr>
            <a:lvl2pPr marL="914400" lvl="1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2pPr>
            <a:lvl3pPr marL="1371600" lvl="2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3pPr>
            <a:lvl4pPr marL="1828800" lvl="3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4pPr>
            <a:lvl5pPr marL="2286000" lvl="4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5pPr>
            <a:lvl6pPr marL="2743200" lvl="5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6pPr>
            <a:lvl7pPr marL="3200400" lvl="6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7pPr>
            <a:lvl8pPr marL="3657600" lvl="7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8pPr>
            <a:lvl9pPr marL="4114800" lvl="8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248b262dbf_6_31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248b262dbf_6_31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248b262dbf_6_31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48b262dbf_6_38"/>
          <p:cNvSpPr txBox="1">
            <a:spLocks noGrp="1"/>
          </p:cNvSpPr>
          <p:nvPr>
            <p:ph type="title"/>
          </p:nvPr>
        </p:nvSpPr>
        <p:spPr>
          <a:xfrm>
            <a:off x="1879092" y="571500"/>
            <a:ext cx="15259050" cy="224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248b262dbf_6_38"/>
          <p:cNvSpPr txBox="1">
            <a:spLocks noGrp="1"/>
          </p:cNvSpPr>
          <p:nvPr>
            <p:ph type="body" idx="1"/>
          </p:nvPr>
        </p:nvSpPr>
        <p:spPr>
          <a:xfrm>
            <a:off x="1877517" y="3299450"/>
            <a:ext cx="7200900" cy="94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None/>
              <a:defRPr sz="2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900"/>
              <a:buNone/>
              <a:defRPr sz="2900" b="1"/>
            </a:lvl2pPr>
            <a:lvl3pPr marL="1371600" lvl="2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  <a:defRPr sz="2700" b="1"/>
            </a:lvl3pPr>
            <a:lvl4pPr marL="1828800" lvl="3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4pPr>
            <a:lvl5pPr marL="2286000" lvl="4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5pPr>
            <a:lvl6pPr marL="2743200" lvl="5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6pPr>
            <a:lvl7pPr marL="3200400" lvl="6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7pPr>
            <a:lvl8pPr marL="3657600" lvl="7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8pPr>
            <a:lvl9pPr marL="4114800" lvl="8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21" name="Google Shape;121;g1248b262dbf_6_38"/>
          <p:cNvSpPr txBox="1">
            <a:spLocks noGrp="1"/>
          </p:cNvSpPr>
          <p:nvPr>
            <p:ph type="body" idx="2"/>
          </p:nvPr>
        </p:nvSpPr>
        <p:spPr>
          <a:xfrm>
            <a:off x="1885950" y="4363653"/>
            <a:ext cx="7200900" cy="449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1pPr>
            <a:lvl2pPr marL="914400" lvl="1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2pPr>
            <a:lvl3pPr marL="1371600" lvl="2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3pPr>
            <a:lvl4pPr marL="1828800" lvl="3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4pPr>
            <a:lvl5pPr marL="2286000" lvl="4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5pPr>
            <a:lvl6pPr marL="2743200" lvl="5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6pPr>
            <a:lvl7pPr marL="3200400" lvl="6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7pPr>
            <a:lvl8pPr marL="3657600" lvl="7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8pPr>
            <a:lvl9pPr marL="4114800" lvl="8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1248b262dbf_6_38"/>
          <p:cNvSpPr txBox="1">
            <a:spLocks noGrp="1"/>
          </p:cNvSpPr>
          <p:nvPr>
            <p:ph type="body" idx="3"/>
          </p:nvPr>
        </p:nvSpPr>
        <p:spPr>
          <a:xfrm>
            <a:off x="9950796" y="3299450"/>
            <a:ext cx="7200900" cy="94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None/>
              <a:defRPr sz="2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900"/>
              <a:buNone/>
              <a:defRPr sz="2900" b="1"/>
            </a:lvl2pPr>
            <a:lvl3pPr marL="1371600" lvl="2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  <a:defRPr sz="2700" b="1"/>
            </a:lvl3pPr>
            <a:lvl4pPr marL="1828800" lvl="3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4pPr>
            <a:lvl5pPr marL="2286000" lvl="4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5pPr>
            <a:lvl6pPr marL="2743200" lvl="5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6pPr>
            <a:lvl7pPr marL="3200400" lvl="6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7pPr>
            <a:lvl8pPr marL="3657600" lvl="7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8pPr>
            <a:lvl9pPr marL="4114800" lvl="8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23" name="Google Shape;123;g1248b262dbf_6_38"/>
          <p:cNvSpPr txBox="1">
            <a:spLocks noGrp="1"/>
          </p:cNvSpPr>
          <p:nvPr>
            <p:ph type="body" idx="4"/>
          </p:nvPr>
        </p:nvSpPr>
        <p:spPr>
          <a:xfrm>
            <a:off x="9950796" y="4363653"/>
            <a:ext cx="7200900" cy="449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1pPr>
            <a:lvl2pPr marL="914400" lvl="1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2pPr>
            <a:lvl3pPr marL="1371600" lvl="2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3pPr>
            <a:lvl4pPr marL="1828800" lvl="3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4pPr>
            <a:lvl5pPr marL="2286000" lvl="4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5pPr>
            <a:lvl6pPr marL="2743200" lvl="5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6pPr>
            <a:lvl7pPr marL="3200400" lvl="6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7pPr>
            <a:lvl8pPr marL="3657600" lvl="7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8pPr>
            <a:lvl9pPr marL="4114800" lvl="8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1248b262dbf_6_38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248b262dbf_6_38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248b262dbf_6_38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48b262dbf_6_47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483" cy="22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248b262dbf_6_47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248b262dbf_6_47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248b262dbf_6_47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48b262dbf_6_52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248b262dbf_6_52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248b262dbf_6_52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48b262dbf_6_56" title="right scallop background shape"/>
          <p:cNvSpPr/>
          <p:nvPr/>
        </p:nvSpPr>
        <p:spPr>
          <a:xfrm>
            <a:off x="11084718" y="0"/>
            <a:ext cx="7203282" cy="10287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8" name="Google Shape;138;g1248b262dbf_6_56"/>
          <p:cNvSpPr txBox="1">
            <a:spLocks noGrp="1"/>
          </p:cNvSpPr>
          <p:nvPr>
            <p:ph type="title"/>
          </p:nvPr>
        </p:nvSpPr>
        <p:spPr>
          <a:xfrm>
            <a:off x="12506827" y="685799"/>
            <a:ext cx="4638172" cy="179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Gill Sans"/>
              <a:buNone/>
              <a:defRPr sz="2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248b262dbf_6_56"/>
          <p:cNvSpPr txBox="1">
            <a:spLocks noGrp="1"/>
          </p:cNvSpPr>
          <p:nvPr>
            <p:ph type="body" idx="1"/>
          </p:nvPr>
        </p:nvSpPr>
        <p:spPr>
          <a:xfrm>
            <a:off x="1147576" y="1380565"/>
            <a:ext cx="9237627" cy="747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533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4800"/>
            </a:lvl1pPr>
            <a:lvl2pPr marL="914400" lvl="1" indent="-4953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4200"/>
              <a:buChar char="–"/>
              <a:defRPr sz="4200"/>
            </a:lvl2pPr>
            <a:lvl3pPr marL="1371600" lvl="2" indent="-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600"/>
              <a:buChar char="•"/>
              <a:defRPr sz="3600"/>
            </a:lvl3pPr>
            <a:lvl4pPr marL="1828800" lvl="3" indent="-4191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–"/>
              <a:defRPr sz="3000"/>
            </a:lvl4pPr>
            <a:lvl5pPr marL="2286000" lvl="4" indent="-4191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  <a:defRPr sz="3000"/>
            </a:lvl5pPr>
            <a:lvl6pPr marL="2743200" lvl="5" indent="-4191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–"/>
              <a:defRPr sz="3000"/>
            </a:lvl6pPr>
            <a:lvl7pPr marL="3200400" lvl="6" indent="-4191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  <a:defRPr sz="3000"/>
            </a:lvl7pPr>
            <a:lvl8pPr marL="3657600" lvl="7" indent="-4191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–"/>
              <a:defRPr sz="3000"/>
            </a:lvl8pPr>
            <a:lvl9pPr marL="4114800" lvl="8" indent="-4191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40" name="Google Shape;140;g1248b262dbf_6_56"/>
          <p:cNvSpPr txBox="1">
            <a:spLocks noGrp="1"/>
          </p:cNvSpPr>
          <p:nvPr>
            <p:ph type="body" idx="2"/>
          </p:nvPr>
        </p:nvSpPr>
        <p:spPr>
          <a:xfrm>
            <a:off x="12506828" y="2612004"/>
            <a:ext cx="4638172" cy="62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100"/>
              <a:buNone/>
              <a:defRPr sz="2100"/>
            </a:lvl2pPr>
            <a:lvl3pPr marL="1371600" lvl="2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4pPr>
            <a:lvl5pPr marL="2286000" lvl="4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5pPr>
            <a:lvl6pPr marL="2743200" lvl="5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6pPr>
            <a:lvl7pPr marL="3200400" lvl="6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7pPr>
            <a:lvl8pPr marL="3657600" lvl="7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8pPr>
            <a:lvl9pPr marL="4114800" lvl="8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41" name="Google Shape;141;g1248b262dbf_6_56"/>
          <p:cNvSpPr txBox="1">
            <a:spLocks noGrp="1"/>
          </p:cNvSpPr>
          <p:nvPr>
            <p:ph type="dt" idx="10"/>
          </p:nvPr>
        </p:nvSpPr>
        <p:spPr>
          <a:xfrm>
            <a:off x="1147576" y="9563518"/>
            <a:ext cx="1850032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248b262dbf_6_56"/>
          <p:cNvSpPr txBox="1">
            <a:spLocks noGrp="1"/>
          </p:cNvSpPr>
          <p:nvPr>
            <p:ph type="ftr" idx="11"/>
          </p:nvPr>
        </p:nvSpPr>
        <p:spPr>
          <a:xfrm>
            <a:off x="3155430" y="9563518"/>
            <a:ext cx="522326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248b262dbf_6_56"/>
          <p:cNvSpPr txBox="1">
            <a:spLocks noGrp="1"/>
          </p:cNvSpPr>
          <p:nvPr>
            <p:ph type="sldNum" idx="12"/>
          </p:nvPr>
        </p:nvSpPr>
        <p:spPr>
          <a:xfrm>
            <a:off x="8536521" y="9563518"/>
            <a:ext cx="1848684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g1248b262dbf_6_56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48b262dbf_6_65"/>
          <p:cNvSpPr>
            <a:spLocks noGrp="1"/>
          </p:cNvSpPr>
          <p:nvPr>
            <p:ph type="pic" idx="2"/>
          </p:nvPr>
        </p:nvSpPr>
        <p:spPr>
          <a:xfrm>
            <a:off x="425196" y="0"/>
            <a:ext cx="11033377" cy="10286999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g1248b262dbf_6_65" title="right scallop background shape"/>
          <p:cNvSpPr/>
          <p:nvPr/>
        </p:nvSpPr>
        <p:spPr>
          <a:xfrm>
            <a:off x="11084718" y="0"/>
            <a:ext cx="7203282" cy="10287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8" name="Google Shape;148;g1248b262dbf_6_65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248b262dbf_6_65"/>
          <p:cNvSpPr txBox="1">
            <a:spLocks noGrp="1"/>
          </p:cNvSpPr>
          <p:nvPr>
            <p:ph type="title"/>
          </p:nvPr>
        </p:nvSpPr>
        <p:spPr>
          <a:xfrm>
            <a:off x="12506824" y="685800"/>
            <a:ext cx="4638176" cy="179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Gill Sans"/>
              <a:buNone/>
              <a:defRPr sz="2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248b262dbf_6_65"/>
          <p:cNvSpPr txBox="1">
            <a:spLocks noGrp="1"/>
          </p:cNvSpPr>
          <p:nvPr>
            <p:ph type="body" idx="1"/>
          </p:nvPr>
        </p:nvSpPr>
        <p:spPr>
          <a:xfrm>
            <a:off x="12506824" y="2612004"/>
            <a:ext cx="4638176" cy="62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100"/>
              <a:buNone/>
              <a:defRPr sz="2100"/>
            </a:lvl2pPr>
            <a:lvl3pPr marL="1371600" lvl="2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4pPr>
            <a:lvl5pPr marL="2286000" lvl="4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5pPr>
            <a:lvl6pPr marL="2743200" lvl="5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6pPr>
            <a:lvl7pPr marL="3200400" lvl="6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7pPr>
            <a:lvl8pPr marL="3657600" lvl="7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8pPr>
            <a:lvl9pPr marL="4114800" lvl="8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51" name="Google Shape;151;g1248b262dbf_6_65"/>
          <p:cNvSpPr txBox="1">
            <a:spLocks noGrp="1"/>
          </p:cNvSpPr>
          <p:nvPr>
            <p:ph type="dt" idx="10"/>
          </p:nvPr>
        </p:nvSpPr>
        <p:spPr>
          <a:xfrm>
            <a:off x="1148925" y="9563518"/>
            <a:ext cx="1848684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248b262dbf_6_65"/>
          <p:cNvSpPr txBox="1">
            <a:spLocks noGrp="1"/>
          </p:cNvSpPr>
          <p:nvPr>
            <p:ph type="ftr" idx="11"/>
          </p:nvPr>
        </p:nvSpPr>
        <p:spPr>
          <a:xfrm>
            <a:off x="3155432" y="9563518"/>
            <a:ext cx="5223267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248b262dbf_6_65"/>
          <p:cNvSpPr txBox="1">
            <a:spLocks noGrp="1"/>
          </p:cNvSpPr>
          <p:nvPr>
            <p:ph type="sldNum" idx="12"/>
          </p:nvPr>
        </p:nvSpPr>
        <p:spPr>
          <a:xfrm>
            <a:off x="8531352" y="9563518"/>
            <a:ext cx="185166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48b262dbf_6_74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483" cy="22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248b262dbf_6_74"/>
          <p:cNvSpPr txBox="1">
            <a:spLocks noGrp="1"/>
          </p:cNvSpPr>
          <p:nvPr>
            <p:ph type="body" idx="1"/>
          </p:nvPr>
        </p:nvSpPr>
        <p:spPr>
          <a:xfrm rot="5400000">
            <a:off x="6816065" y="-1509547"/>
            <a:ext cx="5390387" cy="1526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1pPr>
            <a:lvl2pPr marL="914400" lvl="1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2pPr>
            <a:lvl3pPr marL="1371600" lvl="2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3pPr>
            <a:lvl4pPr marL="1828800" lvl="3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4pPr>
            <a:lvl5pPr marL="2286000" lvl="4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5pPr>
            <a:lvl6pPr marL="2743200" lvl="5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6pPr>
            <a:lvl7pPr marL="3200400" lvl="6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7pPr>
            <a:lvl8pPr marL="3657600" lvl="7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8pPr>
            <a:lvl9pPr marL="4114800" lvl="8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1248b262dbf_6_74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248b262dbf_6_74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248b262dbf_6_74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48b262dbf_6_80"/>
          <p:cNvSpPr txBox="1">
            <a:spLocks noGrp="1"/>
          </p:cNvSpPr>
          <p:nvPr>
            <p:ph type="title"/>
          </p:nvPr>
        </p:nvSpPr>
        <p:spPr>
          <a:xfrm rot="5400000">
            <a:off x="12018278" y="3654783"/>
            <a:ext cx="8400606" cy="22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248b262dbf_6_80"/>
          <p:cNvSpPr txBox="1">
            <a:spLocks noGrp="1"/>
          </p:cNvSpPr>
          <p:nvPr>
            <p:ph type="body" idx="1"/>
          </p:nvPr>
        </p:nvSpPr>
        <p:spPr>
          <a:xfrm rot="5400000">
            <a:off x="3980085" y="-1520557"/>
            <a:ext cx="8400607" cy="1258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1pPr>
            <a:lvl2pPr marL="914400" lvl="1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2pPr>
            <a:lvl3pPr marL="1371600" lvl="2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3pPr>
            <a:lvl4pPr marL="1828800" lvl="3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4pPr>
            <a:lvl5pPr marL="2286000" lvl="4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5pPr>
            <a:lvl6pPr marL="2743200" lvl="5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6pPr>
            <a:lvl7pPr marL="3200400" lvl="6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7pPr>
            <a:lvl8pPr marL="3657600" lvl="7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–"/>
              <a:defRPr/>
            </a:lvl8pPr>
            <a:lvl9pPr marL="4114800" lvl="8" indent="-40005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1248b262dbf_6_80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1248b262dbf_6_80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248b262dbf_6_80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48b262dbf_6_106"/>
          <p:cNvSpPr txBox="1">
            <a:spLocks noGrp="1"/>
          </p:cNvSpPr>
          <p:nvPr>
            <p:ph type="title"/>
          </p:nvPr>
        </p:nvSpPr>
        <p:spPr>
          <a:xfrm>
            <a:off x="4864393" y="1610832"/>
            <a:ext cx="12280607" cy="609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0"/>
              <a:buFont typeface="Impact"/>
              <a:buNone/>
              <a:defRPr sz="12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1248b262dbf_6_106"/>
          <p:cNvSpPr txBox="1">
            <a:spLocks noGrp="1"/>
          </p:cNvSpPr>
          <p:nvPr>
            <p:ph type="body" idx="1"/>
          </p:nvPr>
        </p:nvSpPr>
        <p:spPr>
          <a:xfrm>
            <a:off x="4864395" y="7739671"/>
            <a:ext cx="10526232" cy="142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None/>
              <a:defRPr sz="3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g1248b262dbf_6_106"/>
          <p:cNvSpPr txBox="1">
            <a:spLocks noGrp="1"/>
          </p:cNvSpPr>
          <p:nvPr>
            <p:ph type="dt" idx="10"/>
          </p:nvPr>
        </p:nvSpPr>
        <p:spPr>
          <a:xfrm>
            <a:off x="4854819" y="9563518"/>
            <a:ext cx="2240920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248b262dbf_6_106"/>
          <p:cNvSpPr txBox="1">
            <a:spLocks noGrp="1"/>
          </p:cNvSpPr>
          <p:nvPr>
            <p:ph type="ftr" idx="11"/>
          </p:nvPr>
        </p:nvSpPr>
        <p:spPr>
          <a:xfrm>
            <a:off x="7918596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1248b262dbf_6_106"/>
          <p:cNvSpPr txBox="1">
            <a:spLocks noGrp="1"/>
          </p:cNvSpPr>
          <p:nvPr>
            <p:ph type="sldNum" idx="12"/>
          </p:nvPr>
        </p:nvSpPr>
        <p:spPr>
          <a:xfrm>
            <a:off x="14913652" y="9563518"/>
            <a:ext cx="2231349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0" name="Google Shape;180;g1248b262dbf_6_106" title="left scallop shape"/>
          <p:cNvGrpSpPr/>
          <p:nvPr/>
        </p:nvGrpSpPr>
        <p:grpSpPr>
          <a:xfrm>
            <a:off x="0" y="0"/>
            <a:ext cx="4221957" cy="10287000"/>
            <a:chOff x="0" y="0"/>
            <a:chExt cx="2814638" cy="6858000"/>
          </a:xfrm>
        </p:grpSpPr>
        <p:sp>
          <p:nvSpPr>
            <p:cNvPr id="181" name="Google Shape;181;g1248b262dbf_6_106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82" name="Google Shape;182;g1248b262dbf_6_106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48b262dbf_6_0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483" cy="22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0"/>
              <a:buFont typeface="Impact"/>
              <a:buNone/>
              <a:defRPr sz="77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g1248b262dbf_6_0"/>
          <p:cNvSpPr txBox="1">
            <a:spLocks noGrp="1"/>
          </p:cNvSpPr>
          <p:nvPr>
            <p:ph type="body" idx="1"/>
          </p:nvPr>
        </p:nvSpPr>
        <p:spPr>
          <a:xfrm>
            <a:off x="1877517" y="3429001"/>
            <a:ext cx="15267483" cy="539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4191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00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Gill Sans"/>
              <a:buChar char="–"/>
              <a:defRPr sz="27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Char char="–"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Char char="–"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Char char="–"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Google Shape;83;g1248b262dbf_6_0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4" name="Google Shape;84;g1248b262dbf_6_0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5" name="Google Shape;85;g1248b262dbf_6_0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1248b262dbf_6_0" title="Left scallop edge"/>
          <p:cNvSpPr/>
          <p:nvPr/>
        </p:nvSpPr>
        <p:spPr>
          <a:xfrm>
            <a:off x="0" y="0"/>
            <a:ext cx="1328738" cy="10287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7" name="Google Shape;87;g1248b262dbf_6_0" title="right edge border"/>
          <p:cNvSpPr/>
          <p:nvPr/>
        </p:nvSpPr>
        <p:spPr>
          <a:xfrm>
            <a:off x="17862804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88">
          <p15:clr>
            <a:srgbClr val="F26B43"/>
          </p15:clr>
        </p15:guide>
        <p15:guide id="2" pos="10800">
          <p15:clr>
            <a:srgbClr val="F26B43"/>
          </p15:clr>
        </p15:guide>
        <p15:guide id="3" orient="horz" pos="601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5580">
          <p15:clr>
            <a:srgbClr val="F26B43"/>
          </p15:clr>
        </p15:guide>
        <p15:guide id="6" orient="horz" pos="3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48b262dbf_6_98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483" cy="223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Font typeface="Impact"/>
              <a:buNone/>
              <a:defRPr sz="77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>
            <a:endParaRPr/>
          </a:p>
        </p:txBody>
      </p:sp>
      <p:sp>
        <p:nvSpPr>
          <p:cNvPr id="168" name="Google Shape;168;g1248b262dbf_6_98"/>
          <p:cNvSpPr txBox="1">
            <a:spLocks noGrp="1"/>
          </p:cNvSpPr>
          <p:nvPr>
            <p:ph type="body" idx="1"/>
          </p:nvPr>
        </p:nvSpPr>
        <p:spPr>
          <a:xfrm>
            <a:off x="1877517" y="3429001"/>
            <a:ext cx="15267483" cy="539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4191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00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Gill Sans"/>
              <a:buChar char="–"/>
              <a:defRPr sz="27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ill Sans"/>
              <a:buChar char="–"/>
              <a:defRPr sz="2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ill Sans"/>
              <a:buChar char="–"/>
              <a:defRPr sz="2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Gill Sans"/>
              <a:buChar char="–"/>
              <a:defRPr sz="2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619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9" name="Google Shape;169;g1248b262dbf_6_98"/>
          <p:cNvSpPr txBox="1">
            <a:spLocks noGrp="1"/>
          </p:cNvSpPr>
          <p:nvPr>
            <p:ph type="dt" idx="10"/>
          </p:nvPr>
        </p:nvSpPr>
        <p:spPr>
          <a:xfrm>
            <a:off x="1877517" y="9563518"/>
            <a:ext cx="3494583" cy="5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0" name="Google Shape;170;g1248b262dbf_6_98"/>
          <p:cNvSpPr txBox="1">
            <a:spLocks noGrp="1"/>
          </p:cNvSpPr>
          <p:nvPr>
            <p:ph type="ftr" idx="11"/>
          </p:nvPr>
        </p:nvSpPr>
        <p:spPr>
          <a:xfrm>
            <a:off x="6057900" y="9563518"/>
            <a:ext cx="6172200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g1248b262dbf_6_98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098" cy="51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1248b262dbf_6_98" title="Left scallop edge"/>
          <p:cNvSpPr/>
          <p:nvPr/>
        </p:nvSpPr>
        <p:spPr>
          <a:xfrm>
            <a:off x="0" y="0"/>
            <a:ext cx="1328738" cy="10287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73" name="Google Shape;173;g1248b262dbf_6_98" title="right edge border"/>
          <p:cNvSpPr/>
          <p:nvPr/>
        </p:nvSpPr>
        <p:spPr>
          <a:xfrm>
            <a:off x="17862804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88">
          <p15:clr>
            <a:srgbClr val="F26B43"/>
          </p15:clr>
        </p15:guide>
        <p15:guide id="2" pos="10800">
          <p15:clr>
            <a:srgbClr val="F26B43"/>
          </p15:clr>
        </p15:guide>
        <p15:guide id="3" orient="horz" pos="601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5580">
          <p15:clr>
            <a:srgbClr val="F26B43"/>
          </p15:clr>
        </p15:guide>
        <p15:guide id="6" orient="horz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3489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48b262dbf_6_86"/>
          <p:cNvSpPr txBox="1">
            <a:spLocks noGrp="1"/>
          </p:cNvSpPr>
          <p:nvPr>
            <p:ph type="ctrTitle"/>
          </p:nvPr>
        </p:nvSpPr>
        <p:spPr>
          <a:xfrm>
            <a:off x="1499360" y="1425582"/>
            <a:ext cx="15477600" cy="6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0"/>
              <a:buFont typeface="Impact"/>
              <a:buNone/>
            </a:pPr>
            <a:r>
              <a:rPr lang="en-US" sz="8300" dirty="0"/>
              <a:t>RFC 3489 - STUN</a:t>
            </a:r>
            <a:r>
              <a:rPr lang="en-US" sz="10000" dirty="0"/>
              <a:t> </a:t>
            </a:r>
            <a:endParaRPr sz="10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0"/>
              <a:buFont typeface="Impact"/>
              <a:buNone/>
            </a:pPr>
            <a:endParaRPr sz="5400" dirty="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0"/>
              <a:buFont typeface="Impact"/>
              <a:buNone/>
            </a:pPr>
            <a:r>
              <a:rPr lang="en-US" sz="5400" dirty="0">
                <a:solidFill>
                  <a:srgbClr val="222222"/>
                </a:solidFill>
              </a:rPr>
              <a:t>Simple Traversal of User Datagram Protocol (UDP) Through Network Address Translators (NATs)</a:t>
            </a:r>
            <a:endParaRPr sz="5400" dirty="0">
              <a:solidFill>
                <a:srgbClr val="222222"/>
              </a:solidFill>
            </a:endParaRPr>
          </a:p>
        </p:txBody>
      </p:sp>
      <p:sp>
        <p:nvSpPr>
          <p:cNvPr id="188" name="Google Shape;188;g1248b262dbf_6_86"/>
          <p:cNvSpPr txBox="1">
            <a:spLocks noGrp="1"/>
          </p:cNvSpPr>
          <p:nvPr>
            <p:ph type="subTitle" idx="1"/>
          </p:nvPr>
        </p:nvSpPr>
        <p:spPr>
          <a:xfrm>
            <a:off x="6466675" y="8623788"/>
            <a:ext cx="5779800" cy="1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5400"/>
              <a:t>107214005田蕙瑜</a:t>
            </a:r>
            <a:endParaRPr sz="5400"/>
          </a:p>
          <a:p>
            <a:pPr marL="0" lvl="0" indent="0" algn="ctr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48b262dbf_11_76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STUN ARCHITECTURE</a:t>
            </a:r>
            <a:endParaRPr/>
          </a:p>
        </p:txBody>
      </p:sp>
      <p:sp>
        <p:nvSpPr>
          <p:cNvPr id="256" name="Google Shape;256;g1248b262dbf_11_76"/>
          <p:cNvSpPr txBox="1">
            <a:spLocks noGrp="1"/>
          </p:cNvSpPr>
          <p:nvPr>
            <p:ph type="body" idx="1"/>
          </p:nvPr>
        </p:nvSpPr>
        <p:spPr>
          <a:xfrm>
            <a:off x="1448300" y="3284450"/>
            <a:ext cx="8083800" cy="53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 lnSpcReduction="20000"/>
          </a:bodyPr>
          <a:lstStyle/>
          <a:p>
            <a:pPr marL="3429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STUN is a simple client-server protocol.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3429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Request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1028700" lvl="1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–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Binding Request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1028700" lvl="1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–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Shared Secrete Request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1714500" lvl="2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TCP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57" name="Google Shape;257;g1248b262dbf_11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2150" y="972375"/>
            <a:ext cx="7263150" cy="898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48b262dbf_11_54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STUN ARCHITECTURE</a:t>
            </a:r>
            <a:endParaRPr dirty="0"/>
          </a:p>
        </p:txBody>
      </p:sp>
      <p:pic>
        <p:nvPicPr>
          <p:cNvPr id="249" name="Google Shape;249;g1248b262dbf_1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6125" y="3284449"/>
            <a:ext cx="8482626" cy="56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248b262dbf_11_54"/>
          <p:cNvSpPr txBox="1">
            <a:spLocks noGrp="1"/>
          </p:cNvSpPr>
          <p:nvPr>
            <p:ph type="body" idx="1"/>
          </p:nvPr>
        </p:nvSpPr>
        <p:spPr>
          <a:xfrm>
            <a:off x="1448300" y="3284450"/>
            <a:ext cx="8083800" cy="53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3429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STUN is a simple client-server protocol.</a:t>
            </a:r>
            <a:endParaRPr sz="4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3429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Client send the STUN </a:t>
            </a:r>
            <a:r>
              <a:rPr lang="en-US" sz="4500" dirty="0" err="1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Reqyest</a:t>
            </a:r>
            <a:r>
              <a:rPr lang="en-US" sz="4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 to STUN Server</a:t>
            </a:r>
            <a:endParaRPr sz="4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3429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STUN Server Response</a:t>
            </a:r>
            <a:endParaRPr sz="4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48b262dbf_11_19"/>
          <p:cNvSpPr txBox="1">
            <a:spLocks noGrp="1"/>
          </p:cNvSpPr>
          <p:nvPr>
            <p:ph type="title"/>
          </p:nvPr>
        </p:nvSpPr>
        <p:spPr>
          <a:xfrm>
            <a:off x="4864388" y="5554003"/>
            <a:ext cx="12280500" cy="21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0"/>
              <a:buFont typeface="Impact"/>
              <a:buNone/>
            </a:pPr>
            <a:r>
              <a:rPr lang="en-US"/>
              <a:t>STUN MESSAGE</a:t>
            </a:r>
            <a:endParaRPr/>
          </a:p>
        </p:txBody>
      </p:sp>
      <p:sp>
        <p:nvSpPr>
          <p:cNvPr id="263" name="Google Shape;263;g1248b262dbf_11_19"/>
          <p:cNvSpPr txBox="1">
            <a:spLocks noGrp="1"/>
          </p:cNvSpPr>
          <p:nvPr>
            <p:ph type="sldNum" idx="12"/>
          </p:nvPr>
        </p:nvSpPr>
        <p:spPr>
          <a:xfrm>
            <a:off x="14913652" y="9563518"/>
            <a:ext cx="2231700" cy="5190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48b262dbf_6_145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9000"/>
              <a:t>STUN MESSAGE</a:t>
            </a:r>
            <a:endParaRPr sz="9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9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5555"/>
              <a:buFont typeface="Impact"/>
              <a:buNone/>
            </a:pPr>
            <a:endParaRPr sz="9000"/>
          </a:p>
        </p:txBody>
      </p:sp>
      <p:sp>
        <p:nvSpPr>
          <p:cNvPr id="269" name="Google Shape;269;g1248b262dbf_6_145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100" cy="51885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5900"/>
          </a:p>
        </p:txBody>
      </p:sp>
      <p:pic>
        <p:nvPicPr>
          <p:cNvPr id="270" name="Google Shape;270;g1248b262dbf_6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150" y="2401823"/>
            <a:ext cx="9728375" cy="66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48b262dbf_11_106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9000"/>
              <a:t>STUN MESSAGE</a:t>
            </a:r>
            <a:endParaRPr sz="9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9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5555"/>
              <a:buFont typeface="Impact"/>
              <a:buNone/>
            </a:pPr>
            <a:endParaRPr sz="9000"/>
          </a:p>
        </p:txBody>
      </p:sp>
      <p:sp>
        <p:nvSpPr>
          <p:cNvPr id="276" name="Google Shape;276;g1248b262dbf_11_106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100" cy="5190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5900"/>
          </a:p>
        </p:txBody>
      </p:sp>
      <p:pic>
        <p:nvPicPr>
          <p:cNvPr id="277" name="Google Shape;277;g1248b262dbf_11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1182" y="1824299"/>
            <a:ext cx="8446826" cy="70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248b262dbf_11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300" y="2120350"/>
            <a:ext cx="8772875" cy="64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48b262dbf_6_292"/>
          <p:cNvSpPr txBox="1">
            <a:spLocks noGrp="1"/>
          </p:cNvSpPr>
          <p:nvPr>
            <p:ph type="title"/>
          </p:nvPr>
        </p:nvSpPr>
        <p:spPr>
          <a:xfrm>
            <a:off x="4864393" y="1610832"/>
            <a:ext cx="12280500" cy="6097200"/>
          </a:xfrm>
          <a:prstGeom prst="rect">
            <a:avLst/>
          </a:prstGeom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284" name="Google Shape;284;g1248b262dbf_6_292"/>
          <p:cNvSpPr txBox="1">
            <a:spLocks noGrp="1"/>
          </p:cNvSpPr>
          <p:nvPr>
            <p:ph type="sldNum" idx="12"/>
          </p:nvPr>
        </p:nvSpPr>
        <p:spPr>
          <a:xfrm>
            <a:off x="14913652" y="9563518"/>
            <a:ext cx="2231700" cy="5190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48b262dbf_6_297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Reference</a:t>
            </a:r>
            <a:endParaRPr sz="9000"/>
          </a:p>
        </p:txBody>
      </p:sp>
      <p:sp>
        <p:nvSpPr>
          <p:cNvPr id="290" name="Google Shape;290;g1248b262dbf_6_297"/>
          <p:cNvSpPr txBox="1">
            <a:spLocks noGrp="1"/>
          </p:cNvSpPr>
          <p:nvPr>
            <p:ph type="body" idx="1"/>
          </p:nvPr>
        </p:nvSpPr>
        <p:spPr>
          <a:xfrm>
            <a:off x="1948280" y="2282851"/>
            <a:ext cx="15267600" cy="539055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685800" lvl="0" indent="-571500" algn="l" rtl="0">
              <a:spcBef>
                <a:spcPts val="1100"/>
              </a:spcBef>
              <a:spcAft>
                <a:spcPts val="0"/>
              </a:spcAft>
              <a:buSzPts val="3600"/>
              <a:buFont typeface="Impact"/>
              <a:buChar char="●"/>
            </a:pPr>
            <a:r>
              <a:rPr lang="en-US" sz="3600">
                <a:latin typeface="Impact"/>
                <a:ea typeface="Impact"/>
                <a:cs typeface="Impact"/>
                <a:sym typeface="Impact"/>
              </a:rPr>
              <a:t>RFC 3489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marL="6858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https://datatracker.ietf.org/doc/rfc3489/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marL="6858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600" u="sng">
              <a:solidFill>
                <a:schemeClr val="accent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1" name="Google Shape;291;g1248b262dbf_6_297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100" cy="51885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sz="5900"/>
          </a:p>
        </p:txBody>
      </p:sp>
      <p:sp>
        <p:nvSpPr>
          <p:cNvPr id="292" name="Google Shape;292;g1248b262dbf_6_297"/>
          <p:cNvSpPr txBox="1">
            <a:spLocks noGrp="1"/>
          </p:cNvSpPr>
          <p:nvPr>
            <p:ph type="title"/>
          </p:nvPr>
        </p:nvSpPr>
        <p:spPr>
          <a:xfrm>
            <a:off x="2259325" y="8038575"/>
            <a:ext cx="5496600" cy="21426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48b262dbf_6_115"/>
          <p:cNvSpPr txBox="1">
            <a:spLocks noGrp="1"/>
          </p:cNvSpPr>
          <p:nvPr>
            <p:ph type="title"/>
          </p:nvPr>
        </p:nvSpPr>
        <p:spPr>
          <a:xfrm>
            <a:off x="4864393" y="1610832"/>
            <a:ext cx="12280607" cy="609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0"/>
              <a:buFont typeface="Impact"/>
              <a:buNone/>
            </a:pPr>
            <a:r>
              <a:rPr lang="en-US"/>
              <a:t>ABSTRACT</a:t>
            </a:r>
            <a:endParaRPr/>
          </a:p>
        </p:txBody>
      </p:sp>
      <p:sp>
        <p:nvSpPr>
          <p:cNvPr id="194" name="Google Shape;194;g1248b262dbf_6_115"/>
          <p:cNvSpPr txBox="1">
            <a:spLocks noGrp="1"/>
          </p:cNvSpPr>
          <p:nvPr>
            <p:ph type="sldNum" idx="12"/>
          </p:nvPr>
        </p:nvSpPr>
        <p:spPr>
          <a:xfrm>
            <a:off x="14913652" y="9563518"/>
            <a:ext cx="2231550" cy="51885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48b262dbf_11_34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0"/>
              <a:buFont typeface="Impact"/>
              <a:buNone/>
            </a:pPr>
            <a:r>
              <a:rPr lang="en-US"/>
              <a:t>ABSTRACT</a:t>
            </a:r>
            <a:endParaRPr/>
          </a:p>
        </p:txBody>
      </p:sp>
      <p:sp>
        <p:nvSpPr>
          <p:cNvPr id="200" name="Google Shape;200;g1248b262dbf_11_34"/>
          <p:cNvSpPr txBox="1">
            <a:spLocks noGrp="1"/>
          </p:cNvSpPr>
          <p:nvPr>
            <p:ph type="body" idx="1"/>
          </p:nvPr>
        </p:nvSpPr>
        <p:spPr>
          <a:xfrm>
            <a:off x="1877525" y="1939000"/>
            <a:ext cx="15267600" cy="7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3429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STUN</a:t>
            </a:r>
            <a:endParaRPr sz="4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1028700" lvl="1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–"/>
            </a:pPr>
            <a:r>
              <a:rPr lang="en-US" sz="4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Simple Traversal of User Datagram Protocol (UDP) Through Network Address Translators (NATs)</a:t>
            </a:r>
            <a:endParaRPr sz="4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3429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A lightweight protocol</a:t>
            </a:r>
            <a:endParaRPr sz="4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3429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 dirty="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Allows applications to discover the presence and types of NATs and  firewalls between them and the public Internet.</a:t>
            </a:r>
            <a:endParaRPr sz="4500" dirty="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1" name="Google Shape;201;g1248b262dbf_11_34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100" cy="5190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sz="5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48b262dbf_11_29"/>
          <p:cNvSpPr txBox="1">
            <a:spLocks noGrp="1"/>
          </p:cNvSpPr>
          <p:nvPr>
            <p:ph type="title"/>
          </p:nvPr>
        </p:nvSpPr>
        <p:spPr>
          <a:xfrm>
            <a:off x="4864393" y="1610832"/>
            <a:ext cx="12280500" cy="6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0"/>
              <a:buFont typeface="Impact"/>
              <a:buNone/>
            </a:pPr>
            <a:r>
              <a:rPr lang="en-US" dirty="0"/>
              <a:t>BACKGROUND</a:t>
            </a:r>
            <a:endParaRPr dirty="0"/>
          </a:p>
        </p:txBody>
      </p:sp>
      <p:sp>
        <p:nvSpPr>
          <p:cNvPr id="207" name="Google Shape;207;g1248b262dbf_11_29"/>
          <p:cNvSpPr txBox="1">
            <a:spLocks noGrp="1"/>
          </p:cNvSpPr>
          <p:nvPr>
            <p:ph type="sldNum" idx="12"/>
          </p:nvPr>
        </p:nvSpPr>
        <p:spPr>
          <a:xfrm>
            <a:off x="14913652" y="9563518"/>
            <a:ext cx="2231700" cy="5190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48b262dbf_6_120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0"/>
              <a:buFont typeface="Impact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213" name="Google Shape;213;g1248b262dbf_6_120"/>
          <p:cNvSpPr txBox="1">
            <a:spLocks noGrp="1"/>
          </p:cNvSpPr>
          <p:nvPr>
            <p:ph type="body" idx="1"/>
          </p:nvPr>
        </p:nvSpPr>
        <p:spPr>
          <a:xfrm>
            <a:off x="1877517" y="3429001"/>
            <a:ext cx="15267600" cy="53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 lnSpcReduction="20000"/>
          </a:bodyPr>
          <a:lstStyle/>
          <a:p>
            <a:pPr marL="3429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Char char="•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NAT can not work in Peer-to-peer protocols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1028700" lvl="1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–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e.g. Multimedia communication, file sharing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3429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Middlebox Communications (MIDCOM) protocol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1028700" lvl="1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–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allows an application entity to control a NAT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1714500" lvl="2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Impact"/>
              <a:buChar char="•"/>
            </a:pPr>
            <a:r>
              <a:rPr lang="en-US" sz="45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like a Session Initiation Protocol (SIP) proxy </a:t>
            </a: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4" name="Google Shape;214;g1248b262dbf_6_120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100" cy="51885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5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48b262dbf_6_126"/>
          <p:cNvSpPr txBox="1">
            <a:spLocks noGrp="1"/>
          </p:cNvSpPr>
          <p:nvPr>
            <p:ph type="title"/>
          </p:nvPr>
        </p:nvSpPr>
        <p:spPr>
          <a:xfrm>
            <a:off x="4864388" y="5554003"/>
            <a:ext cx="12280500" cy="21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600"/>
              <a:buFont typeface="Impact"/>
              <a:buNone/>
            </a:pPr>
            <a:r>
              <a:rPr lang="en-US"/>
              <a:t>NAT VARIATIONS</a:t>
            </a:r>
            <a:endParaRPr/>
          </a:p>
        </p:txBody>
      </p:sp>
      <p:sp>
        <p:nvSpPr>
          <p:cNvPr id="220" name="Google Shape;220;g1248b262dbf_6_126"/>
          <p:cNvSpPr txBox="1">
            <a:spLocks noGrp="1"/>
          </p:cNvSpPr>
          <p:nvPr>
            <p:ph type="sldNum" idx="12"/>
          </p:nvPr>
        </p:nvSpPr>
        <p:spPr>
          <a:xfrm>
            <a:off x="14913652" y="9563518"/>
            <a:ext cx="2231550" cy="51885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48b262dbf_11_10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/>
              <a:t>NAT VARIATIONS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endParaRPr/>
          </a:p>
        </p:txBody>
      </p:sp>
      <p:sp>
        <p:nvSpPr>
          <p:cNvPr id="226" name="Google Shape;226;g1248b262dbf_11_10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100" cy="5190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5900"/>
          </a:p>
        </p:txBody>
      </p:sp>
      <p:pic>
        <p:nvPicPr>
          <p:cNvPr id="227" name="Google Shape;227;g1248b262dbf_1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950" y="1949974"/>
            <a:ext cx="7855100" cy="690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248b262dbf_1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3450" y="1940811"/>
            <a:ext cx="7855099" cy="682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48b262dbf_11_93"/>
          <p:cNvSpPr txBox="1">
            <a:spLocks noGrp="1"/>
          </p:cNvSpPr>
          <p:nvPr>
            <p:ph type="title"/>
          </p:nvPr>
        </p:nvSpPr>
        <p:spPr>
          <a:xfrm>
            <a:off x="1877517" y="573578"/>
            <a:ext cx="15267600" cy="2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/>
              <a:t>NAT VARIATIONS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endParaRPr/>
          </a:p>
        </p:txBody>
      </p:sp>
      <p:sp>
        <p:nvSpPr>
          <p:cNvPr id="234" name="Google Shape;234;g1248b262dbf_11_93"/>
          <p:cNvSpPr txBox="1">
            <a:spLocks noGrp="1"/>
          </p:cNvSpPr>
          <p:nvPr>
            <p:ph type="sldNum" idx="12"/>
          </p:nvPr>
        </p:nvSpPr>
        <p:spPr>
          <a:xfrm>
            <a:off x="12915901" y="9563518"/>
            <a:ext cx="4229100" cy="5190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5900"/>
          </a:p>
        </p:txBody>
      </p:sp>
      <p:pic>
        <p:nvPicPr>
          <p:cNvPr id="235" name="Google Shape;235;g1248b262dbf_11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650" y="1940799"/>
            <a:ext cx="8386807" cy="68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248b262dbf_11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5848" y="1926931"/>
            <a:ext cx="8386801" cy="446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248b262dbf_11_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45848" y="6393275"/>
            <a:ext cx="6613910" cy="35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48b262dbf_11_0"/>
          <p:cNvSpPr txBox="1">
            <a:spLocks noGrp="1"/>
          </p:cNvSpPr>
          <p:nvPr>
            <p:ph type="title"/>
          </p:nvPr>
        </p:nvSpPr>
        <p:spPr>
          <a:xfrm>
            <a:off x="4864388" y="5554003"/>
            <a:ext cx="12280500" cy="21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Impact"/>
              <a:buNone/>
            </a:pPr>
            <a:r>
              <a:rPr lang="en-US"/>
              <a:t>STUN CONFIGURATION</a:t>
            </a:r>
            <a:endParaRPr/>
          </a:p>
        </p:txBody>
      </p:sp>
      <p:sp>
        <p:nvSpPr>
          <p:cNvPr id="243" name="Google Shape;243;g1248b262dbf_11_0"/>
          <p:cNvSpPr txBox="1">
            <a:spLocks noGrp="1"/>
          </p:cNvSpPr>
          <p:nvPr>
            <p:ph type="sldNum" idx="12"/>
          </p:nvPr>
        </p:nvSpPr>
        <p:spPr>
          <a:xfrm>
            <a:off x="14913652" y="9563518"/>
            <a:ext cx="2231700" cy="5190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自訂</PresentationFormat>
  <Paragraphs>55</Paragraphs>
  <Slides>16</Slides>
  <Notes>16</Notes>
  <HiddenSlides>1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Gill Sans</vt:lpstr>
      <vt:lpstr>Impact</vt:lpstr>
      <vt:lpstr>Arial</vt:lpstr>
      <vt:lpstr>Calibri</vt:lpstr>
      <vt:lpstr>Office Theme</vt:lpstr>
      <vt:lpstr>Badge</vt:lpstr>
      <vt:lpstr>Badge</vt:lpstr>
      <vt:lpstr>RFC 3489 - STUN   Simple Traversal of User Datagram Protocol (UDP) Through Network Address Translators (NATs)</vt:lpstr>
      <vt:lpstr>ABSTRACT</vt:lpstr>
      <vt:lpstr>ABSTRACT</vt:lpstr>
      <vt:lpstr>BACKGROUND</vt:lpstr>
      <vt:lpstr>BACKGROUND</vt:lpstr>
      <vt:lpstr>NAT VARIATIONS</vt:lpstr>
      <vt:lpstr>NAT VARIATIONS  </vt:lpstr>
      <vt:lpstr>NAT VARIATIONS  </vt:lpstr>
      <vt:lpstr>STUN CONFIGURATION</vt:lpstr>
      <vt:lpstr>STUN ARCHITECTURE</vt:lpstr>
      <vt:lpstr>STUN ARCHITECTURE</vt:lpstr>
      <vt:lpstr>STUN MESSAGE</vt:lpstr>
      <vt:lpstr>STUN MESSAGE  </vt:lpstr>
      <vt:lpstr>STUN MESSAGE  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RFC 3489 - STUN   Simple Traversal of User Datagram Protocol (UDP) Through Network Address Translators (NATs)</dc:title>
  <cp:lastModifiedBy>騰然 吳</cp:lastModifiedBy>
  <cp:revision>1</cp:revision>
  <dcterms:created xsi:type="dcterms:W3CDTF">2006-08-16T00:00:00Z</dcterms:created>
  <dcterms:modified xsi:type="dcterms:W3CDTF">2022-04-15T04:32:12Z</dcterms:modified>
</cp:coreProperties>
</file>