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432ebe0a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1432ebe0a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1432ebe0a1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1432ebe0a1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1432ebe0a1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1432ebe0a1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18aac48816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18aac48816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1e071d3ed8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1e071d3ed8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1ea0ed285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11ea0ed285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1ea0ed2852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11ea0ed2852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1ea0ed285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1ea0ed285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1ea0ed285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1ea0ed285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11ea0ed2852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11ea0ed2852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8aac4881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8aac4881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1ea0ed2852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1ea0ed2852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118aac48816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118aac48816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8aac4881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8aac4881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8aac48816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8aac48816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1432ebe0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1432ebe0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432ebe0a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432ebe0a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1432ebe0a1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1432ebe0a1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432ebe0a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1432ebe0a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1432ebe0a1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1432ebe0a1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github.com/efficacy38/webRTC_pearl.git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5" Type="http://schemas.openxmlformats.org/officeDocument/2006/relationships/image" Target="../media/image1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medium.com/the-developer-journal/the-amazing-things-about-webrtc-and-why-you-should-adopt-it-4504b85fc1b8" TargetMode="External"/><Relationship Id="rId4" Type="http://schemas.openxmlformats.org/officeDocument/2006/relationships/hyperlink" Target="https://www.html5rocks.com/en/tutorials/webrtc/basics/" TargetMode="External"/><Relationship Id="rId5" Type="http://schemas.openxmlformats.org/officeDocument/2006/relationships/hyperlink" Target="https://bloggeek.me/what-is-webrtc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webRTC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How to establish RTCPeerconnection</a:t>
            </a:r>
            <a:endParaRPr/>
          </a:p>
        </p:txBody>
      </p:sp>
      <p:sp>
        <p:nvSpPr>
          <p:cNvPr id="124" name="Google Shape;124;p22"/>
          <p:cNvSpPr txBox="1"/>
          <p:nvPr>
            <p:ph idx="1" type="body"/>
          </p:nvPr>
        </p:nvSpPr>
        <p:spPr>
          <a:xfrm>
            <a:off x="311700" y="1152475"/>
            <a:ext cx="4468200" cy="382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4 main callback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onMessage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接收 sdp offer 儲存到 pc 並產生 sdp answer 回傳給傳遞 offer 的 user</a:t>
            </a:r>
            <a:endParaRPr sz="2000">
              <a:solidFill>
                <a:schemeClr val="dk1"/>
              </a:solidFill>
            </a:endParaRPr>
          </a:p>
          <a:p>
            <a:pPr indent="-3556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pc.localDescription 是傳遞 offer 的 user 的 sdp answer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把 candidate 加入到 pc 讓</a:t>
            </a:r>
            <a:r>
              <a:rPr lang="zh-TW" sz="2000">
                <a:solidFill>
                  <a:schemeClr val="dk1"/>
                </a:solidFill>
              </a:rPr>
              <a:t>瀏覽器</a:t>
            </a:r>
            <a:r>
              <a:rPr lang="zh-TW" sz="2000">
                <a:solidFill>
                  <a:schemeClr val="dk1"/>
                </a:solidFill>
              </a:rPr>
              <a:t>底層進行協商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25" name="Google Shape;125;p22"/>
          <p:cNvSpPr txBox="1"/>
          <p:nvPr/>
        </p:nvSpPr>
        <p:spPr>
          <a:xfrm>
            <a:off x="5737250" y="4860925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900">
                <a:solidFill>
                  <a:schemeClr val="dk1"/>
                </a:solidFill>
              </a:rPr>
              <a:t>https://w3c.github.io/webrtc-pc/#example-9</a:t>
            </a:r>
            <a:endParaRPr sz="900">
              <a:solidFill>
                <a:schemeClr val="dk1"/>
              </a:solidFill>
            </a:endParaRPr>
          </a:p>
        </p:txBody>
      </p:sp>
      <p:pic>
        <p:nvPicPr>
          <p:cNvPr id="126" name="Google Shape;1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4900" y="1742838"/>
            <a:ext cx="4059301" cy="2392966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28" name="Google Shape;128;p22"/>
          <p:cNvSpPr/>
          <p:nvPr/>
        </p:nvSpPr>
        <p:spPr>
          <a:xfrm>
            <a:off x="5113800" y="1920325"/>
            <a:ext cx="3822300" cy="12840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2"/>
          <p:cNvSpPr txBox="1"/>
          <p:nvPr/>
        </p:nvSpPr>
        <p:spPr>
          <a:xfrm>
            <a:off x="7195350" y="1823850"/>
            <a:ext cx="182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remote description</a:t>
            </a:r>
            <a:endParaRPr b="1"/>
          </a:p>
        </p:txBody>
      </p:sp>
      <p:sp>
        <p:nvSpPr>
          <p:cNvPr id="130" name="Google Shape;130;p22"/>
          <p:cNvSpPr/>
          <p:nvPr/>
        </p:nvSpPr>
        <p:spPr>
          <a:xfrm>
            <a:off x="5113800" y="3189307"/>
            <a:ext cx="3822300" cy="3660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2"/>
          <p:cNvSpPr txBox="1"/>
          <p:nvPr/>
        </p:nvSpPr>
        <p:spPr>
          <a:xfrm>
            <a:off x="7195350" y="3161800"/>
            <a:ext cx="182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/>
              <a:t>remote canidiate</a:t>
            </a:r>
            <a:endParaRPr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7195976" y="905975"/>
            <a:ext cx="1881000" cy="41484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3"/>
          <p:cNvSpPr txBox="1"/>
          <p:nvPr>
            <p:ph type="title"/>
          </p:nvPr>
        </p:nvSpPr>
        <p:spPr>
          <a:xfrm>
            <a:off x="311500" y="-78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webRTC’s behavior</a:t>
            </a:r>
            <a:endParaRPr/>
          </a:p>
        </p:txBody>
      </p:sp>
      <p:sp>
        <p:nvSpPr>
          <p:cNvPr id="138" name="Google Shape;138;p23"/>
          <p:cNvSpPr/>
          <p:nvPr/>
        </p:nvSpPr>
        <p:spPr>
          <a:xfrm>
            <a:off x="89025" y="905975"/>
            <a:ext cx="1858200" cy="4148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3"/>
          <p:cNvSpPr/>
          <p:nvPr/>
        </p:nvSpPr>
        <p:spPr>
          <a:xfrm>
            <a:off x="3696935" y="905984"/>
            <a:ext cx="1749300" cy="41484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3"/>
          <p:cNvSpPr/>
          <p:nvPr/>
        </p:nvSpPr>
        <p:spPr>
          <a:xfrm>
            <a:off x="1947430" y="905984"/>
            <a:ext cx="1749300" cy="4148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41" name="Google Shape;141;p23"/>
          <p:cNvSpPr/>
          <p:nvPr/>
        </p:nvSpPr>
        <p:spPr>
          <a:xfrm>
            <a:off x="5456971" y="905984"/>
            <a:ext cx="1749300" cy="41484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3"/>
          <p:cNvSpPr/>
          <p:nvPr/>
        </p:nvSpPr>
        <p:spPr>
          <a:xfrm>
            <a:off x="88925" y="405500"/>
            <a:ext cx="3608100" cy="513300"/>
          </a:xfrm>
          <a:prstGeom prst="rect">
            <a:avLst/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Alice(Caller)</a:t>
            </a:r>
            <a:endParaRPr/>
          </a:p>
        </p:txBody>
      </p:sp>
      <p:sp>
        <p:nvSpPr>
          <p:cNvPr id="143" name="Google Shape;143;p23"/>
          <p:cNvSpPr/>
          <p:nvPr/>
        </p:nvSpPr>
        <p:spPr>
          <a:xfrm>
            <a:off x="3696940" y="405500"/>
            <a:ext cx="1749300" cy="5133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Signaling Server</a:t>
            </a:r>
            <a:endParaRPr/>
          </a:p>
        </p:txBody>
      </p:sp>
      <p:sp>
        <p:nvSpPr>
          <p:cNvPr id="144" name="Google Shape;144;p23"/>
          <p:cNvSpPr/>
          <p:nvPr/>
        </p:nvSpPr>
        <p:spPr>
          <a:xfrm>
            <a:off x="5446450" y="405500"/>
            <a:ext cx="3630600" cy="5133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Bob(callee)</a:t>
            </a:r>
            <a:endParaRPr/>
          </a:p>
        </p:txBody>
      </p:sp>
      <p:grpSp>
        <p:nvGrpSpPr>
          <p:cNvPr id="145" name="Google Shape;145;p23"/>
          <p:cNvGrpSpPr/>
          <p:nvPr/>
        </p:nvGrpSpPr>
        <p:grpSpPr>
          <a:xfrm>
            <a:off x="1970754" y="1175517"/>
            <a:ext cx="1717543" cy="899295"/>
            <a:chOff x="2088874" y="1125751"/>
            <a:chExt cx="1670112" cy="742176"/>
          </a:xfrm>
        </p:grpSpPr>
        <p:sp>
          <p:nvSpPr>
            <p:cNvPr id="146" name="Google Shape;146;p23"/>
            <p:cNvSpPr/>
            <p:nvPr/>
          </p:nvSpPr>
          <p:spPr>
            <a:xfrm>
              <a:off x="2088874" y="1125751"/>
              <a:ext cx="1670112" cy="742176"/>
            </a:xfrm>
            <a:prstGeom prst="cloud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/>
            </a:p>
          </p:txBody>
        </p:sp>
        <p:sp>
          <p:nvSpPr>
            <p:cNvPr id="147" name="Google Shape;147;p23"/>
            <p:cNvSpPr txBox="1"/>
            <p:nvPr/>
          </p:nvSpPr>
          <p:spPr>
            <a:xfrm>
              <a:off x="2109573" y="1225966"/>
              <a:ext cx="1584300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100"/>
                <a:t>ready to negotiate, so ask caller to start</a:t>
              </a:r>
              <a:br>
                <a:rPr lang="zh-TW" sz="1100"/>
              </a:br>
              <a:r>
                <a:rPr lang="zh-TW" sz="1100"/>
                <a:t> do so</a:t>
              </a:r>
              <a:endParaRPr sz="2000"/>
            </a:p>
          </p:txBody>
        </p:sp>
      </p:grpSp>
      <p:sp>
        <p:nvSpPr>
          <p:cNvPr id="148" name="Google Shape;148;p23"/>
          <p:cNvSpPr/>
          <p:nvPr/>
        </p:nvSpPr>
        <p:spPr>
          <a:xfrm>
            <a:off x="164375" y="1207062"/>
            <a:ext cx="1707300" cy="9816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crate pc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add local stream’s track to pc</a:t>
            </a:r>
            <a:endParaRPr/>
          </a:p>
        </p:txBody>
      </p:sp>
      <p:sp>
        <p:nvSpPr>
          <p:cNvPr id="149" name="Google Shape;149;p23"/>
          <p:cNvSpPr/>
          <p:nvPr/>
        </p:nvSpPr>
        <p:spPr>
          <a:xfrm>
            <a:off x="164375" y="2296273"/>
            <a:ext cx="1707300" cy="813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send offer and set local offer(pc)</a:t>
            </a:r>
            <a:endParaRPr/>
          </a:p>
        </p:txBody>
      </p:sp>
      <p:sp>
        <p:nvSpPr>
          <p:cNvPr id="150" name="Google Shape;150;p23"/>
          <p:cNvSpPr txBox="1"/>
          <p:nvPr/>
        </p:nvSpPr>
        <p:spPr>
          <a:xfrm>
            <a:off x="2729975" y="2198558"/>
            <a:ext cx="911100" cy="5910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negotiation event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1" name="Google Shape;151;p23"/>
          <p:cNvSpPr/>
          <p:nvPr/>
        </p:nvSpPr>
        <p:spPr>
          <a:xfrm>
            <a:off x="3750488" y="2296275"/>
            <a:ext cx="1642200" cy="813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Forward video-offer to Bob</a:t>
            </a:r>
            <a:endParaRPr/>
          </a:p>
        </p:txBody>
      </p:sp>
      <p:grpSp>
        <p:nvGrpSpPr>
          <p:cNvPr id="152" name="Google Shape;152;p23"/>
          <p:cNvGrpSpPr/>
          <p:nvPr/>
        </p:nvGrpSpPr>
        <p:grpSpPr>
          <a:xfrm>
            <a:off x="1909550" y="2864637"/>
            <a:ext cx="1810500" cy="338473"/>
            <a:chOff x="1877775" y="3354925"/>
            <a:chExt cx="1810500" cy="328200"/>
          </a:xfrm>
        </p:grpSpPr>
        <p:cxnSp>
          <p:nvCxnSpPr>
            <p:cNvPr id="153" name="Google Shape;153;p23"/>
            <p:cNvCxnSpPr/>
            <p:nvPr/>
          </p:nvCxnSpPr>
          <p:spPr>
            <a:xfrm flipH="1" rot="10800000">
              <a:off x="1877775" y="3414300"/>
              <a:ext cx="1810500" cy="14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sp>
          <p:nvSpPr>
            <p:cNvPr id="154" name="Google Shape;154;p23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“video-offer”</a:t>
              </a:r>
              <a:endParaRPr sz="1000"/>
            </a:p>
          </p:txBody>
        </p:sp>
      </p:grpSp>
      <p:grpSp>
        <p:nvGrpSpPr>
          <p:cNvPr id="155" name="Google Shape;155;p23"/>
          <p:cNvGrpSpPr/>
          <p:nvPr/>
        </p:nvGrpSpPr>
        <p:grpSpPr>
          <a:xfrm>
            <a:off x="5446480" y="2790335"/>
            <a:ext cx="1749305" cy="338473"/>
            <a:chOff x="1877775" y="3354925"/>
            <a:chExt cx="1810500" cy="328200"/>
          </a:xfrm>
        </p:grpSpPr>
        <p:cxnSp>
          <p:nvCxnSpPr>
            <p:cNvPr id="156" name="Google Shape;156;p23"/>
            <p:cNvCxnSpPr/>
            <p:nvPr/>
          </p:nvCxnSpPr>
          <p:spPr>
            <a:xfrm flipH="1" rot="10800000">
              <a:off x="1877775" y="3414300"/>
              <a:ext cx="1810500" cy="14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sp>
          <p:nvSpPr>
            <p:cNvPr id="157" name="Google Shape;157;p23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“video-offer”</a:t>
              </a:r>
              <a:endParaRPr sz="1000"/>
            </a:p>
          </p:txBody>
        </p:sp>
      </p:grpSp>
      <p:sp>
        <p:nvSpPr>
          <p:cNvPr id="158" name="Google Shape;158;p23"/>
          <p:cNvSpPr/>
          <p:nvPr/>
        </p:nvSpPr>
        <p:spPr>
          <a:xfrm>
            <a:off x="7283575" y="1207050"/>
            <a:ext cx="1749300" cy="3132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create pc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set pc.remoteDescription</a:t>
            </a:r>
            <a:r>
              <a:rPr lang="zh-TW"/>
              <a:t> by “video-offer”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add local stream to pc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create sdp-answer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set local-sdp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send sdp-answer to Alice</a:t>
            </a:r>
            <a:endParaRPr/>
          </a:p>
        </p:txBody>
      </p:sp>
      <p:cxnSp>
        <p:nvCxnSpPr>
          <p:cNvPr id="159" name="Google Shape;159;p23"/>
          <p:cNvCxnSpPr>
            <a:stCxn id="146" idx="1"/>
            <a:endCxn id="149" idx="3"/>
          </p:cNvCxnSpPr>
          <p:nvPr/>
        </p:nvCxnSpPr>
        <p:spPr>
          <a:xfrm flipH="1">
            <a:off x="1871626" y="2073854"/>
            <a:ext cx="957900" cy="62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60" name="Google Shape;160;p23"/>
          <p:cNvSpPr/>
          <p:nvPr/>
        </p:nvSpPr>
        <p:spPr>
          <a:xfrm>
            <a:off x="186238" y="3852621"/>
            <a:ext cx="1707300" cy="813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set pc.RemoteDescription</a:t>
            </a:r>
            <a:endParaRPr/>
          </a:p>
        </p:txBody>
      </p:sp>
      <p:sp>
        <p:nvSpPr>
          <p:cNvPr id="161" name="Google Shape;161;p23"/>
          <p:cNvSpPr/>
          <p:nvPr/>
        </p:nvSpPr>
        <p:spPr>
          <a:xfrm>
            <a:off x="3767400" y="3781650"/>
            <a:ext cx="1610700" cy="813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Forward video-offer to Bob</a:t>
            </a:r>
            <a:endParaRPr/>
          </a:p>
        </p:txBody>
      </p:sp>
      <p:grpSp>
        <p:nvGrpSpPr>
          <p:cNvPr id="162" name="Google Shape;162;p23"/>
          <p:cNvGrpSpPr/>
          <p:nvPr/>
        </p:nvGrpSpPr>
        <p:grpSpPr>
          <a:xfrm>
            <a:off x="1886400" y="4089394"/>
            <a:ext cx="1881000" cy="338473"/>
            <a:chOff x="1877887" y="3354925"/>
            <a:chExt cx="1881000" cy="328200"/>
          </a:xfrm>
        </p:grpSpPr>
        <p:cxnSp>
          <p:nvCxnSpPr>
            <p:cNvPr id="163" name="Google Shape;163;p23"/>
            <p:cNvCxnSpPr>
              <a:endCxn id="161" idx="1"/>
            </p:cNvCxnSpPr>
            <p:nvPr/>
          </p:nvCxnSpPr>
          <p:spPr>
            <a:xfrm>
              <a:off x="1877887" y="3428783"/>
              <a:ext cx="1881000" cy="219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stealth"/>
              <a:tailEnd len="med" w="med" type="none"/>
            </a:ln>
          </p:spPr>
        </p:cxnSp>
        <p:sp>
          <p:nvSpPr>
            <p:cNvPr id="164" name="Google Shape;164;p23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“video-answer”</a:t>
              </a:r>
              <a:endParaRPr sz="1000"/>
            </a:p>
          </p:txBody>
        </p:sp>
      </p:grpSp>
      <p:grpSp>
        <p:nvGrpSpPr>
          <p:cNvPr id="165" name="Google Shape;165;p23"/>
          <p:cNvGrpSpPr/>
          <p:nvPr/>
        </p:nvGrpSpPr>
        <p:grpSpPr>
          <a:xfrm>
            <a:off x="5425518" y="4089884"/>
            <a:ext cx="1749305" cy="338473"/>
            <a:chOff x="1877775" y="3354925"/>
            <a:chExt cx="1810500" cy="328200"/>
          </a:xfrm>
        </p:grpSpPr>
        <p:cxnSp>
          <p:nvCxnSpPr>
            <p:cNvPr id="166" name="Google Shape;166;p23"/>
            <p:cNvCxnSpPr/>
            <p:nvPr/>
          </p:nvCxnSpPr>
          <p:spPr>
            <a:xfrm flipH="1" rot="10800000">
              <a:off x="1877775" y="3414300"/>
              <a:ext cx="1810500" cy="14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stealth"/>
              <a:tailEnd len="med" w="med" type="none"/>
            </a:ln>
          </p:spPr>
        </p:cxnSp>
        <p:sp>
          <p:nvSpPr>
            <p:cNvPr id="167" name="Google Shape;167;p23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“video-answer”</a:t>
              </a:r>
              <a:endParaRPr sz="1000"/>
            </a:p>
          </p:txBody>
        </p:sp>
      </p:grpSp>
      <p:grpSp>
        <p:nvGrpSpPr>
          <p:cNvPr id="168" name="Google Shape;168;p23"/>
          <p:cNvGrpSpPr/>
          <p:nvPr/>
        </p:nvGrpSpPr>
        <p:grpSpPr>
          <a:xfrm>
            <a:off x="1970700" y="3154762"/>
            <a:ext cx="1749275" cy="899295"/>
            <a:chOff x="2088874" y="1125751"/>
            <a:chExt cx="1670112" cy="742176"/>
          </a:xfrm>
        </p:grpSpPr>
        <p:sp>
          <p:nvSpPr>
            <p:cNvPr id="169" name="Google Shape;169;p23"/>
            <p:cNvSpPr/>
            <p:nvPr/>
          </p:nvSpPr>
          <p:spPr>
            <a:xfrm>
              <a:off x="2088874" y="1125751"/>
              <a:ext cx="1670112" cy="742176"/>
            </a:xfrm>
            <a:prstGeom prst="cloud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/>
            </a:p>
          </p:txBody>
        </p:sp>
        <p:sp>
          <p:nvSpPr>
            <p:cNvPr id="170" name="Google Shape;170;p23"/>
            <p:cNvSpPr txBox="1"/>
            <p:nvPr/>
          </p:nvSpPr>
          <p:spPr>
            <a:xfrm>
              <a:off x="2109573" y="1188384"/>
              <a:ext cx="1584300" cy="43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100"/>
                <a:t>ice layer start sending candidates to Bob</a:t>
              </a:r>
              <a:endParaRPr sz="2000"/>
            </a:p>
          </p:txBody>
        </p:sp>
      </p:grpSp>
      <p:cxnSp>
        <p:nvCxnSpPr>
          <p:cNvPr id="171" name="Google Shape;171;p23"/>
          <p:cNvCxnSpPr>
            <a:stCxn id="149" idx="2"/>
          </p:cNvCxnSpPr>
          <p:nvPr/>
        </p:nvCxnSpPr>
        <p:spPr>
          <a:xfrm>
            <a:off x="1018025" y="3109273"/>
            <a:ext cx="975600" cy="53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72" name="Google Shape;172;p23"/>
          <p:cNvSpPr/>
          <p:nvPr/>
        </p:nvSpPr>
        <p:spPr>
          <a:xfrm>
            <a:off x="5446523" y="4338769"/>
            <a:ext cx="1810620" cy="813024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</p:txBody>
      </p:sp>
      <p:sp>
        <p:nvSpPr>
          <p:cNvPr id="173" name="Google Shape;173;p23"/>
          <p:cNvSpPr txBox="1"/>
          <p:nvPr/>
        </p:nvSpPr>
        <p:spPr>
          <a:xfrm>
            <a:off x="5468175" y="4427865"/>
            <a:ext cx="17175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360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/>
              <a:t>ice layer start sending candidates to Alice</a:t>
            </a:r>
            <a:endParaRPr sz="2000"/>
          </a:p>
        </p:txBody>
      </p:sp>
      <p:cxnSp>
        <p:nvCxnSpPr>
          <p:cNvPr id="174" name="Google Shape;174;p23"/>
          <p:cNvCxnSpPr>
            <a:stCxn id="158" idx="2"/>
            <a:endCxn id="172" idx="0"/>
          </p:cNvCxnSpPr>
          <p:nvPr/>
        </p:nvCxnSpPr>
        <p:spPr>
          <a:xfrm flipH="1">
            <a:off x="7255525" y="4339050"/>
            <a:ext cx="902700" cy="40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5" name="Google Shape;175;p23"/>
          <p:cNvSpPr txBox="1"/>
          <p:nvPr/>
        </p:nvSpPr>
        <p:spPr>
          <a:xfrm>
            <a:off x="5699575" y="2516938"/>
            <a:ext cx="1201200" cy="307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message event</a:t>
            </a:r>
            <a:endParaRPr sz="800">
              <a:solidFill>
                <a:schemeClr val="lt1"/>
              </a:solidFill>
            </a:endParaRPr>
          </a:p>
        </p:txBody>
      </p:sp>
      <p:sp>
        <p:nvSpPr>
          <p:cNvPr id="176" name="Google Shape;176;p23"/>
          <p:cNvSpPr txBox="1"/>
          <p:nvPr/>
        </p:nvSpPr>
        <p:spPr>
          <a:xfrm>
            <a:off x="2242513" y="4347525"/>
            <a:ext cx="1201200" cy="307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Message event</a:t>
            </a:r>
            <a:endParaRPr sz="800">
              <a:solidFill>
                <a:schemeClr val="lt1"/>
              </a:solidFill>
            </a:endParaRPr>
          </a:p>
        </p:txBody>
      </p:sp>
      <p:sp>
        <p:nvSpPr>
          <p:cNvPr id="177" name="Google Shape;177;p23"/>
          <p:cNvSpPr txBox="1"/>
          <p:nvPr/>
        </p:nvSpPr>
        <p:spPr>
          <a:xfrm>
            <a:off x="2290475" y="3781650"/>
            <a:ext cx="1063200" cy="3012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8000" lIns="91425" spcFirstLastPara="1" rIns="91425" wrap="square" tIns="1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icecandidate event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8" name="Google Shape;178;p23"/>
          <p:cNvSpPr txBox="1"/>
          <p:nvPr/>
        </p:nvSpPr>
        <p:spPr>
          <a:xfrm>
            <a:off x="5820213" y="4798575"/>
            <a:ext cx="1063200" cy="3012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8000" lIns="91425" spcFirstLastPara="1" rIns="91425" wrap="square" tIns="1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icecandidate event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9" name="Google Shape;179;p23"/>
          <p:cNvSpPr txBox="1"/>
          <p:nvPr>
            <p:ph idx="12" type="sldNum"/>
          </p:nvPr>
        </p:nvSpPr>
        <p:spPr>
          <a:xfrm>
            <a:off x="8595308" y="1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80" name="Google Shape;180;p23"/>
          <p:cNvSpPr/>
          <p:nvPr/>
        </p:nvSpPr>
        <p:spPr>
          <a:xfrm>
            <a:off x="88925" y="911625"/>
            <a:ext cx="1858200" cy="1878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 app</a:t>
            </a:r>
            <a:endParaRPr/>
          </a:p>
        </p:txBody>
      </p:sp>
      <p:sp>
        <p:nvSpPr>
          <p:cNvPr id="181" name="Google Shape;181;p23"/>
          <p:cNvSpPr/>
          <p:nvPr/>
        </p:nvSpPr>
        <p:spPr>
          <a:xfrm>
            <a:off x="1940350" y="911633"/>
            <a:ext cx="1749300" cy="1878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browser</a:t>
            </a:r>
            <a:endParaRPr/>
          </a:p>
        </p:txBody>
      </p:sp>
      <p:sp>
        <p:nvSpPr>
          <p:cNvPr id="182" name="Google Shape;182;p23"/>
          <p:cNvSpPr/>
          <p:nvPr/>
        </p:nvSpPr>
        <p:spPr>
          <a:xfrm>
            <a:off x="7195925" y="911625"/>
            <a:ext cx="1881000" cy="1878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 app</a:t>
            </a:r>
            <a:endParaRPr/>
          </a:p>
        </p:txBody>
      </p:sp>
      <p:sp>
        <p:nvSpPr>
          <p:cNvPr id="183" name="Google Shape;183;p23"/>
          <p:cNvSpPr/>
          <p:nvPr/>
        </p:nvSpPr>
        <p:spPr>
          <a:xfrm>
            <a:off x="5446425" y="911621"/>
            <a:ext cx="1749300" cy="1878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browser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/>
          <p:nvPr/>
        </p:nvSpPr>
        <p:spPr>
          <a:xfrm>
            <a:off x="5453508" y="918809"/>
            <a:ext cx="1749300" cy="41484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4"/>
          <p:cNvSpPr/>
          <p:nvPr/>
        </p:nvSpPr>
        <p:spPr>
          <a:xfrm>
            <a:off x="7195950" y="911625"/>
            <a:ext cx="1810500" cy="41484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4"/>
          <p:cNvSpPr txBox="1"/>
          <p:nvPr>
            <p:ph type="title"/>
          </p:nvPr>
        </p:nvSpPr>
        <p:spPr>
          <a:xfrm>
            <a:off x="311500" y="-78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ICE</a:t>
            </a:r>
            <a:r>
              <a:rPr lang="zh-TW"/>
              <a:t>’s behavior</a:t>
            </a:r>
            <a:endParaRPr/>
          </a:p>
        </p:txBody>
      </p:sp>
      <p:sp>
        <p:nvSpPr>
          <p:cNvPr id="191" name="Google Shape;191;p24"/>
          <p:cNvSpPr/>
          <p:nvPr/>
        </p:nvSpPr>
        <p:spPr>
          <a:xfrm>
            <a:off x="88925" y="905975"/>
            <a:ext cx="1858200" cy="41484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4"/>
          <p:cNvSpPr/>
          <p:nvPr/>
        </p:nvSpPr>
        <p:spPr>
          <a:xfrm>
            <a:off x="3696935" y="905984"/>
            <a:ext cx="1749300" cy="41484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4"/>
          <p:cNvSpPr/>
          <p:nvPr/>
        </p:nvSpPr>
        <p:spPr>
          <a:xfrm>
            <a:off x="1947430" y="905984"/>
            <a:ext cx="1749300" cy="41484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94" name="Google Shape;194;p24"/>
          <p:cNvSpPr/>
          <p:nvPr/>
        </p:nvSpPr>
        <p:spPr>
          <a:xfrm>
            <a:off x="88925" y="405500"/>
            <a:ext cx="3608100" cy="513300"/>
          </a:xfrm>
          <a:prstGeom prst="rect">
            <a:avLst/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Alice(Caller)</a:t>
            </a:r>
            <a:endParaRPr/>
          </a:p>
        </p:txBody>
      </p:sp>
      <p:sp>
        <p:nvSpPr>
          <p:cNvPr id="195" name="Google Shape;195;p24"/>
          <p:cNvSpPr/>
          <p:nvPr/>
        </p:nvSpPr>
        <p:spPr>
          <a:xfrm>
            <a:off x="3696950" y="405500"/>
            <a:ext cx="1749300" cy="5133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Signaling Server</a:t>
            </a:r>
            <a:endParaRPr/>
          </a:p>
        </p:txBody>
      </p:sp>
      <p:sp>
        <p:nvSpPr>
          <p:cNvPr id="196" name="Google Shape;196;p24"/>
          <p:cNvSpPr/>
          <p:nvPr/>
        </p:nvSpPr>
        <p:spPr>
          <a:xfrm>
            <a:off x="5446450" y="405500"/>
            <a:ext cx="3560100" cy="5133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Bob(callee)</a:t>
            </a:r>
            <a:endParaRPr/>
          </a:p>
        </p:txBody>
      </p:sp>
      <p:grpSp>
        <p:nvGrpSpPr>
          <p:cNvPr id="197" name="Google Shape;197;p24"/>
          <p:cNvGrpSpPr/>
          <p:nvPr/>
        </p:nvGrpSpPr>
        <p:grpSpPr>
          <a:xfrm>
            <a:off x="1988306" y="1176641"/>
            <a:ext cx="1667440" cy="776019"/>
            <a:chOff x="2088874" y="1206131"/>
            <a:chExt cx="1670112" cy="742176"/>
          </a:xfrm>
        </p:grpSpPr>
        <p:sp>
          <p:nvSpPr>
            <p:cNvPr id="198" name="Google Shape;198;p24"/>
            <p:cNvSpPr/>
            <p:nvPr/>
          </p:nvSpPr>
          <p:spPr>
            <a:xfrm>
              <a:off x="2088874" y="1206131"/>
              <a:ext cx="1670112" cy="742176"/>
            </a:xfrm>
            <a:prstGeom prst="cloud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/>
            </a:p>
          </p:txBody>
        </p:sp>
        <p:sp>
          <p:nvSpPr>
            <p:cNvPr id="199" name="Google Shape;199;p24"/>
            <p:cNvSpPr txBox="1"/>
            <p:nvPr/>
          </p:nvSpPr>
          <p:spPr>
            <a:xfrm>
              <a:off x="2145729" y="1216047"/>
              <a:ext cx="1584300" cy="66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100"/>
                <a:t>Generate an ICE candidate(</a:t>
              </a:r>
              <a:r>
                <a:rPr lang="zh-TW" sz="1100"/>
                <a:t>represented by an SDP</a:t>
              </a:r>
              <a:r>
                <a:rPr lang="zh-TW" sz="1100"/>
                <a:t>)</a:t>
              </a:r>
              <a:endParaRPr sz="1100"/>
            </a:p>
          </p:txBody>
        </p:sp>
      </p:grpSp>
      <p:sp>
        <p:nvSpPr>
          <p:cNvPr id="200" name="Google Shape;200;p24"/>
          <p:cNvSpPr/>
          <p:nvPr/>
        </p:nvSpPr>
        <p:spPr>
          <a:xfrm>
            <a:off x="164375" y="2029873"/>
            <a:ext cx="1707300" cy="813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send to ice candidate to peer</a:t>
            </a:r>
            <a:endParaRPr/>
          </a:p>
        </p:txBody>
      </p:sp>
      <p:sp>
        <p:nvSpPr>
          <p:cNvPr id="201" name="Google Shape;201;p24"/>
          <p:cNvSpPr txBox="1"/>
          <p:nvPr/>
        </p:nvSpPr>
        <p:spPr>
          <a:xfrm>
            <a:off x="2708588" y="2067513"/>
            <a:ext cx="911100" cy="4494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message event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02" name="Google Shape;202;p24"/>
          <p:cNvSpPr/>
          <p:nvPr/>
        </p:nvSpPr>
        <p:spPr>
          <a:xfrm>
            <a:off x="3741413" y="2029875"/>
            <a:ext cx="1667400" cy="813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Forward candidate to Bob</a:t>
            </a:r>
            <a:endParaRPr/>
          </a:p>
        </p:txBody>
      </p:sp>
      <p:grpSp>
        <p:nvGrpSpPr>
          <p:cNvPr id="203" name="Google Shape;203;p24"/>
          <p:cNvGrpSpPr/>
          <p:nvPr/>
        </p:nvGrpSpPr>
        <p:grpSpPr>
          <a:xfrm>
            <a:off x="1921225" y="2567762"/>
            <a:ext cx="1810500" cy="338473"/>
            <a:chOff x="1877775" y="3354925"/>
            <a:chExt cx="1810500" cy="328200"/>
          </a:xfrm>
        </p:grpSpPr>
        <p:cxnSp>
          <p:nvCxnSpPr>
            <p:cNvPr id="204" name="Google Shape;204;p24"/>
            <p:cNvCxnSpPr/>
            <p:nvPr/>
          </p:nvCxnSpPr>
          <p:spPr>
            <a:xfrm flipH="1" rot="10800000">
              <a:off x="1877775" y="3414300"/>
              <a:ext cx="1810500" cy="14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sp>
          <p:nvSpPr>
            <p:cNvPr id="205" name="Google Shape;205;p24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“candidate”</a:t>
              </a:r>
              <a:endParaRPr sz="1000"/>
            </a:p>
          </p:txBody>
        </p:sp>
      </p:grpSp>
      <p:grpSp>
        <p:nvGrpSpPr>
          <p:cNvPr id="206" name="Google Shape;206;p24"/>
          <p:cNvGrpSpPr/>
          <p:nvPr/>
        </p:nvGrpSpPr>
        <p:grpSpPr>
          <a:xfrm>
            <a:off x="5458155" y="2493460"/>
            <a:ext cx="1749305" cy="338473"/>
            <a:chOff x="1877775" y="3354925"/>
            <a:chExt cx="1810500" cy="328200"/>
          </a:xfrm>
        </p:grpSpPr>
        <p:cxnSp>
          <p:nvCxnSpPr>
            <p:cNvPr id="207" name="Google Shape;207;p24"/>
            <p:cNvCxnSpPr/>
            <p:nvPr/>
          </p:nvCxnSpPr>
          <p:spPr>
            <a:xfrm flipH="1" rot="10800000">
              <a:off x="1877775" y="3414300"/>
              <a:ext cx="1810500" cy="14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none"/>
              <a:tailEnd len="med" w="med" type="triangle"/>
            </a:ln>
          </p:spPr>
        </p:cxnSp>
        <p:sp>
          <p:nvSpPr>
            <p:cNvPr id="208" name="Google Shape;208;p24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“candidate”</a:t>
              </a:r>
              <a:endParaRPr sz="1000"/>
            </a:p>
          </p:txBody>
        </p:sp>
      </p:grpSp>
      <p:sp>
        <p:nvSpPr>
          <p:cNvPr id="209" name="Google Shape;209;p24"/>
          <p:cNvSpPr/>
          <p:nvPr/>
        </p:nvSpPr>
        <p:spPr>
          <a:xfrm>
            <a:off x="7219375" y="1402025"/>
            <a:ext cx="1749300" cy="20121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0" spcFirstLastPara="1" rIns="0" wrap="square" tIns="36000">
            <a:noAutofit/>
          </a:bodyPr>
          <a:lstStyle/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RTCIceCandidate (</a:t>
            </a:r>
            <a:r>
              <a:rPr lang="zh-TW"/>
              <a:t>message</a:t>
            </a:r>
            <a:r>
              <a:rPr lang="zh-TW"/>
              <a:t>)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add canadate to pc</a:t>
            </a:r>
            <a:endParaRPr/>
          </a:p>
        </p:txBody>
      </p:sp>
      <p:cxnSp>
        <p:nvCxnSpPr>
          <p:cNvPr id="210" name="Google Shape;210;p24"/>
          <p:cNvCxnSpPr>
            <a:stCxn id="198" idx="1"/>
            <a:endCxn id="200" idx="3"/>
          </p:cNvCxnSpPr>
          <p:nvPr/>
        </p:nvCxnSpPr>
        <p:spPr>
          <a:xfrm flipH="1">
            <a:off x="1871626" y="1951834"/>
            <a:ext cx="950400" cy="48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11" name="Google Shape;211;p24"/>
          <p:cNvSpPr/>
          <p:nvPr/>
        </p:nvSpPr>
        <p:spPr>
          <a:xfrm>
            <a:off x="3727425" y="3750850"/>
            <a:ext cx="1667400" cy="813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Forward video-offer to Bob</a:t>
            </a:r>
            <a:endParaRPr/>
          </a:p>
        </p:txBody>
      </p:sp>
      <p:grpSp>
        <p:nvGrpSpPr>
          <p:cNvPr id="212" name="Google Shape;212;p24"/>
          <p:cNvGrpSpPr/>
          <p:nvPr/>
        </p:nvGrpSpPr>
        <p:grpSpPr>
          <a:xfrm>
            <a:off x="1886288" y="4089394"/>
            <a:ext cx="1810500" cy="338473"/>
            <a:chOff x="1877775" y="3354925"/>
            <a:chExt cx="1810500" cy="328200"/>
          </a:xfrm>
        </p:grpSpPr>
        <p:cxnSp>
          <p:nvCxnSpPr>
            <p:cNvPr id="213" name="Google Shape;213;p24"/>
            <p:cNvCxnSpPr/>
            <p:nvPr/>
          </p:nvCxnSpPr>
          <p:spPr>
            <a:xfrm flipH="1" rot="10800000">
              <a:off x="1877775" y="3414300"/>
              <a:ext cx="1810500" cy="14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stealth"/>
              <a:tailEnd len="med" w="med" type="none"/>
            </a:ln>
          </p:spPr>
        </p:cxnSp>
        <p:sp>
          <p:nvSpPr>
            <p:cNvPr id="214" name="Google Shape;214;p24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“candidate”</a:t>
              </a:r>
              <a:endParaRPr sz="1000"/>
            </a:p>
          </p:txBody>
        </p:sp>
      </p:grpSp>
      <p:grpSp>
        <p:nvGrpSpPr>
          <p:cNvPr id="215" name="Google Shape;215;p24"/>
          <p:cNvGrpSpPr/>
          <p:nvPr/>
        </p:nvGrpSpPr>
        <p:grpSpPr>
          <a:xfrm>
            <a:off x="5425518" y="4089884"/>
            <a:ext cx="1749305" cy="338473"/>
            <a:chOff x="1877775" y="3354925"/>
            <a:chExt cx="1810500" cy="328200"/>
          </a:xfrm>
        </p:grpSpPr>
        <p:cxnSp>
          <p:nvCxnSpPr>
            <p:cNvPr id="216" name="Google Shape;216;p24"/>
            <p:cNvCxnSpPr/>
            <p:nvPr/>
          </p:nvCxnSpPr>
          <p:spPr>
            <a:xfrm flipH="1" rot="10800000">
              <a:off x="1877775" y="3414300"/>
              <a:ext cx="1810500" cy="147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ot"/>
              <a:round/>
              <a:headEnd len="med" w="med" type="stealth"/>
              <a:tailEnd len="med" w="med" type="none"/>
            </a:ln>
          </p:spPr>
        </p:cxnSp>
        <p:sp>
          <p:nvSpPr>
            <p:cNvPr id="217" name="Google Shape;217;p24"/>
            <p:cNvSpPr txBox="1"/>
            <p:nvPr/>
          </p:nvSpPr>
          <p:spPr>
            <a:xfrm>
              <a:off x="1981250" y="3354925"/>
              <a:ext cx="1639200" cy="32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000"/>
                <a:t>data: “candidate”</a:t>
              </a:r>
              <a:endParaRPr sz="1000"/>
            </a:p>
          </p:txBody>
        </p:sp>
      </p:grpSp>
      <p:sp>
        <p:nvSpPr>
          <p:cNvPr id="218" name="Google Shape;218;p24"/>
          <p:cNvSpPr/>
          <p:nvPr/>
        </p:nvSpPr>
        <p:spPr>
          <a:xfrm>
            <a:off x="5523937" y="4347525"/>
            <a:ext cx="1594296" cy="775980"/>
          </a:xfrm>
          <a:prstGeom prst="cloud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</p:txBody>
      </p:sp>
      <p:sp>
        <p:nvSpPr>
          <p:cNvPr id="219" name="Google Shape;219;p24"/>
          <p:cNvSpPr txBox="1"/>
          <p:nvPr/>
        </p:nvSpPr>
        <p:spPr>
          <a:xfrm>
            <a:off x="5602287" y="4406574"/>
            <a:ext cx="1437600" cy="6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360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/>
              <a:t>ice layer start sending candidates to Alice</a:t>
            </a:r>
            <a:endParaRPr sz="2000"/>
          </a:p>
        </p:txBody>
      </p:sp>
      <p:sp>
        <p:nvSpPr>
          <p:cNvPr id="220" name="Google Shape;220;p24"/>
          <p:cNvSpPr txBox="1"/>
          <p:nvPr/>
        </p:nvSpPr>
        <p:spPr>
          <a:xfrm>
            <a:off x="5735750" y="2138313"/>
            <a:ext cx="1201200" cy="3078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message event</a:t>
            </a:r>
            <a:endParaRPr sz="800">
              <a:solidFill>
                <a:schemeClr val="lt1"/>
              </a:solidFill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2242513" y="4347525"/>
            <a:ext cx="1201200" cy="4494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icecandidate event</a:t>
            </a:r>
            <a:endParaRPr sz="800">
              <a:solidFill>
                <a:schemeClr val="lt1"/>
              </a:solidFill>
            </a:endParaRPr>
          </a:p>
        </p:txBody>
      </p:sp>
      <p:sp>
        <p:nvSpPr>
          <p:cNvPr id="222" name="Google Shape;222;p24"/>
          <p:cNvSpPr txBox="1"/>
          <p:nvPr/>
        </p:nvSpPr>
        <p:spPr>
          <a:xfrm>
            <a:off x="7371413" y="4273300"/>
            <a:ext cx="1063200" cy="301200"/>
          </a:xfrm>
          <a:prstGeom prst="rect">
            <a:avLst/>
          </a:prstGeom>
          <a:solidFill>
            <a:srgbClr val="E6B8AF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8000" lIns="91425" spcFirstLastPara="1" rIns="91425" wrap="square" tIns="180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800">
                <a:solidFill>
                  <a:schemeClr val="lt1"/>
                </a:solidFill>
              </a:rPr>
              <a:t>trigger message event</a:t>
            </a:r>
            <a:endParaRPr sz="800">
              <a:solidFill>
                <a:schemeClr val="lt1"/>
              </a:solidFill>
            </a:endParaRPr>
          </a:p>
        </p:txBody>
      </p:sp>
      <p:sp>
        <p:nvSpPr>
          <p:cNvPr id="223" name="Google Shape;223;p24"/>
          <p:cNvSpPr/>
          <p:nvPr/>
        </p:nvSpPr>
        <p:spPr>
          <a:xfrm>
            <a:off x="178875" y="3005950"/>
            <a:ext cx="1707300" cy="20121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 </a:t>
            </a:r>
            <a:r>
              <a:rPr lang="zh-TW"/>
              <a:t>RTCIceCandidate (message)</a:t>
            </a:r>
            <a:endParaRPr/>
          </a:p>
          <a:p>
            <a:pPr indent="-88900" lvl="0" marL="230399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add the RTCIceCandidate to pc</a:t>
            </a:r>
            <a:endParaRPr/>
          </a:p>
        </p:txBody>
      </p:sp>
      <p:sp>
        <p:nvSpPr>
          <p:cNvPr id="224" name="Google Shape;224;p24"/>
          <p:cNvSpPr txBox="1"/>
          <p:nvPr>
            <p:ph idx="12" type="sldNum"/>
          </p:nvPr>
        </p:nvSpPr>
        <p:spPr>
          <a:xfrm>
            <a:off x="8595308" y="1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225" name="Google Shape;225;p24"/>
          <p:cNvCxnSpPr>
            <a:stCxn id="226" idx="3"/>
            <a:endCxn id="222" idx="0"/>
          </p:cNvCxnSpPr>
          <p:nvPr/>
        </p:nvCxnSpPr>
        <p:spPr>
          <a:xfrm>
            <a:off x="7151679" y="3659802"/>
            <a:ext cx="751200" cy="61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227" name="Google Shape;227;p24"/>
          <p:cNvSpPr/>
          <p:nvPr/>
        </p:nvSpPr>
        <p:spPr>
          <a:xfrm>
            <a:off x="89025" y="911625"/>
            <a:ext cx="1858200" cy="1878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 app</a:t>
            </a:r>
            <a:endParaRPr/>
          </a:p>
        </p:txBody>
      </p:sp>
      <p:sp>
        <p:nvSpPr>
          <p:cNvPr id="228" name="Google Shape;228;p24"/>
          <p:cNvSpPr/>
          <p:nvPr/>
        </p:nvSpPr>
        <p:spPr>
          <a:xfrm>
            <a:off x="1940350" y="911633"/>
            <a:ext cx="1749300" cy="187800"/>
          </a:xfrm>
          <a:prstGeom prst="rect">
            <a:avLst/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browser</a:t>
            </a:r>
            <a:endParaRPr/>
          </a:p>
        </p:txBody>
      </p:sp>
      <p:sp>
        <p:nvSpPr>
          <p:cNvPr id="229" name="Google Shape;229;p24"/>
          <p:cNvSpPr/>
          <p:nvPr/>
        </p:nvSpPr>
        <p:spPr>
          <a:xfrm>
            <a:off x="7195925" y="911625"/>
            <a:ext cx="1810500" cy="1878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 app</a:t>
            </a:r>
            <a:endParaRPr/>
          </a:p>
        </p:txBody>
      </p:sp>
      <p:sp>
        <p:nvSpPr>
          <p:cNvPr id="230" name="Google Shape;230;p24"/>
          <p:cNvSpPr/>
          <p:nvPr/>
        </p:nvSpPr>
        <p:spPr>
          <a:xfrm>
            <a:off x="5446425" y="911621"/>
            <a:ext cx="1749300" cy="1878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browser</a:t>
            </a:r>
            <a:endParaRPr/>
          </a:p>
        </p:txBody>
      </p:sp>
      <p:grpSp>
        <p:nvGrpSpPr>
          <p:cNvPr id="231" name="Google Shape;231;p24"/>
          <p:cNvGrpSpPr/>
          <p:nvPr/>
        </p:nvGrpSpPr>
        <p:grpSpPr>
          <a:xfrm>
            <a:off x="5502656" y="3313447"/>
            <a:ext cx="1667410" cy="775980"/>
            <a:chOff x="5420750" y="3313431"/>
            <a:chExt cx="1749276" cy="775980"/>
          </a:xfrm>
        </p:grpSpPr>
        <p:sp>
          <p:nvSpPr>
            <p:cNvPr id="232" name="Google Shape;232;p24"/>
            <p:cNvSpPr/>
            <p:nvPr/>
          </p:nvSpPr>
          <p:spPr>
            <a:xfrm>
              <a:off x="5420750" y="3313431"/>
              <a:ext cx="1749276" cy="775980"/>
            </a:xfrm>
            <a:prstGeom prst="cloud">
              <a:avLst/>
            </a:prstGeom>
            <a:solidFill>
              <a:schemeClr val="dk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/>
            </a:p>
          </p:txBody>
        </p:sp>
        <p:sp>
          <p:nvSpPr>
            <p:cNvPr id="226" name="Google Shape;226;p24"/>
            <p:cNvSpPr txBox="1"/>
            <p:nvPr/>
          </p:nvSpPr>
          <p:spPr>
            <a:xfrm>
              <a:off x="5491438" y="3313437"/>
              <a:ext cx="1659300" cy="69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1100"/>
                <a:t>Generate an ICE candidate(represented by an SDP)</a:t>
              </a:r>
              <a:endParaRPr sz="110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</a:t>
            </a:r>
            <a:endParaRPr/>
          </a:p>
        </p:txBody>
      </p:sp>
      <p:sp>
        <p:nvSpPr>
          <p:cNvPr id="238" name="Google Shape;23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 架構</a:t>
            </a:r>
            <a:endParaRPr/>
          </a:p>
        </p:txBody>
      </p:sp>
      <p:sp>
        <p:nvSpPr>
          <p:cNvPr id="244" name="Google Shape;244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245" name="Google Shape;245;p26"/>
          <p:cNvGrpSpPr/>
          <p:nvPr/>
        </p:nvGrpSpPr>
        <p:grpSpPr>
          <a:xfrm>
            <a:off x="6419525" y="3381176"/>
            <a:ext cx="1986228" cy="1282216"/>
            <a:chOff x="5995760" y="578072"/>
            <a:chExt cx="2549715" cy="1697400"/>
          </a:xfrm>
        </p:grpSpPr>
        <p:sp>
          <p:nvSpPr>
            <p:cNvPr id="246" name="Google Shape;246;p26"/>
            <p:cNvSpPr/>
            <p:nvPr/>
          </p:nvSpPr>
          <p:spPr>
            <a:xfrm>
              <a:off x="5995760" y="578072"/>
              <a:ext cx="2549700" cy="1697400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6"/>
            <p:cNvSpPr/>
            <p:nvPr/>
          </p:nvSpPr>
          <p:spPr>
            <a:xfrm>
              <a:off x="5995775" y="578075"/>
              <a:ext cx="2549700" cy="3936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solidFill>
                    <a:schemeClr val="lt1"/>
                  </a:solidFill>
                </a:rPr>
                <a:t>docker-compose</a:t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248" name="Google Shape;248;p26"/>
            <p:cNvSpPr/>
            <p:nvPr/>
          </p:nvSpPr>
          <p:spPr>
            <a:xfrm>
              <a:off x="6283757" y="1309607"/>
              <a:ext cx="2082000" cy="730200"/>
            </a:xfrm>
            <a:prstGeom prst="rect">
              <a:avLst/>
            </a:prstGeom>
            <a:solidFill>
              <a:schemeClr val="accent4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/>
                <a:t>webRTC demo server</a:t>
              </a:r>
              <a:endParaRPr/>
            </a:p>
          </p:txBody>
        </p:sp>
      </p:grpSp>
      <p:grpSp>
        <p:nvGrpSpPr>
          <p:cNvPr id="249" name="Google Shape;249;p26"/>
          <p:cNvGrpSpPr/>
          <p:nvPr/>
        </p:nvGrpSpPr>
        <p:grpSpPr>
          <a:xfrm>
            <a:off x="557623" y="2699199"/>
            <a:ext cx="2082085" cy="1993902"/>
            <a:chOff x="319100" y="1778700"/>
            <a:chExt cx="2549700" cy="2579100"/>
          </a:xfrm>
        </p:grpSpPr>
        <p:sp>
          <p:nvSpPr>
            <p:cNvPr id="250" name="Google Shape;250;p26"/>
            <p:cNvSpPr/>
            <p:nvPr/>
          </p:nvSpPr>
          <p:spPr>
            <a:xfrm>
              <a:off x="319100" y="1778700"/>
              <a:ext cx="2549700" cy="2579100"/>
            </a:xfrm>
            <a:prstGeom prst="rect">
              <a:avLst/>
            </a:prstGeom>
            <a:solidFill>
              <a:schemeClr val="accen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6"/>
            <p:cNvSpPr/>
            <p:nvPr/>
          </p:nvSpPr>
          <p:spPr>
            <a:xfrm>
              <a:off x="319100" y="1778700"/>
              <a:ext cx="2549700" cy="3936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>
                  <a:solidFill>
                    <a:schemeClr val="lt1"/>
                  </a:solidFill>
                </a:rPr>
                <a:t>user</a:t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252" name="Google Shape;252;p26"/>
            <p:cNvSpPr/>
            <p:nvPr/>
          </p:nvSpPr>
          <p:spPr>
            <a:xfrm>
              <a:off x="452604" y="3392402"/>
              <a:ext cx="2282700" cy="696600"/>
            </a:xfrm>
            <a:prstGeom prst="rect">
              <a:avLst/>
            </a:prstGeom>
            <a:solidFill>
              <a:schemeClr val="accent4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/>
                <a:t>browser</a:t>
              </a:r>
              <a:endParaRPr/>
            </a:p>
          </p:txBody>
        </p:sp>
        <p:sp>
          <p:nvSpPr>
            <p:cNvPr id="253" name="Google Shape;253;p26"/>
            <p:cNvSpPr/>
            <p:nvPr/>
          </p:nvSpPr>
          <p:spPr>
            <a:xfrm>
              <a:off x="452599" y="2434046"/>
              <a:ext cx="2282700" cy="696600"/>
            </a:xfrm>
            <a:prstGeom prst="rect">
              <a:avLst/>
            </a:prstGeom>
            <a:solidFill>
              <a:schemeClr val="accent4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/>
                <a:t>root CA’s certificate</a:t>
              </a:r>
              <a:endParaRPr/>
            </a:p>
          </p:txBody>
        </p:sp>
      </p:grpSp>
      <p:grpSp>
        <p:nvGrpSpPr>
          <p:cNvPr id="254" name="Google Shape;254;p26"/>
          <p:cNvGrpSpPr/>
          <p:nvPr/>
        </p:nvGrpSpPr>
        <p:grpSpPr>
          <a:xfrm>
            <a:off x="4157725" y="705400"/>
            <a:ext cx="4387500" cy="1993800"/>
            <a:chOff x="3475900" y="2669425"/>
            <a:chExt cx="4387500" cy="1993800"/>
          </a:xfrm>
        </p:grpSpPr>
        <p:sp>
          <p:nvSpPr>
            <p:cNvPr id="255" name="Google Shape;255;p26"/>
            <p:cNvSpPr/>
            <p:nvPr/>
          </p:nvSpPr>
          <p:spPr>
            <a:xfrm>
              <a:off x="3475900" y="2669425"/>
              <a:ext cx="4387500" cy="1993800"/>
            </a:xfrm>
            <a:prstGeom prst="rect">
              <a:avLst/>
            </a:prstGeom>
            <a:solidFill>
              <a:srgbClr val="C9DAF8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56" name="Google Shape;256;p26"/>
            <p:cNvGrpSpPr/>
            <p:nvPr/>
          </p:nvGrpSpPr>
          <p:grpSpPr>
            <a:xfrm>
              <a:off x="5940325" y="3078129"/>
              <a:ext cx="1842300" cy="1484452"/>
              <a:chOff x="6239394" y="2698225"/>
              <a:chExt cx="1842300" cy="2052900"/>
            </a:xfrm>
          </p:grpSpPr>
          <p:sp>
            <p:nvSpPr>
              <p:cNvPr id="257" name="Google Shape;257;p26"/>
              <p:cNvSpPr/>
              <p:nvPr/>
            </p:nvSpPr>
            <p:spPr>
              <a:xfrm>
                <a:off x="6239394" y="2698225"/>
                <a:ext cx="1842300" cy="2052900"/>
              </a:xfrm>
              <a:prstGeom prst="rect">
                <a:avLst/>
              </a:prstGeom>
              <a:solidFill>
                <a:schemeClr val="accen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26"/>
              <p:cNvSpPr/>
              <p:nvPr/>
            </p:nvSpPr>
            <p:spPr>
              <a:xfrm>
                <a:off x="6239394" y="2698225"/>
                <a:ext cx="1842300" cy="393600"/>
              </a:xfrm>
              <a:prstGeom prst="rect">
                <a:avLst/>
              </a:prstGeom>
              <a:solidFill>
                <a:schemeClr val="lt2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>
                    <a:solidFill>
                      <a:schemeClr val="lt1"/>
                    </a:solidFill>
                  </a:rPr>
                  <a:t>server’s certificate</a:t>
                </a:r>
                <a:endParaRPr>
                  <a:solidFill>
                    <a:schemeClr val="lt1"/>
                  </a:solidFill>
                </a:endParaRPr>
              </a:p>
            </p:txBody>
          </p:sp>
          <p:sp>
            <p:nvSpPr>
              <p:cNvPr id="259" name="Google Shape;259;p26"/>
              <p:cNvSpPr/>
              <p:nvPr/>
            </p:nvSpPr>
            <p:spPr>
              <a:xfrm>
                <a:off x="6415948" y="3299500"/>
                <a:ext cx="1539300" cy="419400"/>
              </a:xfrm>
              <a:prstGeom prst="rect">
                <a:avLst/>
              </a:prstGeom>
              <a:solidFill>
                <a:schemeClr val="accent4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/>
                  <a:t>server’s key</a:t>
                </a:r>
                <a:endParaRPr/>
              </a:p>
            </p:txBody>
          </p:sp>
          <p:sp>
            <p:nvSpPr>
              <p:cNvPr id="260" name="Google Shape;260;p26"/>
              <p:cNvSpPr/>
              <p:nvPr/>
            </p:nvSpPr>
            <p:spPr>
              <a:xfrm>
                <a:off x="6415948" y="3926575"/>
                <a:ext cx="1539300" cy="696600"/>
              </a:xfrm>
              <a:prstGeom prst="rect">
                <a:avLst/>
              </a:prstGeom>
              <a:solidFill>
                <a:schemeClr val="accent4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/>
                  <a:t>server’s certificate</a:t>
                </a:r>
                <a:endParaRPr/>
              </a:p>
            </p:txBody>
          </p:sp>
        </p:grpSp>
        <p:grpSp>
          <p:nvGrpSpPr>
            <p:cNvPr id="261" name="Google Shape;261;p26"/>
            <p:cNvGrpSpPr/>
            <p:nvPr/>
          </p:nvGrpSpPr>
          <p:grpSpPr>
            <a:xfrm>
              <a:off x="3475900" y="2669425"/>
              <a:ext cx="4387500" cy="1909579"/>
              <a:chOff x="3475900" y="2669425"/>
              <a:chExt cx="4387500" cy="1909579"/>
            </a:xfrm>
          </p:grpSpPr>
          <p:grpSp>
            <p:nvGrpSpPr>
              <p:cNvPr id="262" name="Google Shape;262;p26"/>
              <p:cNvGrpSpPr/>
              <p:nvPr/>
            </p:nvGrpSpPr>
            <p:grpSpPr>
              <a:xfrm>
                <a:off x="3574700" y="3061706"/>
                <a:ext cx="1842300" cy="1517298"/>
                <a:chOff x="6232394" y="352077"/>
                <a:chExt cx="1842300" cy="2052900"/>
              </a:xfrm>
            </p:grpSpPr>
            <p:sp>
              <p:nvSpPr>
                <p:cNvPr id="263" name="Google Shape;263;p26"/>
                <p:cNvSpPr/>
                <p:nvPr/>
              </p:nvSpPr>
              <p:spPr>
                <a:xfrm>
                  <a:off x="6232394" y="352077"/>
                  <a:ext cx="1842300" cy="2052900"/>
                </a:xfrm>
                <a:prstGeom prst="rect">
                  <a:avLst/>
                </a:prstGeom>
                <a:solidFill>
                  <a:schemeClr val="accent2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64" name="Google Shape;264;p26"/>
                <p:cNvSpPr/>
                <p:nvPr/>
              </p:nvSpPr>
              <p:spPr>
                <a:xfrm>
                  <a:off x="6232394" y="352077"/>
                  <a:ext cx="1842300" cy="3936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zh-TW">
                      <a:solidFill>
                        <a:schemeClr val="lt1"/>
                      </a:solidFill>
                    </a:rPr>
                    <a:t>root CA</a:t>
                  </a:r>
                  <a:endParaRPr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265" name="Google Shape;265;p26"/>
                <p:cNvSpPr/>
                <p:nvPr/>
              </p:nvSpPr>
              <p:spPr>
                <a:xfrm>
                  <a:off x="6408948" y="953352"/>
                  <a:ext cx="1539300" cy="419400"/>
                </a:xfrm>
                <a:prstGeom prst="rect">
                  <a:avLst/>
                </a:prstGeom>
                <a:solidFill>
                  <a:schemeClr val="accent4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zh-TW"/>
                    <a:t>root CA’s key</a:t>
                  </a:r>
                  <a:endParaRPr/>
                </a:p>
              </p:txBody>
            </p:sp>
            <p:sp>
              <p:nvSpPr>
                <p:cNvPr id="266" name="Google Shape;266;p26"/>
                <p:cNvSpPr/>
                <p:nvPr/>
              </p:nvSpPr>
              <p:spPr>
                <a:xfrm>
                  <a:off x="6408948" y="1580427"/>
                  <a:ext cx="1539300" cy="696600"/>
                </a:xfrm>
                <a:prstGeom prst="rect">
                  <a:avLst/>
                </a:prstGeom>
                <a:solidFill>
                  <a:schemeClr val="accent4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zh-TW"/>
                    <a:t>root CA’s certificate</a:t>
                  </a:r>
                  <a:endParaRPr/>
                </a:p>
              </p:txBody>
            </p:sp>
          </p:grpSp>
          <p:sp>
            <p:nvSpPr>
              <p:cNvPr id="267" name="Google Shape;267;p26"/>
              <p:cNvSpPr/>
              <p:nvPr/>
            </p:nvSpPr>
            <p:spPr>
              <a:xfrm>
                <a:off x="3475900" y="2669425"/>
                <a:ext cx="4387500" cy="284700"/>
              </a:xfrm>
              <a:prstGeom prst="rect">
                <a:avLst/>
              </a:prstGeom>
              <a:solidFill>
                <a:srgbClr val="3C78D8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/>
                  <a:t>self sign certificate</a:t>
                </a:r>
                <a:endParaRPr/>
              </a:p>
            </p:txBody>
          </p:sp>
        </p:grpSp>
      </p:grpSp>
      <p:sp>
        <p:nvSpPr>
          <p:cNvPr id="268" name="Google Shape;268;p26"/>
          <p:cNvSpPr txBox="1"/>
          <p:nvPr/>
        </p:nvSpPr>
        <p:spPr>
          <a:xfrm>
            <a:off x="6089663" y="1784425"/>
            <a:ext cx="54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Sign</a:t>
            </a:r>
            <a:endParaRPr/>
          </a:p>
        </p:txBody>
      </p:sp>
      <p:cxnSp>
        <p:nvCxnSpPr>
          <p:cNvPr id="269" name="Google Shape;269;p26"/>
          <p:cNvCxnSpPr>
            <a:stCxn id="263" idx="3"/>
            <a:endCxn id="257" idx="1"/>
          </p:cNvCxnSpPr>
          <p:nvPr/>
        </p:nvCxnSpPr>
        <p:spPr>
          <a:xfrm>
            <a:off x="6098825" y="1856330"/>
            <a:ext cx="523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0" name="Google Shape;270;p26"/>
          <p:cNvSpPr txBox="1"/>
          <p:nvPr/>
        </p:nvSpPr>
        <p:spPr>
          <a:xfrm>
            <a:off x="2880875" y="1894650"/>
            <a:ext cx="1202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chemeClr val="dk1"/>
                </a:solidFill>
              </a:rPr>
              <a:t>import root CA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71" name="Google Shape;271;p26"/>
          <p:cNvSpPr txBox="1"/>
          <p:nvPr/>
        </p:nvSpPr>
        <p:spPr>
          <a:xfrm>
            <a:off x="3721350" y="4114650"/>
            <a:ext cx="1902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solidFill>
                  <a:schemeClr val="dk1"/>
                </a:solidFill>
              </a:rPr>
              <a:t>access web server</a:t>
            </a:r>
            <a:endParaRPr sz="1600">
              <a:solidFill>
                <a:schemeClr val="dk1"/>
              </a:solidFill>
            </a:endParaRPr>
          </a:p>
        </p:txBody>
      </p:sp>
      <p:cxnSp>
        <p:nvCxnSpPr>
          <p:cNvPr id="272" name="Google Shape;272;p26"/>
          <p:cNvCxnSpPr>
            <a:stCxn id="248" idx="3"/>
            <a:endCxn id="257" idx="3"/>
          </p:cNvCxnSpPr>
          <p:nvPr/>
        </p:nvCxnSpPr>
        <p:spPr>
          <a:xfrm flipH="1" rot="10800000">
            <a:off x="8265753" y="1856374"/>
            <a:ext cx="198600" cy="2353200"/>
          </a:xfrm>
          <a:prstGeom prst="bentConnector3">
            <a:avLst>
              <a:gd fmla="val 219951" name="adj1"/>
            </a:avLst>
          </a:prstGeom>
          <a:noFill/>
          <a:ln cap="flat" cmpd="sng" w="28575">
            <a:solidFill>
              <a:schemeClr val="accent3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273" name="Google Shape;273;p26"/>
          <p:cNvCxnSpPr>
            <a:stCxn id="266" idx="1"/>
            <a:endCxn id="253" idx="3"/>
          </p:cNvCxnSpPr>
          <p:nvPr/>
        </p:nvCxnSpPr>
        <p:spPr>
          <a:xfrm flipH="1">
            <a:off x="2530779" y="2262983"/>
            <a:ext cx="1902300" cy="1212000"/>
          </a:xfrm>
          <a:prstGeom prst="bentConnector3">
            <a:avLst>
              <a:gd fmla="val 80704" name="adj1"/>
            </a:avLst>
          </a:prstGeom>
          <a:noFill/>
          <a:ln cap="flat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4" name="Google Shape;274;p26"/>
          <p:cNvCxnSpPr>
            <a:stCxn id="252" idx="3"/>
            <a:endCxn id="248" idx="1"/>
          </p:cNvCxnSpPr>
          <p:nvPr/>
        </p:nvCxnSpPr>
        <p:spPr>
          <a:xfrm flipH="1" rot="10800000">
            <a:off x="2530695" y="4209722"/>
            <a:ext cx="4113300" cy="6300"/>
          </a:xfrm>
          <a:prstGeom prst="straightConnector1">
            <a:avLst/>
          </a:prstGeom>
          <a:noFill/>
          <a:ln cap="flat" cmpd="sng" w="28575">
            <a:solidFill>
              <a:schemeClr val="accent3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before start demo</a:t>
            </a:r>
            <a:endParaRPr/>
          </a:p>
        </p:txBody>
      </p:sp>
      <p:sp>
        <p:nvSpPr>
          <p:cNvPr id="280" name="Google Shape;280;p27"/>
          <p:cNvSpPr txBox="1"/>
          <p:nvPr>
            <p:ph idx="1" type="body"/>
          </p:nvPr>
        </p:nvSpPr>
        <p:spPr>
          <a:xfrm>
            <a:off x="311700" y="1152475"/>
            <a:ext cx="8520600" cy="39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get into the server(user is “your_name”, passwd is “test”)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jerry.lab.test.ncnu.org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branko.lab.test.ncnu.org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chofinn.lab.test.ncnu.org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angela.lab.test.ncnu.org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phoebe.lab.test.ncnu.org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henry.lab.test.ncnu.org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edger.lab.test.ncnu.org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solomon.lab.test.ncnu.org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clone the repo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`git clone --recursive </a:t>
            </a:r>
            <a:r>
              <a:rPr lang="zh-TW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https://github.com/efficacy38/webRTC_pearl.git</a:t>
            </a:r>
            <a:r>
              <a:rPr lang="zh-TW">
                <a:solidFill>
                  <a:schemeClr val="dk1"/>
                </a:solidFill>
              </a:rPr>
              <a:t>`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replace some setting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`perl -i -pe "s/lab.test.ncnu.org/${USER}.lab.test.ncnu.org/g" ./webrtc/index.html ./docker-compose.yml ./ssl.ca/new-server-cert.sh`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`cd ./webrtc`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81" name="Google Shape;281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 架構</a:t>
            </a:r>
            <a:endParaRPr/>
          </a:p>
        </p:txBody>
      </p:sp>
      <p:sp>
        <p:nvSpPr>
          <p:cNvPr id="287" name="Google Shape;287;p28"/>
          <p:cNvSpPr txBox="1"/>
          <p:nvPr>
            <p:ph idx="1" type="body"/>
          </p:nvPr>
        </p:nvSpPr>
        <p:spPr>
          <a:xfrm>
            <a:off x="311700" y="1152475"/>
            <a:ext cx="3846000" cy="20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使用 ssl</a:t>
            </a:r>
            <a:endParaRPr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zh-TW" sz="1600">
                <a:solidFill>
                  <a:schemeClr val="dk1"/>
                </a:solidFill>
              </a:rPr>
              <a:t>ssl/privkey.key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zh-TW" sz="1600">
                <a:solidFill>
                  <a:schemeClr val="dk1"/>
                </a:solidFill>
              </a:rPr>
              <a:t>ssl/server.crt</a:t>
            </a:r>
            <a:endParaRPr sz="16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向</a:t>
            </a:r>
            <a:r>
              <a:rPr lang="zh-TW">
                <a:solidFill>
                  <a:schemeClr val="dk1"/>
                </a:solidFill>
              </a:rPr>
              <a:t>另一方傳送資料 </a:t>
            </a:r>
            <a:endParaRPr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zh-TW" sz="1600">
                <a:solidFill>
                  <a:schemeClr val="dk1"/>
                </a:solidFill>
              </a:rPr>
              <a:t>sdp candidate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zh-TW" sz="1600">
                <a:solidFill>
                  <a:schemeClr val="dk1"/>
                </a:solidFill>
              </a:rPr>
              <a:t>sdp answer/offer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88" name="Google Shape;28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89" name="Google Shape;289;p28"/>
          <p:cNvPicPr preferRelativeResize="0"/>
          <p:nvPr/>
        </p:nvPicPr>
        <p:blipFill rotWithShape="1">
          <a:blip r:embed="rId3">
            <a:alphaModFix/>
          </a:blip>
          <a:srcRect b="3147" l="0" r="0" t="0"/>
          <a:stretch/>
        </p:blipFill>
        <p:spPr>
          <a:xfrm>
            <a:off x="3005175" y="3535575"/>
            <a:ext cx="5667375" cy="1393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0" name="Google Shape;290;p28"/>
          <p:cNvGrpSpPr/>
          <p:nvPr/>
        </p:nvGrpSpPr>
        <p:grpSpPr>
          <a:xfrm>
            <a:off x="3005163" y="338275"/>
            <a:ext cx="5667387" cy="3019425"/>
            <a:chOff x="3005163" y="338275"/>
            <a:chExt cx="5667387" cy="3019425"/>
          </a:xfrm>
        </p:grpSpPr>
        <p:pic>
          <p:nvPicPr>
            <p:cNvPr id="291" name="Google Shape;291;p2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005163" y="338275"/>
              <a:ext cx="4619625" cy="3019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2" name="Google Shape;292;p2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595150" y="338275"/>
              <a:ext cx="1077400" cy="30194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93" name="Google Shape;293;p28"/>
          <p:cNvSpPr txBox="1"/>
          <p:nvPr>
            <p:ph idx="1" type="body"/>
          </p:nvPr>
        </p:nvSpPr>
        <p:spPr>
          <a:xfrm>
            <a:off x="311700" y="3416375"/>
            <a:ext cx="2693400" cy="163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 sz="1600">
                <a:solidFill>
                  <a:schemeClr val="dk1"/>
                </a:solidFill>
              </a:rPr>
              <a:t>build our’s server inage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zh-TW" sz="1600">
                <a:solidFill>
                  <a:schemeClr val="dk1"/>
                </a:solidFill>
              </a:rPr>
              <a:t>`docker build -t webrtc-demo . `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self sign certificate</a:t>
            </a:r>
            <a:endParaRPr/>
          </a:p>
        </p:txBody>
      </p:sp>
      <p:sp>
        <p:nvSpPr>
          <p:cNvPr id="299" name="Google Shape;29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install the certificate helper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`cd ../ssl.ca &amp;&amp; ./install.sh`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generate ssl workspace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`mkdir ../ssl &amp;&amp; cd ../ssl`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generate ssl root certificate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`new-root-certificate`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generate ssl server certificate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</a:t>
            </a:r>
            <a:r>
              <a:rPr lang="zh-TW">
                <a:solidFill>
                  <a:schemeClr val="dk1"/>
                </a:solidFill>
              </a:rPr>
              <a:t>new-server-cert {YOUR_NAME}.lab.test.ncnu.org</a:t>
            </a:r>
            <a:r>
              <a:rPr lang="zh-TW">
                <a:solidFill>
                  <a:schemeClr val="dk1"/>
                </a:solidFill>
              </a:rPr>
              <a:t>`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use root certificate to sign the server’s certificate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`sign-server-cert {YOUR_NAME}.lab.test.ncnu.org`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00" name="Google Shape;300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import self sign certficate(ubuntu, chrome)</a:t>
            </a:r>
            <a:endParaRPr/>
          </a:p>
        </p:txBody>
      </p:sp>
      <p:sp>
        <p:nvSpPr>
          <p:cNvPr id="306" name="Google Shape;306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retrieve the root CA certificate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`scp {YOUR_NAME}@{YOUR_NAME}.lab.test.ncnu.org:~/webRTC_pearl/ssl/ca.crt .`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import the root CA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chrome://settings/security</a:t>
            </a:r>
            <a:endParaRPr/>
          </a:p>
        </p:txBody>
      </p:sp>
      <p:sp>
        <p:nvSpPr>
          <p:cNvPr id="307" name="Google Shape;307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308" name="Google Shape;308;p30"/>
          <p:cNvGrpSpPr/>
          <p:nvPr/>
        </p:nvGrpSpPr>
        <p:grpSpPr>
          <a:xfrm>
            <a:off x="3928450" y="2030725"/>
            <a:ext cx="4600375" cy="1451237"/>
            <a:chOff x="4139150" y="2883050"/>
            <a:chExt cx="4600375" cy="1451237"/>
          </a:xfrm>
        </p:grpSpPr>
        <p:pic>
          <p:nvPicPr>
            <p:cNvPr id="309" name="Google Shape;309;p30"/>
            <p:cNvPicPr preferRelativeResize="0"/>
            <p:nvPr/>
          </p:nvPicPr>
          <p:blipFill rotWithShape="1">
            <a:blip r:embed="rId3">
              <a:alphaModFix/>
            </a:blip>
            <a:srcRect b="0" l="0" r="0" t="60202"/>
            <a:stretch/>
          </p:blipFill>
          <p:spPr>
            <a:xfrm>
              <a:off x="4139150" y="2883050"/>
              <a:ext cx="4600375" cy="14512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0" name="Google Shape;310;p30"/>
            <p:cNvSpPr/>
            <p:nvPr/>
          </p:nvSpPr>
          <p:spPr>
            <a:xfrm>
              <a:off x="4197425" y="3327100"/>
              <a:ext cx="4483800" cy="444600"/>
            </a:xfrm>
            <a:prstGeom prst="rect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pic>
        <p:nvPicPr>
          <p:cNvPr id="311" name="Google Shape;311;p30"/>
          <p:cNvPicPr preferRelativeResize="0"/>
          <p:nvPr/>
        </p:nvPicPr>
        <p:blipFill rotWithShape="1">
          <a:blip r:embed="rId4">
            <a:alphaModFix/>
          </a:blip>
          <a:srcRect b="15074" l="0" r="0" t="10370"/>
          <a:stretch/>
        </p:blipFill>
        <p:spPr>
          <a:xfrm>
            <a:off x="2585250" y="3662675"/>
            <a:ext cx="5943575" cy="100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30"/>
          <p:cNvSpPr/>
          <p:nvPr/>
        </p:nvSpPr>
        <p:spPr>
          <a:xfrm>
            <a:off x="5647500" y="3704524"/>
            <a:ext cx="1697100" cy="3936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3" name="Google Shape;313;p30"/>
          <p:cNvSpPr/>
          <p:nvPr/>
        </p:nvSpPr>
        <p:spPr>
          <a:xfrm>
            <a:off x="7596675" y="4269625"/>
            <a:ext cx="830100" cy="3936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check whether CA is imported</a:t>
            </a:r>
            <a:endParaRPr/>
          </a:p>
        </p:txBody>
      </p:sp>
      <p:sp>
        <p:nvSpPr>
          <p:cNvPr id="319" name="Google Shape;319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restart the chrome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`chrome://restart`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check whether CA(org-National Chi Nan University) is imported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goto `chrome://settings/certificates`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find “</a:t>
            </a:r>
            <a:r>
              <a:rPr lang="zh-TW"/>
              <a:t>org-National Chi Nan University</a:t>
            </a:r>
            <a:r>
              <a:rPr lang="zh-TW"/>
              <a:t>”</a:t>
            </a:r>
            <a:endParaRPr/>
          </a:p>
        </p:txBody>
      </p:sp>
      <p:sp>
        <p:nvSpPr>
          <p:cNvPr id="320" name="Google Shape;32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321" name="Google Shape;32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8500" y="2730538"/>
            <a:ext cx="6381750" cy="183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what feature does webrtc want to achieve?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Acquiring audio and video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Communicating audio and video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Communicating arbitrary data</a:t>
            </a:r>
            <a:endParaRPr/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all done, let’s go</a:t>
            </a:r>
            <a:endParaRPr/>
          </a:p>
        </p:txBody>
      </p:sp>
      <p:sp>
        <p:nvSpPr>
          <p:cNvPr id="327" name="Google Shape;327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there should have following file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ssl/ca.crt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ssl/jerry.lab.test.ncnu.org.crt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ssl/jerry.lab.test.ncnu.org.key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and one server image(`docker image ls`)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webrtc-demo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let’s go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zh-TW">
                <a:solidFill>
                  <a:schemeClr val="dk1"/>
                </a:solidFill>
              </a:rPr>
              <a:t>`docker-compose -f docker-compose.yml up`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28" name="Google Shape;328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reference</a:t>
            </a:r>
            <a:endParaRPr/>
          </a:p>
        </p:txBody>
      </p:sp>
      <p:sp>
        <p:nvSpPr>
          <p:cNvPr id="334" name="Google Shape;334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https://medium.com/the-developer-journal/the-amazing-things-about-webrtc-and-why-you-should-adopt-it-4504b85fc1b8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4"/>
              </a:rPr>
              <a:t>https://www.html5rocks.com/en/tutorials/webrtc/basics/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5"/>
              </a:rPr>
              <a:t>https://bloggeek.me/what-is-webrtc/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little history(at the past)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corporate and complex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need expensive licenses to develop in-house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integreate RTC with other services is difficult and time-consuming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particularly on the web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google buy GIPS(Global IP Solution) and open sourced the technology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engage the webRTC standard with IETF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W3C to ensure the industry consensus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three main API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MediaStream (aka getUserMedia)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RTCPeerConnection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 sz="1800">
                <a:solidFill>
                  <a:schemeClr val="dk1"/>
                </a:solidFill>
              </a:rPr>
              <a:t>we will call it </a:t>
            </a:r>
            <a:r>
              <a:rPr b="1" lang="zh-TW" sz="1800">
                <a:solidFill>
                  <a:schemeClr val="dk1"/>
                </a:solidFill>
              </a:rPr>
              <a:t>pc</a:t>
            </a:r>
            <a:r>
              <a:rPr lang="zh-TW" sz="1800">
                <a:solidFill>
                  <a:schemeClr val="dk1"/>
                </a:solidFill>
              </a:rPr>
              <a:t> instead of </a:t>
            </a:r>
            <a:r>
              <a:rPr b="1" lang="zh-TW" sz="1800">
                <a:solidFill>
                  <a:schemeClr val="dk1"/>
                </a:solidFill>
              </a:rPr>
              <a:t>RTCPeerConnection</a:t>
            </a:r>
            <a:endParaRPr b="1"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zh-TW">
                <a:solidFill>
                  <a:schemeClr val="dk1"/>
                </a:solidFill>
              </a:rPr>
              <a:t>RTCDataChannel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MediaStream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get the stream from browser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Obtain a MediaStream with `navigator.getUserMedia()`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may contain multi tracks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5725" y="2128775"/>
            <a:ext cx="4533026" cy="256335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RTCPeerConnection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Signal processing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Codec handling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P2P communcation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Security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Bandwitdth management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…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RTCPeerConnection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3288000" cy="37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browser 提供簡單 api 簡化建立 p2p connection 過程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connection and ice 協商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media encoding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需要設定的項目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協商傳輸的通道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影音 stream 來源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除了提供協商通道和傳輸資料，剩下的操作被包裝在 browser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2700" y="1152475"/>
            <a:ext cx="5082875" cy="3310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How to establish RTCPeerconnection</a:t>
            </a:r>
            <a:endParaRPr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152475"/>
            <a:ext cx="8520600" cy="34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initialize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signaling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傳輸信令的通道(XMPP, WebSocket…)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constraints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media stream 的限制(寬, 高...)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pc(peer connection)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RTCPeerConnection’s instance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07" name="Google Shape;107;p20"/>
          <p:cNvSpPr txBox="1"/>
          <p:nvPr/>
        </p:nvSpPr>
        <p:spPr>
          <a:xfrm>
            <a:off x="5737250" y="4860925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900">
                <a:solidFill>
                  <a:schemeClr val="dk1"/>
                </a:solidFill>
              </a:rPr>
              <a:t>https://w3c.github.io/webrtc-pc/#example-9</a:t>
            </a:r>
            <a:endParaRPr sz="900">
              <a:solidFill>
                <a:schemeClr val="dk1"/>
              </a:solidFill>
            </a:endParaRPr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7750" y="3794125"/>
            <a:ext cx="70485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44875" y="437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How to establish RTCPeerconnection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0" y="1025525"/>
            <a:ext cx="4468200" cy="382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4 main callback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onnegotiationneeded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設定 local 的 sdp offer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等價於`pc.setLocalDescription(await pc.createOffer())`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onicecandidate</a:t>
            </a:r>
            <a:endParaRPr sz="2000">
              <a:solidFill>
                <a:schemeClr val="dk1"/>
              </a:solidFill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送出 local 可行網路的 sdp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</a:pPr>
            <a:r>
              <a:rPr lang="zh-TW" sz="2000">
                <a:solidFill>
                  <a:schemeClr val="dk1"/>
                </a:solidFill>
              </a:rPr>
              <a:t>onTrack: 設定傳回的 track 用途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5737250" y="4860925"/>
            <a:ext cx="3000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900">
                <a:solidFill>
                  <a:schemeClr val="dk1"/>
                </a:solidFill>
              </a:rPr>
              <a:t>https://w3c.github.io/webrtc-pc/#example-9</a:t>
            </a:r>
            <a:endParaRPr sz="900">
              <a:solidFill>
                <a:schemeClr val="dk1"/>
              </a:solidFill>
            </a:endParaRPr>
          </a:p>
        </p:txBody>
      </p:sp>
      <p:pic>
        <p:nvPicPr>
          <p:cNvPr id="117" name="Google Shape;117;p21"/>
          <p:cNvPicPr preferRelativeResize="0"/>
          <p:nvPr/>
        </p:nvPicPr>
        <p:blipFill rotWithShape="1">
          <a:blip r:embed="rId3">
            <a:alphaModFix/>
          </a:blip>
          <a:srcRect b="0" l="0" r="1835" t="0"/>
          <a:stretch/>
        </p:blipFill>
        <p:spPr>
          <a:xfrm>
            <a:off x="4381150" y="1249450"/>
            <a:ext cx="4762850" cy="325272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