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Roboto" panose="02020500000000000000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530A82-2B9F-4014-9723-9DD53D6659BF}">
  <a:tblStyle styleId="{92530A82-2B9F-4014-9723-9DD53D6659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0xbharath.github.io/art-of-packet-crafting-with-scapy/network_recon/traceroute/index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apy.readthedocs.io/en/latest/api/scapy.layers.netflow.html#module-scapy.layers.netflo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a2a03c4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a2a03c4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a3e68134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a3e68134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1"/>
                </a:solidFill>
              </a:rPr>
              <a:t>srloop()</a:t>
            </a:r>
            <a:r>
              <a:rPr lang="zh-TW">
                <a:solidFill>
                  <a:schemeClr val="dk1"/>
                </a:solidFill>
              </a:rPr>
              <a:t>: </a:t>
            </a:r>
            <a:r>
              <a:rPr lang="zh-TW"/>
              <a:t>Send a packet at layer 3 in loop and print the answer each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srloop(IP(dst="163.22.22.61")/ICMP(),count=4)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ans, unans = srp(Ether(dst="ff:ff:ff:ff:ff:ff")/ARP(pdst="10.22.149.0/24"), timeout=2)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arping()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arping("10.22.149.0/24")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TCP Ping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ans, unans = sr( IP(dst="</a:t>
            </a:r>
            <a:r>
              <a:rPr lang="zh-TW">
                <a:solidFill>
                  <a:schemeClr val="dk1"/>
                </a:solidFill>
              </a:rPr>
              <a:t>10.22.149.0/24</a:t>
            </a:r>
            <a:r>
              <a:rPr lang="zh-TW"/>
              <a:t>")/TCP(dport=80,flags="S") 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b6a4649c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b6a4649c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ans, unans = sr(IP(dst=</a:t>
            </a:r>
            <a:r>
              <a:rPr lang="zh-TW">
                <a:solidFill>
                  <a:schemeClr val="dk1"/>
                </a:solidFill>
              </a:rPr>
              <a:t>"8.8.8.8"</a:t>
            </a:r>
            <a:r>
              <a:rPr lang="zh-TW"/>
              <a:t>, ttl=(1,10))/ICMP())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for snd,rcv in ans: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. . . :     print snd.ttl, rcv.src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traceroute()</a:t>
            </a:r>
            <a:r>
              <a:rPr lang="zh-TW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traceroute("8.8.8.8",maxttl=20)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Art of Packet Crafting with Scapy - Traceroute: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https://0xbharath.github.io/art-of-packet-crafting-with-scapy/network_recon/traceroute/index.html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a3e68134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a3e68134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>
                <a:solidFill>
                  <a:srgbClr val="666666"/>
                </a:solidFill>
              </a:rPr>
              <a:t>Filter for ICMP traffic to/from 10.99.1.32</a:t>
            </a:r>
            <a:endParaRPr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&gt;&gt;&gt; pktl = sniff(filter="icmp and host 10.99.1.32", count=10)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&gt;&gt;&gt; pktl.nsummary()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Gives real time output like tcpdump.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sniff(iface='ens160</a:t>
            </a:r>
            <a:r>
              <a:rPr lang="zh-TW">
                <a:solidFill>
                  <a:schemeClr val="dk1"/>
                </a:solidFill>
              </a:rPr>
              <a:t>', prn=lambda x: x.summary(), count=1000</a:t>
            </a:r>
            <a:r>
              <a:rPr lang="zh-TW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666666"/>
                </a:solidFill>
              </a:rPr>
              <a:t>prn</a:t>
            </a:r>
            <a:r>
              <a:rPr lang="zh-TW">
                <a:solidFill>
                  <a:srgbClr val="666666"/>
                </a:solidFill>
              </a:rPr>
              <a:t> allows you to pass a function that executes with each packet sniffed.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>
                <a:solidFill>
                  <a:srgbClr val="666666"/>
                </a:solidFill>
              </a:rPr>
              <a:t>Filter for TCP port 80 traffic to/from 10.22.149.10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</a:t>
            </a:r>
            <a:r>
              <a:rPr lang="zh-TW">
                <a:solidFill>
                  <a:schemeClr val="dk1"/>
                </a:solidFill>
              </a:rPr>
              <a:t>sniff(filter="tcp and host 10.22.149.10 and port 80", count=1)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666666"/>
                </a:solidFill>
              </a:rPr>
              <a:t>&gt;&gt;&gt; send(IP(dst='10.22.149.10')/TCP()/"GET / HTTP/1.0\r\n\r\n")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Sniffs packets offline from pcap file.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pkts = sniff(offline='Scapy/pcap/dnsq_client.pcap', </a:t>
            </a:r>
            <a:r>
              <a:rPr lang="zh-TW">
                <a:solidFill>
                  <a:schemeClr val="dk1"/>
                </a:solidFill>
              </a:rPr>
              <a:t>filter="udp"</a:t>
            </a:r>
            <a:r>
              <a:rPr lang="zh-TW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666666"/>
                </a:solidFill>
              </a:rPr>
              <a:t>&gt;&gt;&gt; wrpcap("Scapy/pcap/dnsq_udp.pcap",pkts)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a3e68134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a3e68134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1"/>
                </a:solidFill>
              </a:rPr>
              <a:t>Send A record request via IPv4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dns = '163.22.22.65'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dnsq = IP(dst=dns)/UDP(dport=53)/DNS(qd=DNSQR(qname="</a:t>
            </a:r>
            <a:r>
              <a:rPr lang="zh-TW">
                <a:solidFill>
                  <a:schemeClr val="dk1"/>
                </a:solidFill>
              </a:rPr>
              <a:t>iperf.pearl.ncnu.org</a:t>
            </a:r>
            <a:r>
              <a:rPr lang="zh-TW"/>
              <a:t>", qtype="A"))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sr1(dnsq)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dk1"/>
                </a:solidFill>
              </a:rPr>
              <a:t>Send AAAA record request via IPv6 packet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&gt;&gt;&gt; dns6 = '2001:4860:4860::8888'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&gt;&gt;&gt; dnsq6 = IPv6(dst=dns6)/UDP(dport=53)/DNS(qd=DNSQR(qname="www.google.com", qtype="AAAA"))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&gt;&gt;&gt; sr1(dnsq6)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b="1"/>
              <a:t>DNS traceroute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ans, unans = traceroute("8.8.8.8",l4=UDP(sport=RandShort())/DNS(qd=DNSQR(qname="</a:t>
            </a:r>
            <a:r>
              <a:rPr lang="zh-TW">
                <a:solidFill>
                  <a:schemeClr val="dk1"/>
                </a:solidFill>
              </a:rPr>
              <a:t>www.google.com</a:t>
            </a:r>
            <a:r>
              <a:rPr lang="zh-TW"/>
              <a:t>")))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a2a03c4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a2a03c4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22f2c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22f2c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a22f2c28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a22f2c28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&gt;&gt;&gt; conf.route.route("8.8.8.8")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&gt;&gt;&gt; </a:t>
            </a:r>
            <a:r>
              <a:rPr lang="zh-TW"/>
              <a:t>conf.route.add(net=</a:t>
            </a:r>
            <a:r>
              <a:rPr lang="zh-TW">
                <a:solidFill>
                  <a:schemeClr val="dk1"/>
                </a:solidFill>
              </a:rPr>
              <a:t>"", gw=""</a:t>
            </a:r>
            <a:r>
              <a:rPr lang="zh-TW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&gt;&gt;&gt; conf.route.add(host="", gw="")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&gt;&gt;&gt; conf.route.delt()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&gt;&gt;&gt; conf.route.resync()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a22f2c28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a22f2c28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a22f2c28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a22f2c28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Cisco NetFlow protocol: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https://scapy.readthedocs.io/en/latest/api/scapy.layers.netflow.html#module-scapy.layers.netflow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a3e68134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a3e68134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a2a03c4c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a2a03c4c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a3e68134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a3e68134d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a3e68134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a3e68134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capy.readthedocs.io/en/latest/api/scapy.layers.inet6.html#scapy.layers.inet6.IPv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capy.readthedocs.io/en/latest/api/scapy.layers.inet.html?highlight=layers.inet#scapy.layers.inet.I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capy.readthedocs.io/en/latest/api/scapy.layers.inet.html?highlight=UDP(#scapy.layers.inet.UDP" TargetMode="External"/><Relationship Id="rId5" Type="http://schemas.openxmlformats.org/officeDocument/2006/relationships/hyperlink" Target="https://scapy.readthedocs.io/en/latest/api/scapy.layers.dns.html?highlight=DNSQR(#scapy.layers.dns.DNSQR" TargetMode="External"/><Relationship Id="rId4" Type="http://schemas.openxmlformats.org/officeDocument/2006/relationships/hyperlink" Target="https://scapy.readthedocs.io/en/latest/api/scapy.layers.dns.html?highlight=DNS()#scapy.layers.dns.D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0xbharath.github.io/art-of-packet-crafting-with-scapy/index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geeksforgeeks.org/scapy-packet-manipulation-in-kali-linux/?ref=gc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capy.readthedocs.io/en/latest/index.html" TargetMode="External"/><Relationship Id="rId5" Type="http://schemas.openxmlformats.org/officeDocument/2006/relationships/hyperlink" Target="https://github.com/secdev/scapy" TargetMode="External"/><Relationship Id="rId4" Type="http://schemas.openxmlformats.org/officeDocument/2006/relationships/hyperlink" Target="https://scapy.net/" TargetMode="External"/><Relationship Id="rId9" Type="http://schemas.openxmlformats.org/officeDocument/2006/relationships/hyperlink" Target="https://thepacketgeek.com/scap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0xbharath.github.io/art-of-packet-crafting-with-scapy/scapy/sending_recieving/index.htm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83050" y="520625"/>
            <a:ext cx="557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Scapy</a:t>
            </a:r>
            <a:endParaRPr sz="3000">
              <a:solidFill>
                <a:srgbClr val="7FEA65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20950" y="1307450"/>
            <a:ext cx="7502100" cy="3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Outline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is Scapy?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Background - Layers In Computer Network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Hands on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Interface &amp; Routing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Packet &amp; PacketList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Send/Receive </a:t>
            </a:r>
            <a:r>
              <a:rPr lang="zh-TW" sz="16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Packets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rdpcap() &amp; wrpcap()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lang="zh-TW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Common applications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</a:pPr>
            <a:r>
              <a:rPr lang="zh-TW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Ping, Traceroute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</a:pPr>
            <a:r>
              <a:rPr lang="zh-TW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Sniffing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</a:pPr>
            <a:r>
              <a:rPr lang="zh-TW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DNS query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299" y="2571750"/>
            <a:ext cx="1762975" cy="19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rdpcap() &amp; wrpcap()</a:t>
            </a:r>
            <a:endParaRPr sz="200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graphicFrame>
        <p:nvGraphicFramePr>
          <p:cNvPr id="147" name="Google Shape;147;p22"/>
          <p:cNvGraphicFramePr/>
          <p:nvPr/>
        </p:nvGraphicFramePr>
        <p:xfrm>
          <a:off x="952500" y="1261138"/>
          <a:ext cx="7239000" cy="79242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2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rdpcap()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Read 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packets from pcap file.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wrpcap()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Save capture packets to pcap file.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Common applications</a:t>
            </a:r>
            <a:endParaRPr sz="2000"/>
          </a:p>
        </p:txBody>
      </p:sp>
      <p:sp>
        <p:nvSpPr>
          <p:cNvPr id="155" name="Google Shape;155;p23"/>
          <p:cNvSpPr txBox="1"/>
          <p:nvPr/>
        </p:nvSpPr>
        <p:spPr>
          <a:xfrm>
            <a:off x="932400" y="947450"/>
            <a:ext cx="9144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b="1"/>
              <a:t>Ping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ICMP Echo Request</a:t>
            </a: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srloop(IP(dst="163.22.22.61")/ICMP(),count=4)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ARP Ping</a:t>
            </a: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srp(Ether(dst="ff:ff:ff:ff:ff:ff")/ARP(pdst="10.22.149.0/24"), timeout=2)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Scapy has built-in function for ARP Ping.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156" name="Google Shape;156;p23"/>
          <p:cNvGraphicFramePr/>
          <p:nvPr/>
        </p:nvGraphicFramePr>
        <p:xfrm>
          <a:off x="1844300" y="1874338"/>
          <a:ext cx="6132100" cy="39621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8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srloop()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 a packet at layer 3 in loop and print the answer each time.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7" name="Google Shape;157;p23"/>
          <p:cNvGraphicFramePr/>
          <p:nvPr/>
        </p:nvGraphicFramePr>
        <p:xfrm>
          <a:off x="1844300" y="3477100"/>
          <a:ext cx="6132100" cy="39621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8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arping()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Performs similar to the above command.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932400" y="947450"/>
            <a:ext cx="7468800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b="1"/>
              <a:t>Traceroute</a:t>
            </a:r>
            <a:endParaRPr sz="1600" b="1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ICMP</a:t>
            </a: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ans, unans = sr(IP(dst="8.8.8.8", ttl=(1,10))/ICMP())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for snd,rcv in ans: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   print snd.ttl, rcv.src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These tools use different protocols to traceroute:</a:t>
            </a: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Scapy has built-in function for TCP traceroute.</a:t>
            </a:r>
            <a:endParaRPr sz="1600"/>
          </a:p>
        </p:txBody>
      </p:sp>
      <p:sp>
        <p:nvSpPr>
          <p:cNvPr id="165" name="Google Shape;165;p24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Common applications</a:t>
            </a:r>
            <a:endParaRPr sz="2000"/>
          </a:p>
        </p:txBody>
      </p:sp>
      <p:graphicFrame>
        <p:nvGraphicFramePr>
          <p:cNvPr id="166" name="Google Shape;166;p24"/>
          <p:cNvGraphicFramePr/>
          <p:nvPr/>
        </p:nvGraphicFramePr>
        <p:xfrm>
          <a:off x="3060325" y="2505115"/>
          <a:ext cx="3023325" cy="158484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65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Program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Protocol Used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Unix </a:t>
                      </a:r>
                      <a:r>
                        <a:rPr lang="zh-TW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traceroute</a:t>
                      </a:r>
                      <a:endParaRPr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UDP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Windows </a:t>
                      </a:r>
                      <a:r>
                        <a:rPr lang="zh-TW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tracert</a:t>
                      </a:r>
                      <a:endParaRPr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ICMP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Scapy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zh-TW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traceroute()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TCP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Common applications</a:t>
            </a:r>
            <a:endParaRPr sz="2000"/>
          </a:p>
        </p:txBody>
      </p:sp>
      <p:sp>
        <p:nvSpPr>
          <p:cNvPr id="174" name="Google Shape;174;p25"/>
          <p:cNvSpPr txBox="1"/>
          <p:nvPr/>
        </p:nvSpPr>
        <p:spPr>
          <a:xfrm>
            <a:off x="932400" y="947450"/>
            <a:ext cx="727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b="1"/>
              <a:t>Sniff</a:t>
            </a:r>
            <a:endParaRPr sz="1600"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Scapy has built-in function for capturing traffic.</a:t>
            </a:r>
            <a:endParaRPr sz="1600"/>
          </a:p>
        </p:txBody>
      </p:sp>
      <p:graphicFrame>
        <p:nvGraphicFramePr>
          <p:cNvPr id="175" name="Google Shape;175;p25"/>
          <p:cNvGraphicFramePr/>
          <p:nvPr/>
        </p:nvGraphicFramePr>
        <p:xfrm>
          <a:off x="952513" y="1711138"/>
          <a:ext cx="7238975" cy="1645865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36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sniff()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Returns a PacketList of the captured packets.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Parameters(optional):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count, filter, iface, prn, timeout, etc.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AsyncSniffer()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Sniff asynchronously. Allows to stop the sniffer programmatically, rather than with ctrl+C.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Parameters(optional):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2"/>
                          </a:solidFill>
                        </a:rPr>
                        <a:t>The same as sniff().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Actions: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start(), stop(), join(), results, etc.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Common applications</a:t>
            </a:r>
            <a:endParaRPr sz="2000"/>
          </a:p>
        </p:txBody>
      </p:sp>
      <p:sp>
        <p:nvSpPr>
          <p:cNvPr id="183" name="Google Shape;183;p26"/>
          <p:cNvSpPr txBox="1"/>
          <p:nvPr/>
        </p:nvSpPr>
        <p:spPr>
          <a:xfrm>
            <a:off x="932400" y="947450"/>
            <a:ext cx="727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b="1"/>
              <a:t>DNS query</a:t>
            </a:r>
            <a:endParaRPr sz="1600"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What we need?</a:t>
            </a:r>
            <a:endParaRPr sz="1600"/>
          </a:p>
        </p:txBody>
      </p:sp>
      <p:graphicFrame>
        <p:nvGraphicFramePr>
          <p:cNvPr id="184" name="Google Shape;184;p26"/>
          <p:cNvGraphicFramePr/>
          <p:nvPr/>
        </p:nvGraphicFramePr>
        <p:xfrm>
          <a:off x="1324925" y="1624550"/>
          <a:ext cx="6494125" cy="1598505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83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Layers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Classes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Parameters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Application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u="sng">
                          <a:solidFill>
                            <a:schemeClr val="hlink"/>
                          </a:solidFill>
                          <a:hlinkClick r:id="rId4"/>
                        </a:rPr>
                        <a:t>DNS()</a:t>
                      </a:r>
                      <a:r>
                        <a:rPr lang="zh-TW"/>
                        <a:t>, 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5"/>
                        </a:rPr>
                        <a:t>DNSQR()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DNS Question: QNAME, QTYPE.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Transport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u="sng">
                          <a:solidFill>
                            <a:schemeClr val="hlink"/>
                          </a:solidFill>
                          <a:hlinkClick r:id="rId6"/>
                        </a:rPr>
                        <a:t>UDP()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Messages sent using UDP port 53.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Network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u="sng">
                          <a:solidFill>
                            <a:schemeClr val="hlink"/>
                          </a:solidFill>
                          <a:hlinkClick r:id="rId7"/>
                        </a:rPr>
                        <a:t>IP()</a:t>
                      </a:r>
                      <a:r>
                        <a:rPr lang="zh-TW"/>
                        <a:t>, 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8"/>
                        </a:rPr>
                        <a:t>IPv6()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DNS Server’s IP address.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References</a:t>
            </a:r>
            <a:endParaRPr sz="2000"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932400" y="1023650"/>
            <a:ext cx="7540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Scapy’s official website: </a:t>
            </a:r>
            <a:r>
              <a:rPr lang="zh-TW" u="sng">
                <a:solidFill>
                  <a:schemeClr val="hlink"/>
                </a:solidFill>
                <a:hlinkClick r:id="rId4"/>
              </a:rPr>
              <a:t>https://scapy.net/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>
                <a:solidFill>
                  <a:schemeClr val="dk1"/>
                </a:solidFill>
              </a:rPr>
              <a:t>Scapy’s GitHub: </a:t>
            </a:r>
            <a:r>
              <a:rPr lang="zh-TW" u="sng">
                <a:solidFill>
                  <a:schemeClr val="hlink"/>
                </a:solidFill>
                <a:hlinkClick r:id="rId5"/>
              </a:rPr>
              <a:t>https://github.com/secdev/scapy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Scapy’s Documentation: </a:t>
            </a:r>
            <a:r>
              <a:rPr lang="zh-TW" u="sng">
                <a:solidFill>
                  <a:schemeClr val="hlink"/>
                </a:solidFill>
                <a:hlinkClick r:id="rId6"/>
              </a:rPr>
              <a:t>https://scapy.readthedocs.io/en/latest/index.html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Other learning materials I think are helpful: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“GeeksforGeeks”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Most of you must know this website. :)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7"/>
              </a:rPr>
              <a:t>https://www.geeksforgeeks.org/scapy-packet-manipulation-in-kali-linux/?ref=gcse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“The Art of Packet Crafting with Scapy”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 note written by a workshop.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8"/>
              </a:rPr>
              <a:t>https://0xbharath.github.io/art-of-packet-crafting-with-scapy/index.html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“thePacketGeek”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author's name is Mat Wood. He also wrote a note for PyShark.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9"/>
              </a:rPr>
              <a:t>https://thepacketgeek.com/scapy/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What is Scapy?</a:t>
            </a:r>
            <a:endParaRPr sz="200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32400" y="947450"/>
            <a:ext cx="7279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Interactive packet manipulation program.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Forge or decode packets of a wide number of protocols.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Without further ado, let's see Scapy in action!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Interface &amp; Routing</a:t>
            </a:r>
            <a:endParaRPr sz="2000"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932400" y="947450"/>
            <a:ext cx="7279200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In order to send packets through the network, Scapy should know the network configuration on your host machine.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 dirty="0"/>
              <a:t>To see the interfaces running on your host, type:</a:t>
            </a:r>
            <a:endParaRPr sz="1600" dirty="0"/>
          </a:p>
          <a:p>
            <a:pPr marL="22860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conf.ifaces</a:t>
            </a:r>
            <a:endParaRPr sz="1600" dirty="0">
              <a:solidFill>
                <a:schemeClr val="lt1"/>
              </a:solidFill>
              <a:highlight>
                <a:schemeClr val="dk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Scapy has its own routing table, so that you can have your packets routed differently than the system.</a:t>
            </a:r>
            <a:endParaRPr sz="1600" dirty="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 dirty="0">
                <a:solidFill>
                  <a:schemeClr val="dk1"/>
                </a:solidFill>
              </a:rPr>
              <a:t>To see the routing table of Scapy, type: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dk1"/>
                </a:solidFill>
              </a:rPr>
              <a:t>		</a:t>
            </a:r>
            <a:r>
              <a:rPr lang="zh-TW" sz="1600" dirty="0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conf.route</a:t>
            </a:r>
            <a:r>
              <a:rPr lang="zh-TW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(for IPv4)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or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zh-TW" sz="1600" dirty="0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conf.route6</a:t>
            </a:r>
            <a:r>
              <a:rPr lang="zh-TW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(for IPv6)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Background - Layers In Computer Network</a:t>
            </a:r>
            <a:endParaRPr sz="200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graphicFrame>
        <p:nvGraphicFramePr>
          <p:cNvPr id="81" name="Google Shape;81;p16"/>
          <p:cNvGraphicFramePr/>
          <p:nvPr/>
        </p:nvGraphicFramePr>
        <p:xfrm>
          <a:off x="3505475" y="2470698"/>
          <a:ext cx="3080050" cy="39621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48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Layer 4 Header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Upper Layer Data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Google Shape;82;p16"/>
          <p:cNvGraphicFramePr/>
          <p:nvPr/>
        </p:nvGraphicFramePr>
        <p:xfrm>
          <a:off x="4987625" y="1709435"/>
          <a:ext cx="1597900" cy="39621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59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Upper Layer Data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Google Shape;83;p16"/>
          <p:cNvGraphicFramePr/>
          <p:nvPr/>
        </p:nvGraphicFramePr>
        <p:xfrm>
          <a:off x="2016575" y="3231973"/>
          <a:ext cx="4568950" cy="39621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48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Layer 3 Header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Upper Layer Data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Google Shape;84;p16"/>
          <p:cNvGraphicFramePr/>
          <p:nvPr/>
        </p:nvGraphicFramePr>
        <p:xfrm>
          <a:off x="534450" y="3993247"/>
          <a:ext cx="6051075" cy="396225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48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Layer 2 Header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Upper Layer Data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5" name="Google Shape;85;p16"/>
          <p:cNvCxnSpPr/>
          <p:nvPr/>
        </p:nvCxnSpPr>
        <p:spPr>
          <a:xfrm flipH="1">
            <a:off x="4987625" y="2112975"/>
            <a:ext cx="8400" cy="3504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6"/>
          <p:cNvCxnSpPr/>
          <p:nvPr/>
        </p:nvCxnSpPr>
        <p:spPr>
          <a:xfrm flipH="1">
            <a:off x="3505475" y="2866900"/>
            <a:ext cx="8400" cy="3504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6"/>
          <p:cNvCxnSpPr/>
          <p:nvPr/>
        </p:nvCxnSpPr>
        <p:spPr>
          <a:xfrm flipH="1">
            <a:off x="2016575" y="3721975"/>
            <a:ext cx="8400" cy="3504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6"/>
          <p:cNvCxnSpPr/>
          <p:nvPr/>
        </p:nvCxnSpPr>
        <p:spPr>
          <a:xfrm flipH="1">
            <a:off x="6585525" y="2112975"/>
            <a:ext cx="8400" cy="3504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6"/>
          <p:cNvCxnSpPr/>
          <p:nvPr/>
        </p:nvCxnSpPr>
        <p:spPr>
          <a:xfrm flipH="1">
            <a:off x="6585525" y="2870575"/>
            <a:ext cx="8400" cy="3504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90;p16"/>
          <p:cNvCxnSpPr/>
          <p:nvPr/>
        </p:nvCxnSpPr>
        <p:spPr>
          <a:xfrm flipH="1">
            <a:off x="6585525" y="3628175"/>
            <a:ext cx="8400" cy="3504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Google Shape;91;p16"/>
          <p:cNvSpPr txBox="1"/>
          <p:nvPr/>
        </p:nvSpPr>
        <p:spPr>
          <a:xfrm>
            <a:off x="6706200" y="2468700"/>
            <a:ext cx="15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Transport Layer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6706200" y="3229975"/>
            <a:ext cx="15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Network Layer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6706200" y="3991250"/>
            <a:ext cx="15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 Link Layer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932400" y="947450"/>
            <a:ext cx="727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Computer networking is based on </a:t>
            </a:r>
            <a:r>
              <a:rPr lang="zh-TW" sz="1600" b="1"/>
              <a:t>stacked protocol layers</a:t>
            </a:r>
            <a:r>
              <a:rPr lang="zh-TW" sz="1600"/>
              <a:t>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Packet</a:t>
            </a:r>
            <a:endParaRPr sz="20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932400" y="947450"/>
            <a:ext cx="72792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All you have to do is to stack the layers(protocols) needed, and fill in the parameters you want in the packet fields.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Common classes of protocols in </a:t>
            </a:r>
            <a:r>
              <a:rPr lang="zh-TW" sz="1600">
                <a:solidFill>
                  <a:schemeClr val="dk1"/>
                </a:solidFill>
              </a:rPr>
              <a:t>different layers</a:t>
            </a:r>
            <a:r>
              <a:rPr lang="zh-TW" sz="1600"/>
              <a:t>:</a:t>
            </a:r>
            <a:endParaRPr sz="160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725" y="1421713"/>
            <a:ext cx="2205950" cy="1206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17"/>
          <p:cNvGraphicFramePr/>
          <p:nvPr/>
        </p:nvGraphicFramePr>
        <p:xfrm>
          <a:off x="1801975" y="3102350"/>
          <a:ext cx="5540050" cy="158484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8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Application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HTTP(), DHCP(), DNS(), NTP(), SNMP()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Transport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UDP(), </a:t>
                      </a:r>
                      <a:r>
                        <a:rPr lang="zh-TW"/>
                        <a:t>TCP()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Network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IP(), IPv6()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, ICMP()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Data Link Layer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Ether()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Packet</a:t>
            </a:r>
            <a:endParaRPr sz="2000"/>
          </a:p>
        </p:txBody>
      </p:sp>
      <p:graphicFrame>
        <p:nvGraphicFramePr>
          <p:cNvPr id="112" name="Google Shape;112;p18"/>
          <p:cNvGraphicFramePr/>
          <p:nvPr/>
        </p:nvGraphicFramePr>
        <p:xfrm>
          <a:off x="952500" y="1672650"/>
          <a:ext cx="7239000" cy="179820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122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ls()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Lists all the fields of specific protocol class, and shows each default value.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show()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show2()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Returns a hierarchical view of the packet.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i="1"/>
                        <a:t>show2()</a:t>
                      </a:r>
                      <a:r>
                        <a:rPr lang="zh-TW"/>
                        <a:t> gives an assembled version.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summary()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Prints one line summary of a packet.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hexdump()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Displays the packet using classic hexdump format.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" name="Google Shape;113;p18"/>
          <p:cNvSpPr txBox="1"/>
          <p:nvPr/>
        </p:nvSpPr>
        <p:spPr>
          <a:xfrm>
            <a:off x="932400" y="947450"/>
            <a:ext cx="727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Check the fields in protocols/packets.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Send/Receive Packets</a:t>
            </a:r>
            <a:endParaRPr sz="200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952513" y="1550713"/>
          <a:ext cx="7238975" cy="2042070"/>
        </p:xfrm>
        <a:graphic>
          <a:graphicData uri="http://schemas.openxmlformats.org/drawingml/2006/table">
            <a:tbl>
              <a:tblPr>
                <a:noFill/>
                <a:tableStyleId>{92530A82-2B9F-4014-9723-9DD53D6659BF}</a:tableStyleId>
              </a:tblPr>
              <a:tblGrid>
                <a:gridCol w="82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 packets at layer 3.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Parameters(optional):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inter, loop, count, return_packets, iface, etc.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sendp()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 packets at layer 2.</a:t>
                      </a: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sr()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 and receive packets at layer 3.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Parameters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(optional)</a:t>
                      </a:r>
                      <a:r>
                        <a:rPr lang="zh-TW"/>
                        <a:t>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timeout, inter, retry, etc.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How to deal with multiple answers, let's see on the next page.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sr1()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Send packets at layer 3 and return only the first answer.</a:t>
                      </a: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t="6120" b="10267"/>
          <a:stretch/>
        </p:blipFill>
        <p:spPr>
          <a:xfrm>
            <a:off x="1953663" y="2439650"/>
            <a:ext cx="5236686" cy="2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SndRcvList &amp; PacketList</a:t>
            </a:r>
            <a:endParaRPr sz="2000"/>
          </a:p>
        </p:txBody>
      </p:sp>
      <p:sp>
        <p:nvSpPr>
          <p:cNvPr id="130" name="Google Shape;130;p20"/>
          <p:cNvSpPr txBox="1"/>
          <p:nvPr/>
        </p:nvSpPr>
        <p:spPr>
          <a:xfrm>
            <a:off x="932400" y="947450"/>
            <a:ext cx="7279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b="1"/>
              <a:t>sr()</a:t>
            </a:r>
            <a:r>
              <a:rPr lang="zh-TW" sz="1600"/>
              <a:t> will return two kinds of list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SndRcvList: Stores the packets we sent and the corresponding responses.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PacketList: If there is any packet that doesn't get the response, it would be placed here.</a:t>
            </a:r>
            <a:endParaRPr sz="1600"/>
          </a:p>
        </p:txBody>
      </p:sp>
      <p:sp>
        <p:nvSpPr>
          <p:cNvPr id="131" name="Google Shape;131;p20"/>
          <p:cNvSpPr txBox="1"/>
          <p:nvPr/>
        </p:nvSpPr>
        <p:spPr>
          <a:xfrm>
            <a:off x="2184750" y="4837150"/>
            <a:ext cx="477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/>
              <a:t>Figure from “</a:t>
            </a:r>
            <a:r>
              <a:rPr lang="zh-TW" sz="1000" u="sng">
                <a:solidFill>
                  <a:srgbClr val="6AA84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Art of Packet Crafting with Scapy: Sending &amp; recieving packets</a:t>
            </a:r>
            <a:r>
              <a:rPr lang="zh-TW" sz="1000"/>
              <a:t>”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 amt="34000"/>
          </a:blip>
          <a:srcRect b="17362"/>
          <a:stretch/>
        </p:blipFill>
        <p:spPr>
          <a:xfrm>
            <a:off x="8211600" y="4299168"/>
            <a:ext cx="932400" cy="8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337800" y="276375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000"/>
              <a:t>Hands on - Answered &amp; Unanswered Packets</a:t>
            </a:r>
            <a:endParaRPr sz="2000" b="1"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4525" y="1476925"/>
            <a:ext cx="5574950" cy="28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Microsoft Office PowerPoint</Application>
  <PresentationFormat>如螢幕大小 (16:9)</PresentationFormat>
  <Paragraphs>241</Paragraphs>
  <Slides>15</Slides>
  <Notes>15</Notes>
  <HiddenSlides>1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Roboto</vt:lpstr>
      <vt:lpstr>Consolas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user</cp:lastModifiedBy>
  <cp:revision>1</cp:revision>
  <dcterms:modified xsi:type="dcterms:W3CDTF">2022-07-06T15:48:07Z</dcterms:modified>
</cp:coreProperties>
</file>