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9" r:id="rId3"/>
    <p:sldId id="260" r:id="rId4"/>
    <p:sldId id="311" r:id="rId5"/>
    <p:sldId id="267" r:id="rId6"/>
    <p:sldId id="257" r:id="rId7"/>
    <p:sldId id="262" r:id="rId8"/>
    <p:sldId id="293" r:id="rId9"/>
    <p:sldId id="271" r:id="rId10"/>
    <p:sldId id="294" r:id="rId11"/>
    <p:sldId id="281" r:id="rId12"/>
    <p:sldId id="282" r:id="rId13"/>
    <p:sldId id="283" r:id="rId14"/>
    <p:sldId id="298" r:id="rId15"/>
    <p:sldId id="300" r:id="rId16"/>
    <p:sldId id="303" r:id="rId17"/>
    <p:sldId id="302" r:id="rId18"/>
    <p:sldId id="304" r:id="rId19"/>
    <p:sldId id="286" r:id="rId20"/>
    <p:sldId id="284" r:id="rId21"/>
    <p:sldId id="278" r:id="rId22"/>
    <p:sldId id="305" r:id="rId23"/>
    <p:sldId id="291" r:id="rId24"/>
    <p:sldId id="308" r:id="rId25"/>
    <p:sldId id="309" r:id="rId26"/>
    <p:sldId id="292" r:id="rId27"/>
    <p:sldId id="264" r:id="rId28"/>
    <p:sldId id="289" r:id="rId29"/>
    <p:sldId id="312" r:id="rId30"/>
    <p:sldId id="266" r:id="rId3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4531E126-9A93-4ECC-9337-46178C7587E6}">
          <p14:sldIdLst>
            <p14:sldId id="256"/>
            <p14:sldId id="259"/>
          </p14:sldIdLst>
        </p14:section>
        <p14:section name="研究背景" id="{0FA4566C-8CC1-4823-A850-3A74430E9BBB}">
          <p14:sldIdLst>
            <p14:sldId id="260"/>
            <p14:sldId id="311"/>
            <p14:sldId id="267"/>
          </p14:sldIdLst>
        </p14:section>
        <p14:section name="研究動機" id="{3D769052-422C-4854-BBEB-02C69EB42CB8}">
          <p14:sldIdLst>
            <p14:sldId id="257"/>
          </p14:sldIdLst>
        </p14:section>
        <p14:section name="研究目的" id="{451E28E5-18B8-4A53-B538-DFE054D4D953}">
          <p14:sldIdLst>
            <p14:sldId id="262"/>
          </p14:sldIdLst>
        </p14:section>
        <p14:section name="O-Cloud" id="{E293B927-EB48-4D2A-BE51-735496DD9448}">
          <p14:sldIdLst>
            <p14:sldId id="293"/>
            <p14:sldId id="271"/>
            <p14:sldId id="294"/>
            <p14:sldId id="281"/>
            <p14:sldId id="282"/>
            <p14:sldId id="283"/>
            <p14:sldId id="298"/>
            <p14:sldId id="300"/>
            <p14:sldId id="303"/>
            <p14:sldId id="302"/>
            <p14:sldId id="304"/>
            <p14:sldId id="286"/>
          </p14:sldIdLst>
        </p14:section>
        <p14:section name="O2 介面" id="{DEAE7B5E-609B-467C-8FF5-7DB2441F0470}">
          <p14:sldIdLst>
            <p14:sldId id="284"/>
            <p14:sldId id="278"/>
            <p14:sldId id="305"/>
            <p14:sldId id="291"/>
            <p14:sldId id="308"/>
            <p14:sldId id="309"/>
          </p14:sldIdLst>
        </p14:section>
        <p14:section name="系統展示" id="{97418EB2-B016-445C-9BED-765BCE975274}">
          <p14:sldIdLst>
            <p14:sldId id="292"/>
            <p14:sldId id="264"/>
          </p14:sldIdLst>
        </p14:section>
        <p14:section name="實驗數據" id="{4DF32248-5C19-44D5-B9CC-A205D48388BF}">
          <p14:sldIdLst>
            <p14:sldId id="289"/>
            <p14:sldId id="312"/>
          </p14:sldIdLst>
        </p14:section>
        <p14:section name="結論與未來展望" id="{4C218317-0A03-4376-94E4-CA176925AB8B}">
          <p14:sldIdLst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110321509" initials="s" lastIdx="2" clrIdx="0">
    <p:extLst>
      <p:ext uri="{19B8F6BF-5375-455C-9EA6-DF929625EA0E}">
        <p15:presenceInfo xmlns:p15="http://schemas.microsoft.com/office/powerpoint/2012/main" userId="S-1-5-21-3679689945-2124742910-2520550444-10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E0E3"/>
    <a:srgbClr val="EAA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79040" autoAdjust="0"/>
  </p:normalViewPr>
  <p:slideViewPr>
    <p:cSldViewPr snapToGrid="0">
      <p:cViewPr varScale="1">
        <p:scale>
          <a:sx n="87" d="100"/>
          <a:sy n="87" d="100"/>
        </p:scale>
        <p:origin x="1584" y="7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zh-TW" sz="1800" b="1" i="0" baseline="0" dirty="0">
                <a:effectLst/>
              </a:rPr>
              <a:t>不同 </a:t>
            </a:r>
            <a:r>
              <a:rPr lang="en-US" altLang="zh-TW" sz="1800" b="1" i="0" baseline="0" dirty="0">
                <a:effectLst/>
              </a:rPr>
              <a:t>Node </a:t>
            </a:r>
            <a:r>
              <a:rPr lang="zh-TW" altLang="zh-TW" sz="1800" b="1" i="0" baseline="0" dirty="0">
                <a:effectLst/>
              </a:rPr>
              <a:t>數量的 </a:t>
            </a:r>
            <a:r>
              <a:rPr lang="en-US" altLang="zh-TW" sz="1800" b="1" i="0" baseline="0" dirty="0">
                <a:effectLst/>
              </a:rPr>
              <a:t>O-Cloud </a:t>
            </a:r>
            <a:r>
              <a:rPr lang="zh-TW" altLang="zh-TW" sz="1800" b="1" i="0" baseline="0" dirty="0">
                <a:effectLst/>
              </a:rPr>
              <a:t>佈署時間</a:t>
            </a:r>
            <a:endParaRPr lang="zh-TW" altLang="zh-TW" dirty="0">
              <a:effectLst/>
            </a:endParaRPr>
          </a:p>
        </c:rich>
      </c:tx>
      <c:layout>
        <c:manualLayout>
          <c:xMode val="edge"/>
          <c:yMode val="edge"/>
          <c:x val="0.31793418329251238"/>
          <c:y val="2.3349139965684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6.6187535780058676E-2"/>
          <c:y val="0.15042706404328968"/>
          <c:w val="0.91448884597113467"/>
          <c:h val="0.5514784188219807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Deploy Maas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工作表1!$A$2:$A$6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</c:numCache>
            </c:num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8.3000000000000007</c:v>
                </c:pt>
                <c:pt idx="1">
                  <c:v>8.6</c:v>
                </c:pt>
                <c:pt idx="2">
                  <c:v>8.81</c:v>
                </c:pt>
                <c:pt idx="3">
                  <c:v>8.8000000000000007</c:v>
                </c:pt>
                <c:pt idx="4">
                  <c:v>8.74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4C-4D5A-8CAD-590D26F4F2FD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Register VM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工作表1!$A$2:$A$6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</c:numCache>
            </c:numRef>
          </c:cat>
          <c:val>
            <c:numRef>
              <c:f>工作表1!$C$2:$C$6</c:f>
              <c:numCache>
                <c:formatCode>General</c:formatCode>
                <c:ptCount val="5"/>
                <c:pt idx="0">
                  <c:v>0.08</c:v>
                </c:pt>
                <c:pt idx="1">
                  <c:v>0.06</c:v>
                </c:pt>
                <c:pt idx="2">
                  <c:v>0.1</c:v>
                </c:pt>
                <c:pt idx="3">
                  <c:v>0.09</c:v>
                </c:pt>
                <c:pt idx="4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4C-4D5A-8CAD-590D26F4F2FD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Commission VM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工作表1!$A$2:$A$6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</c:numCache>
            </c:numRef>
          </c:cat>
          <c:val>
            <c:numRef>
              <c:f>工作表1!$D$2:$D$6</c:f>
              <c:numCache>
                <c:formatCode>General</c:formatCode>
                <c:ptCount val="5"/>
                <c:pt idx="0">
                  <c:v>2.98</c:v>
                </c:pt>
                <c:pt idx="1">
                  <c:v>2.98</c:v>
                </c:pt>
                <c:pt idx="2">
                  <c:v>3.53</c:v>
                </c:pt>
                <c:pt idx="3">
                  <c:v>3.36</c:v>
                </c:pt>
                <c:pt idx="4">
                  <c:v>3.46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4C-4D5A-8CAD-590D26F4F2FD}"/>
            </c:ext>
          </c:extLst>
        </c:ser>
        <c:ser>
          <c:idx val="3"/>
          <c:order val="3"/>
          <c:tx>
            <c:strRef>
              <c:f>工作表1!$E$1</c:f>
              <c:strCache>
                <c:ptCount val="1"/>
                <c:pt idx="0">
                  <c:v>Deploy Machines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工作表1!$A$2:$A$6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</c:numCache>
            </c:numRef>
          </c:cat>
          <c:val>
            <c:numRef>
              <c:f>工作表1!$E$2:$E$6</c:f>
              <c:numCache>
                <c:formatCode>General</c:formatCode>
                <c:ptCount val="5"/>
                <c:pt idx="0">
                  <c:v>4.97</c:v>
                </c:pt>
                <c:pt idx="1">
                  <c:v>5.35</c:v>
                </c:pt>
                <c:pt idx="2">
                  <c:v>6.3</c:v>
                </c:pt>
                <c:pt idx="3">
                  <c:v>10.58</c:v>
                </c:pt>
                <c:pt idx="4">
                  <c:v>10.71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84C-4D5A-8CAD-590D26F4F2FD}"/>
            </c:ext>
          </c:extLst>
        </c:ser>
        <c:ser>
          <c:idx val="4"/>
          <c:order val="4"/>
          <c:tx>
            <c:strRef>
              <c:f>工作表1!$F$1</c:f>
              <c:strCache>
                <c:ptCount val="1"/>
                <c:pt idx="0">
                  <c:v>Set Environment for k8s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工作表1!$A$2:$A$6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</c:numCache>
            </c:numRef>
          </c:cat>
          <c:val>
            <c:numRef>
              <c:f>工作表1!$F$2:$F$6</c:f>
              <c:numCache>
                <c:formatCode>General</c:formatCode>
                <c:ptCount val="5"/>
                <c:pt idx="0">
                  <c:v>0.04</c:v>
                </c:pt>
                <c:pt idx="1">
                  <c:v>0.15</c:v>
                </c:pt>
                <c:pt idx="2">
                  <c:v>0.35</c:v>
                </c:pt>
                <c:pt idx="3">
                  <c:v>0.4</c:v>
                </c:pt>
                <c:pt idx="4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84C-4D5A-8CAD-590D26F4F2FD}"/>
            </c:ext>
          </c:extLst>
        </c:ser>
        <c:ser>
          <c:idx val="5"/>
          <c:order val="5"/>
          <c:tx>
            <c:strRef>
              <c:f>工作表1!$G$1</c:f>
              <c:strCache>
                <c:ptCount val="1"/>
                <c:pt idx="0">
                  <c:v>Create k8s (1 cluster)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工作表1!$A$2:$A$6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</c:numCache>
            </c:numRef>
          </c:cat>
          <c:val>
            <c:numRef>
              <c:f>工作表1!$G$2:$G$6</c:f>
              <c:numCache>
                <c:formatCode>General</c:formatCode>
                <c:ptCount val="5"/>
                <c:pt idx="0">
                  <c:v>11.49</c:v>
                </c:pt>
                <c:pt idx="1">
                  <c:v>15.13</c:v>
                </c:pt>
                <c:pt idx="2">
                  <c:v>22.78</c:v>
                </c:pt>
                <c:pt idx="3">
                  <c:v>27.63</c:v>
                </c:pt>
                <c:pt idx="4">
                  <c:v>38.729999999999997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84C-4D5A-8CAD-590D26F4F2FD}"/>
            </c:ext>
          </c:extLst>
        </c:ser>
        <c:ser>
          <c:idx val="6"/>
          <c:order val="6"/>
          <c:tx>
            <c:strRef>
              <c:f>工作表1!$H$1</c:f>
              <c:strCache>
                <c:ptCount val="1"/>
                <c:pt idx="0">
                  <c:v>Deploy Node-Agent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工作表1!$A$2:$A$6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</c:numCache>
            </c:numRef>
          </c:cat>
          <c:val>
            <c:numRef>
              <c:f>工作表1!$H$2:$H$6</c:f>
              <c:numCache>
                <c:formatCode>General</c:formatCode>
                <c:ptCount val="5"/>
                <c:pt idx="0">
                  <c:v>0.65</c:v>
                </c:pt>
                <c:pt idx="1">
                  <c:v>0.69</c:v>
                </c:pt>
                <c:pt idx="2">
                  <c:v>0.86</c:v>
                </c:pt>
                <c:pt idx="3">
                  <c:v>0.95</c:v>
                </c:pt>
                <c:pt idx="4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84C-4D5A-8CAD-590D26F4F2FD}"/>
            </c:ext>
          </c:extLst>
        </c:ser>
        <c:ser>
          <c:idx val="7"/>
          <c:order val="7"/>
          <c:tx>
            <c:strRef>
              <c:f>工作表1!$I$1</c:f>
              <c:strCache>
                <c:ptCount val="1"/>
                <c:pt idx="0">
                  <c:v>Deploy IMS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工作表1!$A$2:$A$6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</c:numCache>
            </c:numRef>
          </c:cat>
          <c:val>
            <c:numRef>
              <c:f>工作表1!$I$2:$I$6</c:f>
              <c:numCache>
                <c:formatCode>General</c:formatCode>
                <c:ptCount val="5"/>
                <c:pt idx="0">
                  <c:v>3.45</c:v>
                </c:pt>
                <c:pt idx="1">
                  <c:v>3.36</c:v>
                </c:pt>
                <c:pt idx="2">
                  <c:v>3.01</c:v>
                </c:pt>
                <c:pt idx="3">
                  <c:v>3.91</c:v>
                </c:pt>
                <c:pt idx="4">
                  <c:v>3.23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84C-4D5A-8CAD-590D26F4F2FD}"/>
            </c:ext>
          </c:extLst>
        </c:ser>
        <c:ser>
          <c:idx val="8"/>
          <c:order val="8"/>
          <c:tx>
            <c:strRef>
              <c:f>工作表1!$J$1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工作表1!$A$2:$A$6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</c:numCache>
            </c:numRef>
          </c:cat>
          <c:val>
            <c:numRef>
              <c:f>工作表1!$J$2:$J$6</c:f>
              <c:numCache>
                <c:formatCode>General</c:formatCode>
                <c:ptCount val="5"/>
                <c:pt idx="0">
                  <c:v>31.959999999999997</c:v>
                </c:pt>
                <c:pt idx="1">
                  <c:v>36.32</c:v>
                </c:pt>
                <c:pt idx="2">
                  <c:v>45.74</c:v>
                </c:pt>
                <c:pt idx="3">
                  <c:v>55.72</c:v>
                </c:pt>
                <c:pt idx="4">
                  <c:v>66.97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3E-413E-8044-BCC4EA1C1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9"/>
        <c:overlap val="100"/>
        <c:axId val="1044097728"/>
        <c:axId val="972628896"/>
      </c:barChart>
      <c:catAx>
        <c:axId val="10440977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TW" sz="1330" b="1" i="0" kern="1200" baseline="0" dirty="0">
                    <a:solidFill>
                      <a:srgbClr val="595959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Node </a:t>
                </a:r>
                <a:r>
                  <a:rPr lang="zh-TW" altLang="zh-TW" sz="1330" b="1" i="0" kern="1200" baseline="0" dirty="0">
                    <a:solidFill>
                      <a:srgbClr val="595959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數量</a:t>
                </a:r>
                <a:endParaRPr lang="zh-TW" altLang="zh-TW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455272724624465"/>
              <c:y val="0.922866483826354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972628896"/>
        <c:crosses val="autoZero"/>
        <c:auto val="1"/>
        <c:lblAlgn val="ctr"/>
        <c:lblOffset val="100"/>
        <c:noMultiLvlLbl val="0"/>
      </c:catAx>
      <c:valAx>
        <c:axId val="972628896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zh-TW" sz="1330" b="1" i="0" kern="1200" baseline="0" dirty="0">
                    <a:solidFill>
                      <a:srgbClr val="595959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總耗時</a:t>
                </a:r>
                <a:r>
                  <a:rPr lang="en-US" altLang="zh-TW" sz="1330" b="1" i="0" kern="1200" baseline="0" dirty="0">
                    <a:solidFill>
                      <a:srgbClr val="595959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zh-TW" sz="1330" b="1" i="0" kern="1200" baseline="0" dirty="0">
                    <a:solidFill>
                      <a:srgbClr val="595959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分</a:t>
                </a:r>
                <a:r>
                  <a:rPr lang="en-US" altLang="zh-TW" sz="1330" b="1" i="0" kern="1200" baseline="0" dirty="0">
                    <a:solidFill>
                      <a:srgbClr val="595959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lang="zh-TW" altLang="zh-TW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369982290504667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04409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8"/>
        <c:delete val="1"/>
      </c:legendEntry>
      <c:layout>
        <c:manualLayout>
          <c:xMode val="edge"/>
          <c:yMode val="edge"/>
          <c:x val="0.17520928228093252"/>
          <c:y val="0.79152757151938091"/>
          <c:w val="0.71582457577902725"/>
          <c:h val="0.115075868617882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zh-TW" sz="1800" b="1" i="0" baseline="0" dirty="0">
                <a:effectLst/>
              </a:rPr>
              <a:t>不同 </a:t>
            </a:r>
            <a:r>
              <a:rPr lang="en-US" altLang="zh-TW" sz="1800" b="1" i="0" baseline="0" dirty="0">
                <a:effectLst/>
              </a:rPr>
              <a:t>Node </a:t>
            </a:r>
            <a:r>
              <a:rPr lang="zh-TW" altLang="zh-TW" sz="1800" b="1" i="0" baseline="0" dirty="0">
                <a:effectLst/>
              </a:rPr>
              <a:t>數量的 </a:t>
            </a:r>
            <a:r>
              <a:rPr lang="en-US" altLang="zh-TW" sz="1800" b="1" i="0" baseline="0" dirty="0">
                <a:effectLst/>
              </a:rPr>
              <a:t>O-Cloud </a:t>
            </a:r>
            <a:r>
              <a:rPr lang="zh-TW" altLang="en-US" sz="1800" b="1" i="0" baseline="0" dirty="0">
                <a:effectLst/>
              </a:rPr>
              <a:t>刪除</a:t>
            </a:r>
            <a:r>
              <a:rPr lang="zh-TW" altLang="zh-TW" sz="1800" b="1" i="0" baseline="0" dirty="0">
                <a:effectLst/>
              </a:rPr>
              <a:t>時間</a:t>
            </a:r>
            <a:endParaRPr lang="zh-TW" altLang="zh-TW" dirty="0">
              <a:effectLst/>
            </a:endParaRPr>
          </a:p>
        </c:rich>
      </c:tx>
      <c:layout>
        <c:manualLayout>
          <c:xMode val="edge"/>
          <c:yMode val="edge"/>
          <c:x val="0.31793418329251238"/>
          <c:y val="2.3349139965684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6.6187535780058676E-2"/>
          <c:y val="0.15042706404328968"/>
          <c:w val="0.91448884597113467"/>
          <c:h val="0.5514784188219807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Tear Down IMS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工作表1!$A$2:$A$6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</c:numCache>
            </c:num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0.4</c:v>
                </c:pt>
                <c:pt idx="1">
                  <c:v>0.4</c:v>
                </c:pt>
                <c:pt idx="2">
                  <c:v>0.4</c:v>
                </c:pt>
                <c:pt idx="3">
                  <c:v>0.39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4C-4D5A-8CAD-590D26F4F2FD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Tear Down Node-Agnet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工作表1!$A$2:$A$6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</c:numCache>
            </c:numRef>
          </c:cat>
          <c:val>
            <c:numRef>
              <c:f>工作表1!$C$2:$C$6</c:f>
              <c:numCache>
                <c:formatCode>General</c:formatCode>
                <c:ptCount val="5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4C-4D5A-8CAD-590D26F4F2FD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Delete K8s Cluster(1 cluster)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工作表1!$A$2:$A$6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</c:numCache>
            </c:numRef>
          </c:cat>
          <c:val>
            <c:numRef>
              <c:f>工作表1!$D$2:$D$6</c:f>
              <c:numCache>
                <c:formatCode>General</c:formatCode>
                <c:ptCount val="5"/>
                <c:pt idx="0">
                  <c:v>1.2</c:v>
                </c:pt>
                <c:pt idx="1">
                  <c:v>1.25</c:v>
                </c:pt>
                <c:pt idx="2">
                  <c:v>1.32</c:v>
                </c:pt>
                <c:pt idx="3">
                  <c:v>1.36</c:v>
                </c:pt>
                <c:pt idx="4">
                  <c:v>1.46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4C-4D5A-8CAD-590D26F4F2FD}"/>
            </c:ext>
          </c:extLst>
        </c:ser>
        <c:ser>
          <c:idx val="3"/>
          <c:order val="3"/>
          <c:tx>
            <c:strRef>
              <c:f>工作表1!$E$1</c:f>
              <c:strCache>
                <c:ptCount val="1"/>
                <c:pt idx="0">
                  <c:v>Delete Machines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工作表1!$A$2:$A$6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</c:numCache>
            </c:numRef>
          </c:cat>
          <c:val>
            <c:numRef>
              <c:f>工作表1!$E$2:$E$6</c:f>
              <c:numCache>
                <c:formatCode>General</c:formatCode>
                <c:ptCount val="5"/>
                <c:pt idx="0">
                  <c:v>0.08</c:v>
                </c:pt>
                <c:pt idx="1">
                  <c:v>0.11</c:v>
                </c:pt>
                <c:pt idx="2">
                  <c:v>0.33</c:v>
                </c:pt>
                <c:pt idx="3">
                  <c:v>0.22</c:v>
                </c:pt>
                <c:pt idx="4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84C-4D5A-8CAD-590D26F4F2FD}"/>
            </c:ext>
          </c:extLst>
        </c:ser>
        <c:ser>
          <c:idx val="8"/>
          <c:order val="4"/>
          <c:tx>
            <c:strRef>
              <c:f>工作表1!$J$1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工作表1!$A$2:$A$6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</c:numCache>
            </c:numRef>
          </c:cat>
          <c:val>
            <c:numRef>
              <c:f>工作表1!$J$2:$J$6</c:f>
              <c:numCache>
                <c:formatCode>General</c:formatCode>
                <c:ptCount val="5"/>
                <c:pt idx="0">
                  <c:v>1.69</c:v>
                </c:pt>
                <c:pt idx="1">
                  <c:v>1.7700000000000002</c:v>
                </c:pt>
                <c:pt idx="2">
                  <c:v>2.06</c:v>
                </c:pt>
                <c:pt idx="3">
                  <c:v>1.9800000000000002</c:v>
                </c:pt>
                <c:pt idx="4">
                  <c:v>2.2800000000000002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3E-413E-8044-BCC4EA1C1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9"/>
        <c:overlap val="100"/>
        <c:axId val="1044097728"/>
        <c:axId val="972628896"/>
      </c:barChart>
      <c:catAx>
        <c:axId val="10440977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TW" sz="1330" b="1" i="0" kern="1200" baseline="0" dirty="0">
                    <a:solidFill>
                      <a:srgbClr val="595959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Node </a:t>
                </a:r>
                <a:r>
                  <a:rPr lang="zh-TW" altLang="zh-TW" sz="1330" b="1" i="0" kern="1200" baseline="0" dirty="0">
                    <a:solidFill>
                      <a:srgbClr val="595959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數量</a:t>
                </a:r>
                <a:endParaRPr lang="zh-TW" altLang="zh-TW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455272724624465"/>
              <c:y val="0.922866483826354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972628896"/>
        <c:crosses val="autoZero"/>
        <c:auto val="1"/>
        <c:lblAlgn val="ctr"/>
        <c:lblOffset val="100"/>
        <c:noMultiLvlLbl val="0"/>
      </c:catAx>
      <c:valAx>
        <c:axId val="97262889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zh-TW" sz="1330" b="1" i="0" kern="1200" baseline="0" dirty="0">
                    <a:solidFill>
                      <a:srgbClr val="595959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總耗時</a:t>
                </a:r>
                <a:r>
                  <a:rPr lang="en-US" altLang="zh-TW" sz="1330" b="1" i="0" kern="1200" baseline="0" dirty="0">
                    <a:solidFill>
                      <a:srgbClr val="595959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zh-TW" sz="1330" b="1" i="0" kern="1200" baseline="0" dirty="0">
                    <a:solidFill>
                      <a:srgbClr val="595959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分</a:t>
                </a:r>
                <a:r>
                  <a:rPr lang="en-US" altLang="zh-TW" sz="1330" b="1" i="0" kern="1200" baseline="0" dirty="0">
                    <a:solidFill>
                      <a:srgbClr val="595959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lang="zh-TW" altLang="zh-TW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369982290504667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04409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.17520928228093252"/>
          <c:y val="0.79152757151938091"/>
          <c:w val="0.71582457577902725"/>
          <c:h val="0.115075868617882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642A2-C1CF-4976-88DB-ACEEEC76E4F0}" type="datetimeFigureOut">
              <a:rPr lang="zh-TW" altLang="en-US" smtClean="0"/>
              <a:t>2022/7/18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21DC9-9B48-45F8-B5E6-8EA2E80705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1688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1DC9-9B48-45F8-B5E6-8EA2E80705F5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8456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這邊三頁放在口試</a:t>
            </a:r>
            <a:r>
              <a:rPr lang="en-US" altLang="zh-TW" dirty="0"/>
              <a:t>PPT</a:t>
            </a:r>
            <a:r>
              <a:rPr lang="zh-TW" altLang="en-US" dirty="0"/>
              <a:t>內會太瑣碎，只放在論文內。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1DC9-9B48-45F8-B5E6-8EA2E80705F5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6604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這邊三頁放在口試</a:t>
            </a:r>
            <a:r>
              <a:rPr lang="en-US" altLang="zh-TW" dirty="0"/>
              <a:t>PPT</a:t>
            </a:r>
            <a:r>
              <a:rPr lang="zh-TW" altLang="en-US" dirty="0"/>
              <a:t>內會太瑣碎，只放在論文內。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1DC9-9B48-45F8-B5E6-8EA2E80705F5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870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這邊三頁放在口試</a:t>
            </a:r>
            <a:r>
              <a:rPr lang="en-US" altLang="zh-TW" dirty="0"/>
              <a:t>PPT</a:t>
            </a:r>
            <a:r>
              <a:rPr lang="zh-TW" altLang="en-US" dirty="0"/>
              <a:t>內會太瑣碎，只放在論文內。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1DC9-9B48-45F8-B5E6-8EA2E80705F5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8464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1DC9-9B48-45F8-B5E6-8EA2E80705F5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9635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1DC9-9B48-45F8-B5E6-8EA2E80705F5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6761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1DC9-9B48-45F8-B5E6-8EA2E80705F5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5935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1DC9-9B48-45F8-B5E6-8EA2E80705F5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6364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1DC9-9B48-45F8-B5E6-8EA2E80705F5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58470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1DC9-9B48-45F8-B5E6-8EA2E80705F5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38241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1DC9-9B48-45F8-B5E6-8EA2E80705F5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4499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1DC9-9B48-45F8-B5E6-8EA2E80705F5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34979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1DC9-9B48-45F8-B5E6-8EA2E80705F5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62266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Fault: </a:t>
            </a:r>
            <a:r>
              <a:rPr lang="zh-TW" altLang="en-US" dirty="0"/>
              <a:t>實體資源狀態改變，如</a:t>
            </a:r>
            <a:r>
              <a:rPr lang="en-US" altLang="zh-TW" dirty="0"/>
              <a:t>:</a:t>
            </a:r>
            <a:r>
              <a:rPr lang="zh-TW" altLang="en-US" dirty="0"/>
              <a:t> 網路介面 </a:t>
            </a:r>
            <a:r>
              <a:rPr lang="en-US" altLang="zh-TW" dirty="0"/>
              <a:t>up -&gt; down (</a:t>
            </a:r>
            <a:r>
              <a:rPr lang="zh-TW" altLang="en-US" dirty="0"/>
              <a:t>上一張的</a:t>
            </a:r>
            <a:r>
              <a:rPr lang="en-US" altLang="zh-TW" dirty="0"/>
              <a:t>running)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1DC9-9B48-45F8-B5E6-8EA2E80705F5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91803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1DC9-9B48-45F8-B5E6-8EA2E80705F5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76134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1DC9-9B48-45F8-B5E6-8EA2E80705F5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53120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1DC9-9B48-45F8-B5E6-8EA2E80705F5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6875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1DC9-9B48-45F8-B5E6-8EA2E80705F5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06378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1DC9-9B48-45F8-B5E6-8EA2E80705F5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2428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1DC9-9B48-45F8-B5E6-8EA2E80705F5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682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1DC9-9B48-45F8-B5E6-8EA2E80705F5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94648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1. </a:t>
            </a:r>
            <a:r>
              <a:rPr lang="zh-TW" altLang="en-US" dirty="0"/>
              <a:t>一個是可以結合減碳的功能，當 </a:t>
            </a:r>
            <a:r>
              <a:rPr lang="en-US" altLang="zh-TW" dirty="0"/>
              <a:t>DC(O-Cloud) </a:t>
            </a:r>
            <a:r>
              <a:rPr lang="zh-TW" altLang="en-US" dirty="0"/>
              <a:t>大部分的主機並沒有在用時，可以將部分主機下線。 這個功能南處是要考慮到</a:t>
            </a:r>
            <a:r>
              <a:rPr lang="en-US" altLang="zh-TW" dirty="0"/>
              <a:t>: 1. </a:t>
            </a:r>
            <a:r>
              <a:rPr lang="zh-TW" altLang="en-US" dirty="0"/>
              <a:t>留下的主機是否足夠做 </a:t>
            </a:r>
            <a:r>
              <a:rPr lang="en-US" altLang="zh-TW" dirty="0"/>
              <a:t>HA</a:t>
            </a:r>
            <a:r>
              <a:rPr lang="zh-TW" altLang="en-US" dirty="0"/>
              <a:t>，以防有主機意外下線。 </a:t>
            </a:r>
            <a:r>
              <a:rPr lang="en-US" altLang="zh-TW" dirty="0"/>
              <a:t>2. </a:t>
            </a:r>
            <a:r>
              <a:rPr lang="zh-TW" altLang="en-US" dirty="0"/>
              <a:t>隨時保留固定數量的特殊資源 </a:t>
            </a:r>
            <a:r>
              <a:rPr lang="en-US" altLang="zh-TW" dirty="0"/>
              <a:t>(</a:t>
            </a:r>
            <a:r>
              <a:rPr lang="zh-TW" altLang="en-US" dirty="0"/>
              <a:t>例如</a:t>
            </a:r>
            <a:r>
              <a:rPr lang="en-US" altLang="zh-TW" dirty="0"/>
              <a:t>: </a:t>
            </a:r>
            <a:r>
              <a:rPr lang="zh-TW" altLang="en-US" dirty="0"/>
              <a:t>特規的網卡、加速器等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</a:p>
          <a:p>
            <a:r>
              <a:rPr lang="en-US" altLang="zh-TW" dirty="0"/>
              <a:t>2. </a:t>
            </a:r>
            <a:r>
              <a:rPr lang="zh-TW" altLang="en-US" dirty="0"/>
              <a:t>有一個整合的工具，一次 </a:t>
            </a:r>
            <a:r>
              <a:rPr lang="en-US" altLang="zh-TW" dirty="0"/>
              <a:t>Deploy </a:t>
            </a:r>
            <a:r>
              <a:rPr lang="zh-TW" altLang="en-US" dirty="0"/>
              <a:t>多個 </a:t>
            </a:r>
            <a:r>
              <a:rPr lang="en-US" altLang="zh-TW" dirty="0"/>
              <a:t>O-Cloud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zh-TW" altLang="en-US" dirty="0"/>
              <a:t>之前由 </a:t>
            </a:r>
            <a:r>
              <a:rPr lang="en-US" altLang="zh-TW" dirty="0"/>
              <a:t>k2 </a:t>
            </a:r>
            <a:r>
              <a:rPr lang="zh-TW" altLang="en-US" dirty="0"/>
              <a:t>提出來的想法，雖然不太理解背後的動機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1DC9-9B48-45F8-B5E6-8EA2E80705F5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2917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1DC9-9B48-45F8-B5E6-8EA2E80705F5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3631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1DC9-9B48-45F8-B5E6-8EA2E80705F5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3969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1DC9-9B48-45F8-B5E6-8EA2E80705F5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4550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1DC9-9B48-45F8-B5E6-8EA2E80705F5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5690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1DC9-9B48-45F8-B5E6-8EA2E80705F5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8475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1DC9-9B48-45F8-B5E6-8EA2E80705F5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9996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1DC9-9B48-45F8-B5E6-8EA2E80705F5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0557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0B6E66-8566-4F5E-9FA6-8E789FB7D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5BC4DFD-3B75-474D-AED0-D438EE955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1CD5B40-D830-4A0A-B0BB-CFDE7E02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6621"/>
            <a:ext cx="2743200" cy="365125"/>
          </a:xfrm>
        </p:spPr>
        <p:txBody>
          <a:bodyPr/>
          <a:lstStyle/>
          <a:p>
            <a:fld id="{857B32D7-F04E-4934-BE0A-62FF40E93474}" type="datetime1">
              <a:rPr lang="zh-TW" altLang="en-US" smtClean="0"/>
              <a:t>2022/7/18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CC73044-4E9B-45A2-8BCF-1342DC27B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6621"/>
            <a:ext cx="4114800" cy="365125"/>
          </a:xfrm>
        </p:spPr>
        <p:txBody>
          <a:bodyPr/>
          <a:lstStyle/>
          <a:p>
            <a:endParaRPr lang="zh-TW" altLang="en-US" dirty="0"/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B95C670C-3FCC-494B-8EB4-0DB59C6B5BC9}"/>
              </a:ext>
            </a:extLst>
          </p:cNvPr>
          <p:cNvCxnSpPr>
            <a:cxnSpLocks/>
          </p:cNvCxnSpPr>
          <p:nvPr userDrawn="1"/>
        </p:nvCxnSpPr>
        <p:spPr>
          <a:xfrm>
            <a:off x="0" y="6366294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4DD5AABB-EB4E-49D2-9706-3FF5CD1B6B06}"/>
              </a:ext>
            </a:extLst>
          </p:cNvPr>
          <p:cNvSpPr txBox="1"/>
          <p:nvPr userDrawn="1"/>
        </p:nvSpPr>
        <p:spPr>
          <a:xfrm>
            <a:off x="-112862" y="6388350"/>
            <a:ext cx="285246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Protocol Engineering and Application Research Lab (PEARL)</a:t>
            </a:r>
            <a:endParaRPr lang="zh-TW" altLang="en-US" sz="12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2152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9EFFAA-B30B-4CF1-BD27-1966A619A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987125C-6CFE-458B-A132-BA9F6B91D7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5F1257B-CEB9-4F70-9B52-E7C30EC54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7ED5-F933-4ACD-B340-D27186B36528}" type="datetime1">
              <a:rPr lang="zh-TW" altLang="en-US" smtClean="0"/>
              <a:t>2022/7/18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7878CDE-D59E-48E6-BB8C-B8ED63A4F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D30A99FC-3672-49FE-A9C6-F9735F013410}"/>
              </a:ext>
            </a:extLst>
          </p:cNvPr>
          <p:cNvSpPr txBox="1">
            <a:spLocks/>
          </p:cNvSpPr>
          <p:nvPr userDrawn="1"/>
        </p:nvSpPr>
        <p:spPr>
          <a:xfrm>
            <a:off x="9399916" y="64279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0E91D4-BFE3-4B83-B253-38B5F173823F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3866A607-BC40-4DBD-A401-F57E8533BD0D}"/>
              </a:ext>
            </a:extLst>
          </p:cNvPr>
          <p:cNvCxnSpPr>
            <a:cxnSpLocks/>
          </p:cNvCxnSpPr>
          <p:nvPr userDrawn="1"/>
        </p:nvCxnSpPr>
        <p:spPr>
          <a:xfrm>
            <a:off x="0" y="6357668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583B4C7-2E4A-4498-9E4D-106BCCFAE076}"/>
              </a:ext>
            </a:extLst>
          </p:cNvPr>
          <p:cNvSpPr txBox="1"/>
          <p:nvPr userDrawn="1"/>
        </p:nvSpPr>
        <p:spPr>
          <a:xfrm>
            <a:off x="-112862" y="6388350"/>
            <a:ext cx="285246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Protocol Engineering and Application Research Lab (PEARL)</a:t>
            </a:r>
            <a:endParaRPr lang="zh-TW" altLang="en-US" sz="12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3606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F4808ED-138F-46E6-BFED-CB2F44F31E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4E0877C-0F39-4513-BBC8-1EA3A39661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C567E88-4FAD-430D-933E-1920B89F1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578A-3C88-40AE-AA1C-AD3866D6322B}" type="datetime1">
              <a:rPr lang="zh-TW" altLang="en-US" smtClean="0"/>
              <a:t>2022/7/18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C6866D8-DFBE-4C7F-AB5A-9DDC1397A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3102A1A9-8371-4B24-AF68-9E3760DADEB4}"/>
              </a:ext>
            </a:extLst>
          </p:cNvPr>
          <p:cNvSpPr txBox="1">
            <a:spLocks/>
          </p:cNvSpPr>
          <p:nvPr userDrawn="1"/>
        </p:nvSpPr>
        <p:spPr>
          <a:xfrm>
            <a:off x="9399916" y="64366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0E91D4-BFE3-4B83-B253-38B5F173823F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6830242F-2AF0-4CDB-8261-09F5BB0AC156}"/>
              </a:ext>
            </a:extLst>
          </p:cNvPr>
          <p:cNvCxnSpPr>
            <a:cxnSpLocks/>
          </p:cNvCxnSpPr>
          <p:nvPr userDrawn="1"/>
        </p:nvCxnSpPr>
        <p:spPr>
          <a:xfrm>
            <a:off x="0" y="6366294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E6D3DA-8321-45D2-9882-3665C831F7FF}"/>
              </a:ext>
            </a:extLst>
          </p:cNvPr>
          <p:cNvSpPr txBox="1"/>
          <p:nvPr userDrawn="1"/>
        </p:nvSpPr>
        <p:spPr>
          <a:xfrm>
            <a:off x="-112862" y="6388350"/>
            <a:ext cx="285246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Protocol Engineering and Application Research Lab (PEARL)</a:t>
            </a:r>
            <a:endParaRPr lang="zh-TW" altLang="en-US" sz="12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1099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B51210-6BD9-4137-9740-04FF7F074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46BD866-44CE-48C4-AC58-2B4F76765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B263741-582B-4C66-956B-826364D073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6621"/>
            <a:ext cx="2743200" cy="365125"/>
          </a:xfrm>
        </p:spPr>
        <p:txBody>
          <a:bodyPr/>
          <a:lstStyle/>
          <a:p>
            <a:fld id="{2184DE1D-E115-4FAE-B3FA-FE88F98D9E4A}" type="datetime1">
              <a:rPr lang="zh-TW" altLang="en-US" smtClean="0"/>
              <a:t>2022/7/18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9376DFC-D3E3-4118-8495-6A9DBBED9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6621"/>
            <a:ext cx="41148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A86E3BDA-9142-44C0-BF52-2BF932932B3E}"/>
              </a:ext>
            </a:extLst>
          </p:cNvPr>
          <p:cNvSpPr txBox="1">
            <a:spLocks/>
          </p:cNvSpPr>
          <p:nvPr userDrawn="1"/>
        </p:nvSpPr>
        <p:spPr>
          <a:xfrm>
            <a:off x="9399916" y="64366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0E91D4-BFE3-4B83-B253-38B5F173823F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2547D203-4643-44F8-A7A1-C543C2EB168C}"/>
              </a:ext>
            </a:extLst>
          </p:cNvPr>
          <p:cNvCxnSpPr>
            <a:cxnSpLocks/>
          </p:cNvCxnSpPr>
          <p:nvPr userDrawn="1"/>
        </p:nvCxnSpPr>
        <p:spPr>
          <a:xfrm>
            <a:off x="0" y="6366294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4CCA00C-533F-4E4F-BF36-388F69FC70CE}"/>
              </a:ext>
            </a:extLst>
          </p:cNvPr>
          <p:cNvSpPr txBox="1"/>
          <p:nvPr userDrawn="1"/>
        </p:nvSpPr>
        <p:spPr>
          <a:xfrm>
            <a:off x="-112862" y="6388350"/>
            <a:ext cx="285246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Protocol Engineering and Application Research Lab (PEARL)</a:t>
            </a:r>
            <a:endParaRPr lang="zh-TW" altLang="en-US" sz="12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4378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B82757-A6FE-4BDF-A9C2-C00B82CA9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56FE1DB-4C39-4C68-98EF-2515EC697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5762936-0579-4550-8452-887A94E74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91EB-DA2A-4EA7-A89F-AFC27EC25106}" type="datetime1">
              <a:rPr lang="zh-TW" altLang="en-US" smtClean="0"/>
              <a:t>2022/7/18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3A51F5F-3D4A-43D6-A401-D52E86B1E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4184BBD8-2B66-42B5-B1BF-14EF3E1E3A47}"/>
              </a:ext>
            </a:extLst>
          </p:cNvPr>
          <p:cNvSpPr txBox="1">
            <a:spLocks/>
          </p:cNvSpPr>
          <p:nvPr userDrawn="1"/>
        </p:nvSpPr>
        <p:spPr>
          <a:xfrm>
            <a:off x="9399916" y="64366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0E91D4-BFE3-4B83-B253-38B5F173823F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4C889474-C98B-4B44-835A-BF97BF0740DF}"/>
              </a:ext>
            </a:extLst>
          </p:cNvPr>
          <p:cNvCxnSpPr>
            <a:cxnSpLocks/>
          </p:cNvCxnSpPr>
          <p:nvPr userDrawn="1"/>
        </p:nvCxnSpPr>
        <p:spPr>
          <a:xfrm>
            <a:off x="0" y="6366294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9FFC15C-DEB8-43C5-8252-42BEED50D13F}"/>
              </a:ext>
            </a:extLst>
          </p:cNvPr>
          <p:cNvSpPr txBox="1"/>
          <p:nvPr userDrawn="1"/>
        </p:nvSpPr>
        <p:spPr>
          <a:xfrm>
            <a:off x="-112862" y="6388350"/>
            <a:ext cx="285246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Protocol Engineering and Application Research Lab (PEARL)</a:t>
            </a:r>
            <a:endParaRPr lang="zh-TW" altLang="en-US" sz="12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193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170A29-F11E-40CA-AEE2-56CBA0E8D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568C3BA-A177-498D-8D59-E83FA68B3B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963DB04-025E-4846-8095-EE88B2703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59DB17B-91E3-4EC6-8BCC-D5D4594DE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5F4F-33EC-4171-8D60-278F0DAF8948}" type="datetime1">
              <a:rPr lang="zh-TW" altLang="en-US" smtClean="0"/>
              <a:t>2022/7/18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6237E48-539F-465C-A025-1A8EE595C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投影片編號版面配置區 5">
            <a:extLst>
              <a:ext uri="{FF2B5EF4-FFF2-40B4-BE49-F238E27FC236}">
                <a16:creationId xmlns:a16="http://schemas.microsoft.com/office/drawing/2014/main" id="{484C09CA-E0A7-4F59-A189-50C5D1716CE2}"/>
              </a:ext>
            </a:extLst>
          </p:cNvPr>
          <p:cNvSpPr txBox="1">
            <a:spLocks/>
          </p:cNvSpPr>
          <p:nvPr userDrawn="1"/>
        </p:nvSpPr>
        <p:spPr>
          <a:xfrm>
            <a:off x="9399916" y="64366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0E91D4-BFE3-4B83-B253-38B5F173823F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A8F4837-F3F4-4027-80F8-4609606837A8}"/>
              </a:ext>
            </a:extLst>
          </p:cNvPr>
          <p:cNvCxnSpPr>
            <a:cxnSpLocks/>
          </p:cNvCxnSpPr>
          <p:nvPr userDrawn="1"/>
        </p:nvCxnSpPr>
        <p:spPr>
          <a:xfrm>
            <a:off x="0" y="6366294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26A9E5F-2069-4733-902E-04DE7ADE162B}"/>
              </a:ext>
            </a:extLst>
          </p:cNvPr>
          <p:cNvSpPr txBox="1"/>
          <p:nvPr userDrawn="1"/>
        </p:nvSpPr>
        <p:spPr>
          <a:xfrm>
            <a:off x="-112862" y="6388350"/>
            <a:ext cx="285246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Protocol Engineering and Application Research Lab (PEARL)</a:t>
            </a:r>
            <a:endParaRPr lang="zh-TW" altLang="en-US" sz="12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1346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C59BDB-A845-4E2D-903B-9F93CF58A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D4678D7-9C84-4203-AC60-83C706B82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880F019-FA28-44E3-9E11-E61F8DD94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41F24DE-B2C0-4B8B-96EA-21710DC61F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6B28767-5399-451A-8A78-5278A240D2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BCCDB88-EAEA-49D0-A266-57B4DEC4F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98A1-0ABD-4202-91E7-07B8B59DA6A4}" type="datetime1">
              <a:rPr lang="zh-TW" altLang="en-US" smtClean="0"/>
              <a:t>2022/7/18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9F8A43B-D491-46A6-A8D5-C80CF2D06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投影片編號版面配置區 5">
            <a:extLst>
              <a:ext uri="{FF2B5EF4-FFF2-40B4-BE49-F238E27FC236}">
                <a16:creationId xmlns:a16="http://schemas.microsoft.com/office/drawing/2014/main" id="{19CDDEDC-BC7C-4A16-A234-10BA99AE0C83}"/>
              </a:ext>
            </a:extLst>
          </p:cNvPr>
          <p:cNvSpPr txBox="1">
            <a:spLocks/>
          </p:cNvSpPr>
          <p:nvPr userDrawn="1"/>
        </p:nvSpPr>
        <p:spPr>
          <a:xfrm>
            <a:off x="9399916" y="64366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0E91D4-BFE3-4B83-B253-38B5F173823F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7ACFD768-F35F-4678-B427-DA36248FE1F5}"/>
              </a:ext>
            </a:extLst>
          </p:cNvPr>
          <p:cNvCxnSpPr>
            <a:cxnSpLocks/>
          </p:cNvCxnSpPr>
          <p:nvPr userDrawn="1"/>
        </p:nvCxnSpPr>
        <p:spPr>
          <a:xfrm>
            <a:off x="0" y="6366294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AD94649-19DA-4C75-AC78-B046F74312BB}"/>
              </a:ext>
            </a:extLst>
          </p:cNvPr>
          <p:cNvSpPr txBox="1"/>
          <p:nvPr userDrawn="1"/>
        </p:nvSpPr>
        <p:spPr>
          <a:xfrm>
            <a:off x="-112862" y="6388350"/>
            <a:ext cx="285246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Protocol Engineering and Application Research Lab (PEARL)</a:t>
            </a:r>
            <a:endParaRPr lang="zh-TW" altLang="en-US" sz="12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5369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F2FB41-5A79-4218-974E-59B5122CF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73D8994-2AA1-464B-B2F9-42D131F99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762E0-F30B-4F35-9CB1-24101F9D7FC6}" type="datetime1">
              <a:rPr lang="zh-TW" altLang="en-US" smtClean="0"/>
              <a:t>2022/7/18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C1B262F-8A49-4F1B-922D-A7327294D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06674C3-270B-4BB6-8F50-36C60D4D447A}"/>
              </a:ext>
            </a:extLst>
          </p:cNvPr>
          <p:cNvSpPr txBox="1">
            <a:spLocks/>
          </p:cNvSpPr>
          <p:nvPr userDrawn="1"/>
        </p:nvSpPr>
        <p:spPr>
          <a:xfrm>
            <a:off x="9399916" y="64366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0E91D4-BFE3-4B83-B253-38B5F173823F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6C8FAAB7-CD66-4A72-9920-4FF55431C170}"/>
              </a:ext>
            </a:extLst>
          </p:cNvPr>
          <p:cNvCxnSpPr>
            <a:cxnSpLocks/>
          </p:cNvCxnSpPr>
          <p:nvPr userDrawn="1"/>
        </p:nvCxnSpPr>
        <p:spPr>
          <a:xfrm>
            <a:off x="0" y="6366294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305635D8-F69F-4FD7-BD0F-7B06BCE153F6}"/>
              </a:ext>
            </a:extLst>
          </p:cNvPr>
          <p:cNvSpPr txBox="1"/>
          <p:nvPr userDrawn="1"/>
        </p:nvSpPr>
        <p:spPr>
          <a:xfrm>
            <a:off x="-112862" y="6388350"/>
            <a:ext cx="285246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Protocol Engineering and Application Research Lab (PEARL)</a:t>
            </a:r>
            <a:endParaRPr lang="zh-TW" altLang="en-US" sz="12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1145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559758D-13B8-4EB4-90F4-6BE4434B7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A5DF-8B05-441F-AE7A-7A891FE1D017}" type="datetime1">
              <a:rPr lang="zh-TW" altLang="en-US" smtClean="0"/>
              <a:t>2022/7/18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5B8FDDB-A9E1-46E3-826C-C69C08E61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D9475D39-4465-422A-B0C4-76759C8CE663}"/>
              </a:ext>
            </a:extLst>
          </p:cNvPr>
          <p:cNvSpPr txBox="1">
            <a:spLocks/>
          </p:cNvSpPr>
          <p:nvPr userDrawn="1"/>
        </p:nvSpPr>
        <p:spPr>
          <a:xfrm>
            <a:off x="9399916" y="64366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0E91D4-BFE3-4B83-B253-38B5F173823F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D6F3F852-59FD-4481-9C6A-BF6572EC29F7}"/>
              </a:ext>
            </a:extLst>
          </p:cNvPr>
          <p:cNvCxnSpPr>
            <a:cxnSpLocks/>
          </p:cNvCxnSpPr>
          <p:nvPr userDrawn="1"/>
        </p:nvCxnSpPr>
        <p:spPr>
          <a:xfrm>
            <a:off x="0" y="6366294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3BCA6F1A-B46E-494D-A6A3-82F9D7DC7698}"/>
              </a:ext>
            </a:extLst>
          </p:cNvPr>
          <p:cNvSpPr txBox="1">
            <a:spLocks/>
          </p:cNvSpPr>
          <p:nvPr userDrawn="1"/>
        </p:nvSpPr>
        <p:spPr>
          <a:xfrm>
            <a:off x="9552316" y="65890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0E91D4-BFE3-4B83-B253-38B5F173823F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7BCFB90-53BB-4877-B72A-91FD49231A3D}"/>
              </a:ext>
            </a:extLst>
          </p:cNvPr>
          <p:cNvSpPr txBox="1"/>
          <p:nvPr userDrawn="1"/>
        </p:nvSpPr>
        <p:spPr>
          <a:xfrm>
            <a:off x="-112862" y="6388350"/>
            <a:ext cx="285246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Protocol Engineering and Application Research Lab (PEARL)</a:t>
            </a:r>
            <a:endParaRPr lang="zh-TW" altLang="en-US" sz="12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186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56EA2A-413D-4FB7-BA0C-033FC9817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9B62A9D-A043-4AE8-B554-790C0FB0F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10EE384-F2FF-4520-83F0-3D7EC8FA9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9B4DE2A-E49C-488A-BCC3-6C3ADACC3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E9E4D-D29F-4884-B1A4-822C93F32D45}" type="datetime1">
              <a:rPr lang="zh-TW" altLang="en-US" smtClean="0"/>
              <a:t>2022/7/18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B018732-634E-4E62-AF48-D16F33079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投影片編號版面配置區 5">
            <a:extLst>
              <a:ext uri="{FF2B5EF4-FFF2-40B4-BE49-F238E27FC236}">
                <a16:creationId xmlns:a16="http://schemas.microsoft.com/office/drawing/2014/main" id="{D08786E2-C520-43BA-9D2C-2A38E529CA9A}"/>
              </a:ext>
            </a:extLst>
          </p:cNvPr>
          <p:cNvSpPr txBox="1">
            <a:spLocks/>
          </p:cNvSpPr>
          <p:nvPr userDrawn="1"/>
        </p:nvSpPr>
        <p:spPr>
          <a:xfrm>
            <a:off x="9399916" y="64366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0E91D4-BFE3-4B83-B253-38B5F173823F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1F540830-9A8A-4683-88BC-899D18DA212F}"/>
              </a:ext>
            </a:extLst>
          </p:cNvPr>
          <p:cNvCxnSpPr>
            <a:cxnSpLocks/>
          </p:cNvCxnSpPr>
          <p:nvPr userDrawn="1"/>
        </p:nvCxnSpPr>
        <p:spPr>
          <a:xfrm>
            <a:off x="0" y="6366294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93F8FCAA-2F2D-4BA2-8071-8F6754ADB25D}"/>
              </a:ext>
            </a:extLst>
          </p:cNvPr>
          <p:cNvSpPr txBox="1"/>
          <p:nvPr userDrawn="1"/>
        </p:nvSpPr>
        <p:spPr>
          <a:xfrm>
            <a:off x="-112862" y="6388350"/>
            <a:ext cx="285246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Protocol Engineering and Application Research Lab (PEARL)</a:t>
            </a:r>
            <a:endParaRPr lang="zh-TW" altLang="en-US" sz="12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1051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6637D2-A196-42B0-BF15-700237F17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1D02A77-1CCC-451B-973F-E8E6A439BB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D075105-B2C3-41D5-8C4A-88C354D7B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81AE499-CF29-48DA-B96C-553422E18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6296C-3584-49AC-AFAC-976B6481C3B4}" type="datetime1">
              <a:rPr lang="zh-TW" altLang="en-US" smtClean="0"/>
              <a:t>2022/7/18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F041F4C-789D-4DD6-9E49-FAC2BCCA1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投影片編號版面配置區 5">
            <a:extLst>
              <a:ext uri="{FF2B5EF4-FFF2-40B4-BE49-F238E27FC236}">
                <a16:creationId xmlns:a16="http://schemas.microsoft.com/office/drawing/2014/main" id="{5CB8ACF2-E7ED-4015-9A0E-45C083BC46EB}"/>
              </a:ext>
            </a:extLst>
          </p:cNvPr>
          <p:cNvSpPr txBox="1">
            <a:spLocks/>
          </p:cNvSpPr>
          <p:nvPr userDrawn="1"/>
        </p:nvSpPr>
        <p:spPr>
          <a:xfrm>
            <a:off x="9399916" y="64366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0E91D4-BFE3-4B83-B253-38B5F173823F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95DD195F-8595-4662-B128-2329F53305F0}"/>
              </a:ext>
            </a:extLst>
          </p:cNvPr>
          <p:cNvCxnSpPr>
            <a:cxnSpLocks/>
          </p:cNvCxnSpPr>
          <p:nvPr userDrawn="1"/>
        </p:nvCxnSpPr>
        <p:spPr>
          <a:xfrm>
            <a:off x="0" y="6366294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46C000C-D6B8-43A9-B338-910D0C2D8E40}"/>
              </a:ext>
            </a:extLst>
          </p:cNvPr>
          <p:cNvSpPr txBox="1"/>
          <p:nvPr userDrawn="1"/>
        </p:nvSpPr>
        <p:spPr>
          <a:xfrm>
            <a:off x="-112862" y="6388350"/>
            <a:ext cx="285246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Protocol Engineering and Application Research Lab (PEARL)</a:t>
            </a:r>
            <a:endParaRPr lang="zh-TW" altLang="en-US" sz="12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336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FED6715-95B8-46DF-A606-B89DCBE4F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EEE635A-FF30-4146-BAE3-11A366D69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F11AF79-1915-409E-8AD6-0DDF9F5FAF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C06DB-A441-4AE0-92E0-8BD35361C565}" type="datetime1">
              <a:rPr lang="zh-TW" altLang="en-US" smtClean="0"/>
              <a:t>2022/7/18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7F34C35-E734-437B-AA2F-6D914EEE7D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DA85165A-5A24-4E5C-8A9A-681548634417}"/>
              </a:ext>
            </a:extLst>
          </p:cNvPr>
          <p:cNvSpPr txBox="1">
            <a:spLocks/>
          </p:cNvSpPr>
          <p:nvPr userDrawn="1"/>
        </p:nvSpPr>
        <p:spPr>
          <a:xfrm>
            <a:off x="9399916" y="64366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0E91D4-BFE3-4B83-B253-38B5F173823F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06A0598A-C808-41A2-86C1-9043238D6B77}"/>
              </a:ext>
            </a:extLst>
          </p:cNvPr>
          <p:cNvCxnSpPr>
            <a:cxnSpLocks/>
          </p:cNvCxnSpPr>
          <p:nvPr userDrawn="1"/>
        </p:nvCxnSpPr>
        <p:spPr>
          <a:xfrm>
            <a:off x="0" y="6366294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79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pngimg.com/png/49808-communication-tower-photos-free-hd-image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pngimg.com/png/49808-communication-tower-photos-free-hd-imag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Design%20of%20Multi-Mode%20Software%20Defined%20O-DU%20for%205G%20O-RAN" TargetMode="External"/><Relationship Id="rId5" Type="http://schemas.openxmlformats.org/officeDocument/2006/relationships/hyperlink" Target="https://hdl.handle.net/11296/4nn94r" TargetMode="External"/><Relationship Id="rId4" Type="http://schemas.openxmlformats.org/officeDocument/2006/relationships/hyperlink" Target="https://hdl.handle.net/11296/bs7he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53AA53-4211-447D-8BF0-43AB8BCF15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73608"/>
            <a:ext cx="9144000" cy="1525887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採用 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K8s 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架構的 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O-RAN 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雲基礎設施管理服務 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(IMS) 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介面的設計和實現</a:t>
            </a:r>
            <a:endParaRPr lang="zh-TW" altLang="en-US" sz="44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4E08EC3-C502-43E5-AFDF-60D4BFBBDA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8671" y="5538160"/>
            <a:ext cx="2478657" cy="727448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指導教授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吳坤熹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研究生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周以恆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181ADFBE-58D6-4779-8875-986EEFD7D5DB}"/>
              </a:ext>
            </a:extLst>
          </p:cNvPr>
          <p:cNvCxnSpPr>
            <a:cxnSpLocks/>
          </p:cNvCxnSpPr>
          <p:nvPr/>
        </p:nvCxnSpPr>
        <p:spPr>
          <a:xfrm>
            <a:off x="0" y="6366294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圖片 5">
            <a:extLst>
              <a:ext uri="{FF2B5EF4-FFF2-40B4-BE49-F238E27FC236}">
                <a16:creationId xmlns:a16="http://schemas.microsoft.com/office/drawing/2014/main" id="{0910C485-6C20-4FA3-8EB8-7B4FBB911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2" y="224162"/>
            <a:ext cx="3117054" cy="53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0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3293D2-B42F-4FC6-B89E-D7C2C86BD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O-Cloud 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自動化佈署步驟 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Overview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188BF333-798F-4220-91EF-1B9247759FE5}"/>
              </a:ext>
            </a:extLst>
          </p:cNvPr>
          <p:cNvSpPr/>
          <p:nvPr/>
        </p:nvSpPr>
        <p:spPr bwMode="auto">
          <a:xfrm>
            <a:off x="838200" y="1790197"/>
            <a:ext cx="10515600" cy="1320800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rPr>
              <a:t>SMO</a:t>
            </a:r>
            <a:endParaRPr kumimoji="1" lang="zh-TW" alt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751E2124-2F92-4DE8-A342-203F9BDB37B1}"/>
              </a:ext>
            </a:extLst>
          </p:cNvPr>
          <p:cNvSpPr txBox="1"/>
          <p:nvPr/>
        </p:nvSpPr>
        <p:spPr>
          <a:xfrm>
            <a:off x="3785315" y="3234938"/>
            <a:ext cx="351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發出佈署 </a:t>
            </a:r>
            <a:r>
              <a:rPr kumimoji="1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O-Cloud </a:t>
            </a:r>
            <a:r>
              <a: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的請求。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71CCD064-0240-4B6A-8C8E-2DF646859BD3}"/>
              </a:ext>
            </a:extLst>
          </p:cNvPr>
          <p:cNvSpPr/>
          <p:nvPr/>
        </p:nvSpPr>
        <p:spPr>
          <a:xfrm>
            <a:off x="3201628" y="2388684"/>
            <a:ext cx="1167374" cy="4055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FOCOM</a:t>
            </a:r>
            <a:endParaRPr lang="zh-TW" altLang="en-US" dirty="0">
              <a:solidFill>
                <a:schemeClr val="tx1"/>
              </a:solidFill>
            </a:endParaRP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2FBA8E3E-B1A4-4623-9583-3CD6CD69E798}"/>
              </a:ext>
            </a:extLst>
          </p:cNvPr>
          <p:cNvGrpSpPr/>
          <p:nvPr/>
        </p:nvGrpSpPr>
        <p:grpSpPr>
          <a:xfrm>
            <a:off x="2811953" y="4418009"/>
            <a:ext cx="7568485" cy="1320800"/>
            <a:chOff x="3785315" y="4859601"/>
            <a:chExt cx="7568485" cy="1320800"/>
          </a:xfrm>
        </p:grpSpPr>
        <p:grpSp>
          <p:nvGrpSpPr>
            <p:cNvPr id="20" name="群組 19">
              <a:extLst>
                <a:ext uri="{FF2B5EF4-FFF2-40B4-BE49-F238E27FC236}">
                  <a16:creationId xmlns:a16="http://schemas.microsoft.com/office/drawing/2014/main" id="{C94C2ACA-645D-4939-B2E0-98D57439AF34}"/>
                </a:ext>
              </a:extLst>
            </p:cNvPr>
            <p:cNvGrpSpPr/>
            <p:nvPr/>
          </p:nvGrpSpPr>
          <p:grpSpPr>
            <a:xfrm>
              <a:off x="3785315" y="4859601"/>
              <a:ext cx="7568485" cy="1320800"/>
              <a:chOff x="5575300" y="1447800"/>
              <a:chExt cx="5372100" cy="1320800"/>
            </a:xfrm>
          </p:grpSpPr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3BDE6928-1F2C-42B4-9AC9-F3F8F039FACB}"/>
                  </a:ext>
                </a:extLst>
              </p:cNvPr>
              <p:cNvSpPr/>
              <p:nvPr/>
            </p:nvSpPr>
            <p:spPr bwMode="auto">
              <a:xfrm>
                <a:off x="5575300" y="1447800"/>
                <a:ext cx="5372100" cy="1320800"/>
              </a:xfrm>
              <a:prstGeom prst="rect">
                <a:avLst/>
              </a:prstGeom>
              <a:solidFill>
                <a:srgbClr val="BBE0E3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O-Cloud</a:t>
                </a:r>
                <a:endPara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DB18C788-1CEF-4710-A863-F5E3E16E14FD}"/>
                  </a:ext>
                </a:extLst>
              </p:cNvPr>
              <p:cNvSpPr/>
              <p:nvPr/>
            </p:nvSpPr>
            <p:spPr bwMode="auto">
              <a:xfrm>
                <a:off x="5729274" y="2152650"/>
                <a:ext cx="1055700" cy="412750"/>
              </a:xfrm>
              <a:prstGeom prst="rect">
                <a:avLst/>
              </a:prstGeom>
              <a:solidFill>
                <a:schemeClr val="accent5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zh-TW" kern="0" dirty="0">
                    <a:solidFill>
                      <a:srgbClr val="000000"/>
                    </a:solidFill>
                    <a:latin typeface="Arial" charset="0"/>
                  </a:rPr>
                  <a:t>FirstNode</a:t>
                </a: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B06AF1B2-A0D4-40C7-8F9A-56F97DDC0D2C}"/>
                  </a:ext>
                </a:extLst>
              </p:cNvPr>
              <p:cNvSpPr/>
              <p:nvPr/>
            </p:nvSpPr>
            <p:spPr bwMode="auto">
              <a:xfrm>
                <a:off x="6861644" y="2152650"/>
                <a:ext cx="863600" cy="412750"/>
              </a:xfrm>
              <a:prstGeom prst="rect">
                <a:avLst/>
              </a:prstGeom>
              <a:solidFill>
                <a:srgbClr val="2D2D8A">
                  <a:lumMod val="20000"/>
                  <a:lumOff val="80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Node2</a:t>
                </a:r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65F73147-A431-4AC8-A866-B4EBEC178C3A}"/>
                  </a:ext>
                </a:extLst>
              </p:cNvPr>
              <p:cNvSpPr/>
              <p:nvPr/>
            </p:nvSpPr>
            <p:spPr bwMode="auto">
              <a:xfrm>
                <a:off x="9817100" y="2152650"/>
                <a:ext cx="965200" cy="412750"/>
              </a:xfrm>
              <a:prstGeom prst="rect">
                <a:avLst/>
              </a:prstGeom>
              <a:solidFill>
                <a:srgbClr val="2D2D8A">
                  <a:lumMod val="20000"/>
                  <a:lumOff val="80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NodeN</a:t>
                </a:r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cxnSp>
            <p:nvCxnSpPr>
              <p:cNvPr id="25" name="直線接點 24">
                <a:extLst>
                  <a:ext uri="{FF2B5EF4-FFF2-40B4-BE49-F238E27FC236}">
                    <a16:creationId xmlns:a16="http://schemas.microsoft.com/office/drawing/2014/main" id="{9C97D090-4689-471A-8D45-08608B10026C}"/>
                  </a:ext>
                </a:extLst>
              </p:cNvPr>
              <p:cNvCxnSpPr/>
              <p:nvPr/>
            </p:nvCxnSpPr>
            <p:spPr bwMode="auto">
              <a:xfrm flipH="1">
                <a:off x="6273800" y="1778000"/>
                <a:ext cx="1987550" cy="330200"/>
              </a:xfrm>
              <a:prstGeom prst="line">
                <a:avLst/>
              </a:prstGeom>
              <a:solidFill>
                <a:srgbClr val="BBE0E3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直線接點 25">
                <a:extLst>
                  <a:ext uri="{FF2B5EF4-FFF2-40B4-BE49-F238E27FC236}">
                    <a16:creationId xmlns:a16="http://schemas.microsoft.com/office/drawing/2014/main" id="{10B7A974-DA77-40BF-AD75-28BB2D19B43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261350" y="1778000"/>
                <a:ext cx="1987550" cy="330200"/>
              </a:xfrm>
              <a:prstGeom prst="line">
                <a:avLst/>
              </a:prstGeom>
              <a:solidFill>
                <a:srgbClr val="BBE0E3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1C7527A1-C3E0-4320-881A-E45B7405A32C}"/>
                  </a:ext>
                </a:extLst>
              </p:cNvPr>
              <p:cNvSpPr txBox="1"/>
              <p:nvPr/>
            </p:nvSpPr>
            <p:spPr>
              <a:xfrm>
                <a:off x="8988425" y="2152134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…</a:t>
                </a:r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844DFA77-226C-41C4-A463-35E0A8A0502E}"/>
                  </a:ext>
                </a:extLst>
              </p:cNvPr>
              <p:cNvSpPr txBox="1"/>
              <p:nvPr/>
            </p:nvSpPr>
            <p:spPr>
              <a:xfrm>
                <a:off x="8159750" y="2152134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…</a:t>
                </a:r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1" name="箭號: 弧形左彎 10">
              <a:extLst>
                <a:ext uri="{FF2B5EF4-FFF2-40B4-BE49-F238E27FC236}">
                  <a16:creationId xmlns:a16="http://schemas.microsoft.com/office/drawing/2014/main" id="{010CC174-A6AE-41DE-AF90-1A98D9A1B3B9}"/>
                </a:ext>
              </a:extLst>
            </p:cNvPr>
            <p:cNvSpPr/>
            <p:nvPr/>
          </p:nvSpPr>
          <p:spPr>
            <a:xfrm rot="5400000" flipH="1" flipV="1">
              <a:off x="7481218" y="2417417"/>
              <a:ext cx="618387" cy="5670800"/>
            </a:xfrm>
            <a:prstGeom prst="curvedLef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1177A878-11D8-4CE7-81E7-718DCA1A55CB}"/>
              </a:ext>
            </a:extLst>
          </p:cNvPr>
          <p:cNvSpPr txBox="1"/>
          <p:nvPr/>
        </p:nvSpPr>
        <p:spPr>
          <a:xfrm>
            <a:off x="6475450" y="3776069"/>
            <a:ext cx="304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 FirstNode </a:t>
            </a:r>
            <a:r>
              <a:rPr kumimoji="1"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負責去安裝</a:t>
            </a:r>
            <a:r>
              <a:rPr kumimoji="1"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1"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設定其他的 </a:t>
            </a:r>
            <a:r>
              <a:rPr kumimoji="1"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Node</a:t>
            </a:r>
            <a:r>
              <a:rPr kumimoji="1"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35D23C6B-0730-4BE6-9C93-F2ED24903772}"/>
              </a:ext>
            </a:extLst>
          </p:cNvPr>
          <p:cNvSpPr txBox="1"/>
          <p:nvPr/>
        </p:nvSpPr>
        <p:spPr>
          <a:xfrm>
            <a:off x="-187564" y="5774840"/>
            <a:ext cx="351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手動設定好 </a:t>
            </a:r>
            <a:r>
              <a:rPr kumimoji="1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FirstNode</a:t>
            </a:r>
            <a:r>
              <a: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4CA420D6-B5BE-4ED7-9777-9DD63882EF2F}"/>
              </a:ext>
            </a:extLst>
          </p:cNvPr>
          <p:cNvCxnSpPr>
            <a:cxnSpLocks/>
            <a:stCxn id="38" idx="2"/>
            <a:endCxn id="22" idx="0"/>
          </p:cNvCxnSpPr>
          <p:nvPr/>
        </p:nvCxnSpPr>
        <p:spPr bwMode="auto">
          <a:xfrm flipH="1">
            <a:off x="3772541" y="2794272"/>
            <a:ext cx="12774" cy="2328587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headEnd type="none" w="med" len="me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41" name="箭號: 弧形左彎 40">
            <a:extLst>
              <a:ext uri="{FF2B5EF4-FFF2-40B4-BE49-F238E27FC236}">
                <a16:creationId xmlns:a16="http://schemas.microsoft.com/office/drawing/2014/main" id="{EFF5F123-6BBA-4042-A0F0-94F7B8CE547F}"/>
              </a:ext>
            </a:extLst>
          </p:cNvPr>
          <p:cNvSpPr/>
          <p:nvPr/>
        </p:nvSpPr>
        <p:spPr>
          <a:xfrm rot="5400000" flipH="1" flipV="1">
            <a:off x="4551895" y="4307347"/>
            <a:ext cx="330201" cy="1295943"/>
          </a:xfrm>
          <a:prstGeom prst="curved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839D3872-657D-4D53-AE2B-7534ECD5AA4A}"/>
              </a:ext>
            </a:extLst>
          </p:cNvPr>
          <p:cNvCxnSpPr>
            <a:cxnSpLocks/>
          </p:cNvCxnSpPr>
          <p:nvPr/>
        </p:nvCxnSpPr>
        <p:spPr bwMode="auto">
          <a:xfrm flipV="1">
            <a:off x="3488267" y="2794272"/>
            <a:ext cx="0" cy="232614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headEnd type="none" w="med" len="me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5A77B439-AA4A-466E-8570-DEC037DF012D}"/>
              </a:ext>
            </a:extLst>
          </p:cNvPr>
          <p:cNvSpPr txBox="1"/>
          <p:nvPr/>
        </p:nvSpPr>
        <p:spPr>
          <a:xfrm>
            <a:off x="1817145" y="3752937"/>
            <a:ext cx="1759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佈署完成，向 </a:t>
            </a:r>
            <a:r>
              <a:rPr kumimoji="1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SMO</a:t>
            </a:r>
            <a:r>
              <a: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註冊。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6C9B1B93-4324-4E79-B52B-8127A58830DD}"/>
              </a:ext>
            </a:extLst>
          </p:cNvPr>
          <p:cNvSpPr/>
          <p:nvPr/>
        </p:nvSpPr>
        <p:spPr bwMode="auto">
          <a:xfrm>
            <a:off x="221065" y="4354531"/>
            <a:ext cx="1750092" cy="1320800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First Node</a:t>
            </a:r>
            <a:endParaRPr kumimoji="1" lang="zh-TW" alt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FF47648C-B8B8-4A64-BAA3-53F9B2E3E49A}"/>
              </a:ext>
            </a:extLst>
          </p:cNvPr>
          <p:cNvSpPr/>
          <p:nvPr/>
        </p:nvSpPr>
        <p:spPr bwMode="auto">
          <a:xfrm>
            <a:off x="478478" y="4921188"/>
            <a:ext cx="1207856" cy="3984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Deployer</a:t>
            </a:r>
            <a:endParaRPr kumimoji="1" lang="zh-TW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" name="手繪多邊形: 圖案 53">
            <a:extLst>
              <a:ext uri="{FF2B5EF4-FFF2-40B4-BE49-F238E27FC236}">
                <a16:creationId xmlns:a16="http://schemas.microsoft.com/office/drawing/2014/main" id="{6B5C745B-FB4A-4BE2-9C9A-EF3EC04175D0}"/>
              </a:ext>
            </a:extLst>
          </p:cNvPr>
          <p:cNvSpPr/>
          <p:nvPr/>
        </p:nvSpPr>
        <p:spPr>
          <a:xfrm>
            <a:off x="1964537" y="4355306"/>
            <a:ext cx="1072355" cy="1319213"/>
          </a:xfrm>
          <a:custGeom>
            <a:avLst/>
            <a:gdLst>
              <a:gd name="connsiteX0" fmla="*/ 0 w 1062037"/>
              <a:gd name="connsiteY0" fmla="*/ 0 h 1319213"/>
              <a:gd name="connsiteX1" fmla="*/ 1062037 w 1062037"/>
              <a:gd name="connsiteY1" fmla="*/ 766763 h 1319213"/>
              <a:gd name="connsiteX2" fmla="*/ 1062037 w 1062037"/>
              <a:gd name="connsiteY2" fmla="*/ 1181100 h 1319213"/>
              <a:gd name="connsiteX3" fmla="*/ 2381 w 1062037"/>
              <a:gd name="connsiteY3" fmla="*/ 1319213 h 1319213"/>
              <a:gd name="connsiteX4" fmla="*/ 0 w 1062037"/>
              <a:gd name="connsiteY4" fmla="*/ 0 h 131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2037" h="1319213">
                <a:moveTo>
                  <a:pt x="0" y="0"/>
                </a:moveTo>
                <a:lnTo>
                  <a:pt x="1062037" y="766763"/>
                </a:lnTo>
                <a:lnTo>
                  <a:pt x="1062037" y="1181100"/>
                </a:lnTo>
                <a:lnTo>
                  <a:pt x="2381" y="1319213"/>
                </a:lnTo>
                <a:cubicBezTo>
                  <a:pt x="1587" y="879475"/>
                  <a:pt x="794" y="439738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086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3293D2-B42F-4FC6-B89E-D7C2C86BD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0"/>
            <a:ext cx="10515600" cy="1325563"/>
          </a:xfrm>
        </p:spPr>
        <p:txBody>
          <a:bodyPr/>
          <a:lstStyle/>
          <a:p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Deployer API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C348DAB-5B08-4546-AB75-21CD7728B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349" y="339365"/>
            <a:ext cx="8665951" cy="5810527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DE5DED0A-ECAF-4E7E-BEF3-59EF8F402D9E}"/>
              </a:ext>
            </a:extLst>
          </p:cNvPr>
          <p:cNvSpPr/>
          <p:nvPr/>
        </p:nvSpPr>
        <p:spPr bwMode="auto">
          <a:xfrm>
            <a:off x="467341" y="2330563"/>
            <a:ext cx="914400" cy="32717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rPr>
              <a:t>/v1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A52C575-0339-482A-A043-FD973E16AE4C}"/>
              </a:ext>
            </a:extLst>
          </p:cNvPr>
          <p:cNvSpPr/>
          <p:nvPr/>
        </p:nvSpPr>
        <p:spPr bwMode="auto">
          <a:xfrm>
            <a:off x="1262107" y="3033124"/>
            <a:ext cx="1441509" cy="32717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TW" dirty="0">
                <a:solidFill>
                  <a:sysClr val="windowText" lastClr="000000"/>
                </a:solidFill>
              </a:rPr>
              <a:t>/deployment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B95DC56-AE2E-4E18-A1E5-D0F740997774}"/>
              </a:ext>
            </a:extLst>
          </p:cNvPr>
          <p:cNvSpPr/>
          <p:nvPr/>
        </p:nvSpPr>
        <p:spPr bwMode="auto">
          <a:xfrm>
            <a:off x="1262107" y="3735685"/>
            <a:ext cx="797654" cy="32717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TW" dirty="0">
                <a:solidFill>
                  <a:sysClr val="windowText" lastClr="000000"/>
                </a:solidFill>
              </a:rPr>
              <a:t>/script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cxnSp>
        <p:nvCxnSpPr>
          <p:cNvPr id="15" name="接點: 肘形 14">
            <a:extLst>
              <a:ext uri="{FF2B5EF4-FFF2-40B4-BE49-F238E27FC236}">
                <a16:creationId xmlns:a16="http://schemas.microsoft.com/office/drawing/2014/main" id="{34A542DA-5B6B-441B-9A05-3BC0B68F37F1}"/>
              </a:ext>
            </a:extLst>
          </p:cNvPr>
          <p:cNvCxnSpPr>
            <a:cxnSpLocks/>
            <a:stCxn id="12" idx="2"/>
            <a:endCxn id="13" idx="1"/>
          </p:cNvCxnSpPr>
          <p:nvPr/>
        </p:nvCxnSpPr>
        <p:spPr bwMode="auto">
          <a:xfrm rot="16200000" flipH="1">
            <a:off x="823836" y="2758439"/>
            <a:ext cx="538976" cy="337566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接點: 肘形 15">
            <a:extLst>
              <a:ext uri="{FF2B5EF4-FFF2-40B4-BE49-F238E27FC236}">
                <a16:creationId xmlns:a16="http://schemas.microsoft.com/office/drawing/2014/main" id="{493B870E-3F33-4768-B1F2-F17118E33248}"/>
              </a:ext>
            </a:extLst>
          </p:cNvPr>
          <p:cNvCxnSpPr>
            <a:cxnSpLocks/>
            <a:stCxn id="12" idx="2"/>
            <a:endCxn id="14" idx="1"/>
          </p:cNvCxnSpPr>
          <p:nvPr/>
        </p:nvCxnSpPr>
        <p:spPr bwMode="auto">
          <a:xfrm rot="16200000" flipH="1">
            <a:off x="472556" y="3109719"/>
            <a:ext cx="1241537" cy="337566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553C6916-B6FD-4597-8CC4-2824CA6DBDD4}"/>
              </a:ext>
            </a:extLst>
          </p:cNvPr>
          <p:cNvSpPr/>
          <p:nvPr/>
        </p:nvSpPr>
        <p:spPr bwMode="auto">
          <a:xfrm>
            <a:off x="2059761" y="4431793"/>
            <a:ext cx="1087476" cy="32717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TW" dirty="0">
                <a:solidFill>
                  <a:sysClr val="windowText" lastClr="000000"/>
                </a:solidFill>
              </a:rPr>
              <a:t>/machine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cxnSp>
        <p:nvCxnSpPr>
          <p:cNvPr id="18" name="接點: 肘形 17">
            <a:extLst>
              <a:ext uri="{FF2B5EF4-FFF2-40B4-BE49-F238E27FC236}">
                <a16:creationId xmlns:a16="http://schemas.microsoft.com/office/drawing/2014/main" id="{4D66651E-EA92-4204-AF97-128FE7C2A62E}"/>
              </a:ext>
            </a:extLst>
          </p:cNvPr>
          <p:cNvCxnSpPr>
            <a:cxnSpLocks/>
            <a:stCxn id="14" idx="2"/>
            <a:endCxn id="17" idx="1"/>
          </p:cNvCxnSpPr>
          <p:nvPr/>
        </p:nvCxnSpPr>
        <p:spPr bwMode="auto">
          <a:xfrm rot="16200000" flipH="1">
            <a:off x="1594086" y="4129703"/>
            <a:ext cx="532523" cy="398827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94494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748621F4-A264-4EFE-8228-CB76CE2A4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663" y="173510"/>
            <a:ext cx="8453212" cy="6085672"/>
          </a:xfrm>
          <a:prstGeom prst="rect">
            <a:avLst/>
          </a:prstGeom>
        </p:spPr>
      </p:pic>
      <p:sp>
        <p:nvSpPr>
          <p:cNvPr id="13" name="標題 1">
            <a:extLst>
              <a:ext uri="{FF2B5EF4-FFF2-40B4-BE49-F238E27FC236}">
                <a16:creationId xmlns:a16="http://schemas.microsoft.com/office/drawing/2014/main" id="{EC56444D-5582-4D78-83A8-C81A8E138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0"/>
            <a:ext cx="10515600" cy="1325563"/>
          </a:xfrm>
        </p:spPr>
        <p:txBody>
          <a:bodyPr/>
          <a:lstStyle/>
          <a:p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Deployer API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848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B9E79AC0-588A-4597-87C2-833BD92F9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101" y="189918"/>
            <a:ext cx="8525789" cy="5960626"/>
          </a:xfrm>
          <a:prstGeom prst="rect">
            <a:avLst/>
          </a:prstGeom>
        </p:spPr>
      </p:pic>
      <p:sp>
        <p:nvSpPr>
          <p:cNvPr id="12" name="標題 1">
            <a:extLst>
              <a:ext uri="{FF2B5EF4-FFF2-40B4-BE49-F238E27FC236}">
                <a16:creationId xmlns:a16="http://schemas.microsoft.com/office/drawing/2014/main" id="{B09B2794-328A-4221-BD17-36DD9DDBC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0"/>
            <a:ext cx="10515600" cy="1325563"/>
          </a:xfrm>
        </p:spPr>
        <p:txBody>
          <a:bodyPr/>
          <a:lstStyle/>
          <a:p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Deployer API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816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3293D2-B42F-4FC6-B89E-D7C2C86BD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O-Cloud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自動化佈署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188BF333-798F-4220-91EF-1B9247759FE5}"/>
              </a:ext>
            </a:extLst>
          </p:cNvPr>
          <p:cNvSpPr/>
          <p:nvPr/>
        </p:nvSpPr>
        <p:spPr bwMode="auto">
          <a:xfrm>
            <a:off x="838200" y="1790197"/>
            <a:ext cx="10515600" cy="1320800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rPr>
              <a:t>SMO</a:t>
            </a:r>
            <a:endParaRPr kumimoji="1" lang="zh-TW" alt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71CCD064-0240-4B6A-8C8E-2DF646859BD3}"/>
              </a:ext>
            </a:extLst>
          </p:cNvPr>
          <p:cNvSpPr/>
          <p:nvPr/>
        </p:nvSpPr>
        <p:spPr>
          <a:xfrm>
            <a:off x="3201628" y="2388684"/>
            <a:ext cx="1167374" cy="4055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FOCOM</a:t>
            </a:r>
            <a:endParaRPr lang="zh-TW" altLang="en-US" dirty="0">
              <a:solidFill>
                <a:schemeClr val="tx1"/>
              </a:solidFill>
            </a:endParaRPr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C94C2ACA-645D-4939-B2E0-98D57439AF34}"/>
              </a:ext>
            </a:extLst>
          </p:cNvPr>
          <p:cNvGrpSpPr/>
          <p:nvPr/>
        </p:nvGrpSpPr>
        <p:grpSpPr>
          <a:xfrm>
            <a:off x="2811953" y="4418009"/>
            <a:ext cx="7568485" cy="1320800"/>
            <a:chOff x="5575300" y="1447800"/>
            <a:chExt cx="5372100" cy="1320800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3BDE6928-1F2C-42B4-9AC9-F3F8F039FACB}"/>
                </a:ext>
              </a:extLst>
            </p:cNvPr>
            <p:cNvSpPr/>
            <p:nvPr/>
          </p:nvSpPr>
          <p:spPr bwMode="auto">
            <a:xfrm>
              <a:off x="5575300" y="1447800"/>
              <a:ext cx="5372100" cy="1320800"/>
            </a:xfrm>
            <a:prstGeom prst="rect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O-Cloud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DB18C788-1CEF-4710-A863-F5E3E16E14FD}"/>
                </a:ext>
              </a:extLst>
            </p:cNvPr>
            <p:cNvSpPr/>
            <p:nvPr/>
          </p:nvSpPr>
          <p:spPr bwMode="auto">
            <a:xfrm>
              <a:off x="5729274" y="2152650"/>
              <a:ext cx="1055700" cy="412750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zh-TW" kern="0" dirty="0" err="1">
                  <a:solidFill>
                    <a:srgbClr val="000000"/>
                  </a:solidFill>
                  <a:latin typeface="Arial" charset="0"/>
                </a:rPr>
                <a:t>FirstNode</a:t>
              </a:r>
              <a:endParaRPr kumimoji="1" lang="en-US" altLang="zh-TW" kern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B06AF1B2-A0D4-40C7-8F9A-56F97DDC0D2C}"/>
                </a:ext>
              </a:extLst>
            </p:cNvPr>
            <p:cNvSpPr/>
            <p:nvPr/>
          </p:nvSpPr>
          <p:spPr bwMode="auto">
            <a:xfrm>
              <a:off x="6861644" y="2152650"/>
              <a:ext cx="863600" cy="412750"/>
            </a:xfrm>
            <a:prstGeom prst="rect">
              <a:avLst/>
            </a:prstGeom>
            <a:solidFill>
              <a:srgbClr val="2D2D8A">
                <a:lumMod val="20000"/>
                <a:lumOff val="80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Node2</a:t>
              </a:r>
              <a:endParaRPr kumimoji="1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65F73147-A431-4AC8-A866-B4EBEC178C3A}"/>
                </a:ext>
              </a:extLst>
            </p:cNvPr>
            <p:cNvSpPr/>
            <p:nvPr/>
          </p:nvSpPr>
          <p:spPr bwMode="auto">
            <a:xfrm>
              <a:off x="9817100" y="2152650"/>
              <a:ext cx="965200" cy="412750"/>
            </a:xfrm>
            <a:prstGeom prst="rect">
              <a:avLst/>
            </a:prstGeom>
            <a:solidFill>
              <a:srgbClr val="2D2D8A">
                <a:lumMod val="20000"/>
                <a:lumOff val="80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NodeN</a:t>
              </a:r>
              <a:endParaRPr kumimoji="1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cxnSp>
          <p:nvCxnSpPr>
            <p:cNvPr id="25" name="直線接點 24">
              <a:extLst>
                <a:ext uri="{FF2B5EF4-FFF2-40B4-BE49-F238E27FC236}">
                  <a16:creationId xmlns:a16="http://schemas.microsoft.com/office/drawing/2014/main" id="{9C97D090-4689-471A-8D45-08608B10026C}"/>
                </a:ext>
              </a:extLst>
            </p:cNvPr>
            <p:cNvCxnSpPr/>
            <p:nvPr/>
          </p:nvCxnSpPr>
          <p:spPr bwMode="auto">
            <a:xfrm flipH="1">
              <a:off x="6273800" y="1778000"/>
              <a:ext cx="1987550" cy="330200"/>
            </a:xfrm>
            <a:prstGeom prst="line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直線接點 25">
              <a:extLst>
                <a:ext uri="{FF2B5EF4-FFF2-40B4-BE49-F238E27FC236}">
                  <a16:creationId xmlns:a16="http://schemas.microsoft.com/office/drawing/2014/main" id="{10B7A974-DA77-40BF-AD75-28BB2D19B43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61350" y="1778000"/>
              <a:ext cx="1987550" cy="330200"/>
            </a:xfrm>
            <a:prstGeom prst="line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1C7527A1-C3E0-4320-881A-E45B7405A32C}"/>
                </a:ext>
              </a:extLst>
            </p:cNvPr>
            <p:cNvSpPr txBox="1"/>
            <p:nvPr/>
          </p:nvSpPr>
          <p:spPr>
            <a:xfrm>
              <a:off x="8988425" y="2152134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…</a:t>
              </a:r>
              <a:endParaRPr kumimoji="1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844DFA77-226C-41C4-A463-35E0A8A0502E}"/>
                </a:ext>
              </a:extLst>
            </p:cNvPr>
            <p:cNvSpPr txBox="1"/>
            <p:nvPr/>
          </p:nvSpPr>
          <p:spPr>
            <a:xfrm>
              <a:off x="8159750" y="2152134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…</a:t>
              </a:r>
              <a:endParaRPr kumimoji="1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35D23C6B-0730-4BE6-9C93-F2ED24903772}"/>
              </a:ext>
            </a:extLst>
          </p:cNvPr>
          <p:cNvSpPr txBox="1"/>
          <p:nvPr/>
        </p:nvSpPr>
        <p:spPr>
          <a:xfrm>
            <a:off x="-249131" y="5738809"/>
            <a:ext cx="351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手動設定好 </a:t>
            </a:r>
            <a:r>
              <a:rPr kumimoji="1"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FirstNode</a:t>
            </a:r>
            <a:r>
              <a: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6C9B1B93-4324-4E79-B52B-8127A58830DD}"/>
              </a:ext>
            </a:extLst>
          </p:cNvPr>
          <p:cNvSpPr/>
          <p:nvPr/>
        </p:nvSpPr>
        <p:spPr bwMode="auto">
          <a:xfrm>
            <a:off x="221065" y="4354531"/>
            <a:ext cx="1750092" cy="1320800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FirstNode</a:t>
            </a:r>
            <a:endParaRPr kumimoji="1" lang="zh-TW" alt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FF47648C-B8B8-4A64-BAA3-53F9B2E3E49A}"/>
              </a:ext>
            </a:extLst>
          </p:cNvPr>
          <p:cNvSpPr/>
          <p:nvPr/>
        </p:nvSpPr>
        <p:spPr bwMode="auto">
          <a:xfrm>
            <a:off x="478478" y="4921188"/>
            <a:ext cx="1207856" cy="3984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Deployer</a:t>
            </a:r>
            <a:endParaRPr kumimoji="1" lang="zh-TW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" name="手繪多邊形: 圖案 53">
            <a:extLst>
              <a:ext uri="{FF2B5EF4-FFF2-40B4-BE49-F238E27FC236}">
                <a16:creationId xmlns:a16="http://schemas.microsoft.com/office/drawing/2014/main" id="{6B5C745B-FB4A-4BE2-9C9A-EF3EC04175D0}"/>
              </a:ext>
            </a:extLst>
          </p:cNvPr>
          <p:cNvSpPr/>
          <p:nvPr/>
        </p:nvSpPr>
        <p:spPr>
          <a:xfrm>
            <a:off x="1964537" y="4355306"/>
            <a:ext cx="1072355" cy="1319213"/>
          </a:xfrm>
          <a:custGeom>
            <a:avLst/>
            <a:gdLst>
              <a:gd name="connsiteX0" fmla="*/ 0 w 1062037"/>
              <a:gd name="connsiteY0" fmla="*/ 0 h 1319213"/>
              <a:gd name="connsiteX1" fmla="*/ 1062037 w 1062037"/>
              <a:gd name="connsiteY1" fmla="*/ 766763 h 1319213"/>
              <a:gd name="connsiteX2" fmla="*/ 1062037 w 1062037"/>
              <a:gd name="connsiteY2" fmla="*/ 1181100 h 1319213"/>
              <a:gd name="connsiteX3" fmla="*/ 2381 w 1062037"/>
              <a:gd name="connsiteY3" fmla="*/ 1319213 h 1319213"/>
              <a:gd name="connsiteX4" fmla="*/ 0 w 1062037"/>
              <a:gd name="connsiteY4" fmla="*/ 0 h 131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2037" h="1319213">
                <a:moveTo>
                  <a:pt x="0" y="0"/>
                </a:moveTo>
                <a:lnTo>
                  <a:pt x="1062037" y="766763"/>
                </a:lnTo>
                <a:lnTo>
                  <a:pt x="1062037" y="1181100"/>
                </a:lnTo>
                <a:lnTo>
                  <a:pt x="2381" y="1319213"/>
                </a:lnTo>
                <a:cubicBezTo>
                  <a:pt x="1587" y="879475"/>
                  <a:pt x="794" y="439738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24DDB4C2-3341-4571-99D7-850F54BA0D51}"/>
              </a:ext>
            </a:extLst>
          </p:cNvPr>
          <p:cNvCxnSpPr>
            <a:cxnSpLocks/>
            <a:stCxn id="38" idx="2"/>
          </p:cNvCxnSpPr>
          <p:nvPr/>
        </p:nvCxnSpPr>
        <p:spPr bwMode="auto">
          <a:xfrm flipH="1">
            <a:off x="1135781" y="2794272"/>
            <a:ext cx="2649534" cy="212691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headEnd type="none" w="med" len="me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93ECA1E8-445A-4F72-A899-0ED65209CD55}"/>
              </a:ext>
            </a:extLst>
          </p:cNvPr>
          <p:cNvSpPr txBox="1"/>
          <p:nvPr/>
        </p:nvSpPr>
        <p:spPr>
          <a:xfrm>
            <a:off x="2609934" y="3679345"/>
            <a:ext cx="351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發出佈署 </a:t>
            </a:r>
            <a:r>
              <a:rPr kumimoji="1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O-Cloud </a:t>
            </a:r>
            <a:r>
              <a: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的請求。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B1A81EFD-0670-4F8D-BA07-23B5A6B531E2}"/>
              </a:ext>
            </a:extLst>
          </p:cNvPr>
          <p:cNvSpPr txBox="1"/>
          <p:nvPr/>
        </p:nvSpPr>
        <p:spPr>
          <a:xfrm>
            <a:off x="6990237" y="1649449"/>
            <a:ext cx="3838184" cy="26161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000" b="1" dirty="0">
                <a:solidFill>
                  <a:srgbClr val="000000"/>
                </a:solidFill>
                <a:latin typeface="Arial" panose="020B0604020202020204" pitchFamily="34" charset="0"/>
              </a:rPr>
              <a:t>Contained Info: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1" lang="en-US" altLang="zh-TW" dirty="0">
                <a:solidFill>
                  <a:srgbClr val="000000"/>
                </a:solidFill>
                <a:latin typeface="Arial" panose="020B0604020202020204" pitchFamily="34" charset="0"/>
              </a:rPr>
              <a:t>OS Image to use.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1" lang="en-US" altLang="zh-TW" dirty="0">
                <a:solidFill>
                  <a:srgbClr val="000000"/>
                </a:solidFill>
                <a:latin typeface="Arial" panose="020B0604020202020204" pitchFamily="34" charset="0"/>
              </a:rPr>
              <a:t>MAC of nodes.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1" lang="en-US" altLang="zh-TW" dirty="0">
                <a:solidFill>
                  <a:srgbClr val="000000"/>
                </a:solidFill>
                <a:latin typeface="Arial" panose="020B0604020202020204" pitchFamily="34" charset="0"/>
              </a:rPr>
              <a:t>Who is IMS.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1" lang="en-US" altLang="zh-TW" dirty="0">
                <a:solidFill>
                  <a:srgbClr val="000000"/>
                </a:solidFill>
                <a:latin typeface="Arial" panose="020B0604020202020204" pitchFamily="34" charset="0"/>
              </a:rPr>
              <a:t>Role of Nodes. (Under which DMS cluster)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1" lang="en-US" altLang="zh-TW" dirty="0">
                <a:solidFill>
                  <a:srgbClr val="000000"/>
                </a:solidFill>
                <a:latin typeface="Arial" panose="020B0604020202020204" pitchFamily="34" charset="0"/>
              </a:rPr>
              <a:t>Resource Pools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1" lang="en-US" altLang="zh-TW" dirty="0">
                <a:solidFill>
                  <a:srgbClr val="000000"/>
                </a:solidFill>
                <a:latin typeface="Arial" panose="020B0604020202020204" pitchFamily="34" charset="0"/>
              </a:rPr>
              <a:t>Registration URI on SMO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1" lang="en-US" altLang="zh-TW" dirty="0">
                <a:solidFill>
                  <a:srgbClr val="000000"/>
                </a:solidFill>
                <a:latin typeface="Arial" panose="020B0604020202020204" pitchFamily="34" charset="0"/>
              </a:rPr>
              <a:t>O-Cloud ID</a:t>
            </a:r>
          </a:p>
        </p:txBody>
      </p:sp>
    </p:spTree>
    <p:extLst>
      <p:ext uri="{BB962C8B-B14F-4D97-AF65-F5344CB8AC3E}">
        <p14:creationId xmlns:p14="http://schemas.microsoft.com/office/powerpoint/2010/main" val="50731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>
            <a:extLst>
              <a:ext uri="{FF2B5EF4-FFF2-40B4-BE49-F238E27FC236}">
                <a16:creationId xmlns:a16="http://schemas.microsoft.com/office/drawing/2014/main" id="{6C9B1B93-4324-4E79-B52B-8127A58830DD}"/>
              </a:ext>
            </a:extLst>
          </p:cNvPr>
          <p:cNvSpPr/>
          <p:nvPr/>
        </p:nvSpPr>
        <p:spPr bwMode="auto">
          <a:xfrm>
            <a:off x="221065" y="4354531"/>
            <a:ext cx="1750092" cy="1320800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FirstNode</a:t>
            </a:r>
            <a:endParaRPr kumimoji="1" lang="zh-TW" alt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FF47648C-B8B8-4A64-BAA3-53F9B2E3E49A}"/>
              </a:ext>
            </a:extLst>
          </p:cNvPr>
          <p:cNvSpPr/>
          <p:nvPr/>
        </p:nvSpPr>
        <p:spPr bwMode="auto">
          <a:xfrm>
            <a:off x="499943" y="4721956"/>
            <a:ext cx="1207856" cy="3984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Deployer</a:t>
            </a:r>
            <a:endParaRPr kumimoji="1" lang="zh-TW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B3293D2-B42F-4FC6-B89E-D7C2C86BD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O-Cloud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自動化佈署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188BF333-798F-4220-91EF-1B9247759FE5}"/>
              </a:ext>
            </a:extLst>
          </p:cNvPr>
          <p:cNvSpPr/>
          <p:nvPr/>
        </p:nvSpPr>
        <p:spPr bwMode="auto">
          <a:xfrm>
            <a:off x="838200" y="1790197"/>
            <a:ext cx="10515600" cy="1320800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rPr>
              <a:t>SMO</a:t>
            </a:r>
            <a:endParaRPr kumimoji="1" lang="zh-TW" alt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71CCD064-0240-4B6A-8C8E-2DF646859BD3}"/>
              </a:ext>
            </a:extLst>
          </p:cNvPr>
          <p:cNvSpPr/>
          <p:nvPr/>
        </p:nvSpPr>
        <p:spPr>
          <a:xfrm>
            <a:off x="3201628" y="2388684"/>
            <a:ext cx="1167374" cy="4055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FOCOM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1177A878-11D8-4CE7-81E7-718DCA1A55CB}"/>
              </a:ext>
            </a:extLst>
          </p:cNvPr>
          <p:cNvSpPr txBox="1"/>
          <p:nvPr/>
        </p:nvSpPr>
        <p:spPr>
          <a:xfrm>
            <a:off x="5089369" y="3764799"/>
            <a:ext cx="3455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3.3 Deployer </a:t>
            </a:r>
            <a:r>
              <a:rPr kumimoji="1"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 </a:t>
            </a:r>
            <a:r>
              <a:rPr kumimoji="1"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PXE-boot </a:t>
            </a:r>
            <a:r>
              <a:rPr kumimoji="1"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幫每個 </a:t>
            </a:r>
            <a:r>
              <a:rPr kumimoji="1"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Node </a:t>
            </a:r>
            <a:r>
              <a:rPr kumimoji="1"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安裝 </a:t>
            </a:r>
            <a:r>
              <a:rPr kumimoji="1"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OS</a:t>
            </a:r>
            <a:r>
              <a:rPr kumimoji="1"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1565C1EC-4814-4AA4-BEEB-537BCAA0A761}"/>
              </a:ext>
            </a:extLst>
          </p:cNvPr>
          <p:cNvSpPr txBox="1"/>
          <p:nvPr/>
        </p:nvSpPr>
        <p:spPr>
          <a:xfrm>
            <a:off x="499944" y="5745843"/>
            <a:ext cx="1471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3.2 </a:t>
            </a:r>
            <a:r>
              <a:rPr kumimoji="1" lang="en-US" altLang="zh-TW" b="1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MaaS</a:t>
            </a:r>
            <a:r>
              <a:rPr kumimoji="1"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6516D457-B243-4EB7-8480-A8F1639BE637}"/>
              </a:ext>
            </a:extLst>
          </p:cNvPr>
          <p:cNvSpPr/>
          <p:nvPr/>
        </p:nvSpPr>
        <p:spPr bwMode="auto">
          <a:xfrm>
            <a:off x="898802" y="5198643"/>
            <a:ext cx="803701" cy="3984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MaaS</a:t>
            </a:r>
            <a:endParaRPr kumimoji="1" lang="zh-TW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1F343817-EBD6-47A2-9BA9-4BA8111A48DF}"/>
              </a:ext>
            </a:extLst>
          </p:cNvPr>
          <p:cNvCxnSpPr>
            <a:cxnSpLocks/>
          </p:cNvCxnSpPr>
          <p:nvPr/>
        </p:nvCxnSpPr>
        <p:spPr bwMode="auto">
          <a:xfrm>
            <a:off x="1076211" y="3110997"/>
            <a:ext cx="0" cy="1610959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none" w="med" len="me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7D9F9651-5F58-43A2-9FC4-8F7134B19B77}"/>
              </a:ext>
            </a:extLst>
          </p:cNvPr>
          <p:cNvSpPr txBox="1"/>
          <p:nvPr/>
        </p:nvSpPr>
        <p:spPr>
          <a:xfrm>
            <a:off x="1076211" y="3547711"/>
            <a:ext cx="3439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3.1 </a:t>
            </a:r>
            <a:r>
              <a:rPr kumimoji="1"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下載所需要的 </a:t>
            </a:r>
            <a:r>
              <a:rPr kumimoji="1"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OS</a:t>
            </a:r>
            <a:r>
              <a:rPr kumimoji="1"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Image</a:t>
            </a:r>
            <a:r>
              <a:rPr kumimoji="1"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BDCF3FB-2C8F-4646-9FE1-EBA11A4E58C8}"/>
              </a:ext>
            </a:extLst>
          </p:cNvPr>
          <p:cNvSpPr/>
          <p:nvPr/>
        </p:nvSpPr>
        <p:spPr>
          <a:xfrm>
            <a:off x="7671926" y="791441"/>
            <a:ext cx="39456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MaaS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Metal as a Service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PXE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en-US" altLang="zh-TW"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Preboot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eXecution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Environment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C94C2ACA-645D-4939-B2E0-98D57439AF34}"/>
              </a:ext>
            </a:extLst>
          </p:cNvPr>
          <p:cNvGrpSpPr/>
          <p:nvPr/>
        </p:nvGrpSpPr>
        <p:grpSpPr>
          <a:xfrm>
            <a:off x="2811953" y="4418009"/>
            <a:ext cx="7568485" cy="1320800"/>
            <a:chOff x="5575300" y="1447800"/>
            <a:chExt cx="5372100" cy="1320800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3BDE6928-1F2C-42B4-9AC9-F3F8F039FACB}"/>
                </a:ext>
              </a:extLst>
            </p:cNvPr>
            <p:cNvSpPr/>
            <p:nvPr/>
          </p:nvSpPr>
          <p:spPr bwMode="auto">
            <a:xfrm>
              <a:off x="5575300" y="1447800"/>
              <a:ext cx="5372100" cy="1320800"/>
            </a:xfrm>
            <a:prstGeom prst="rect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O-Cloud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DB18C788-1CEF-4710-A863-F5E3E16E14FD}"/>
                </a:ext>
              </a:extLst>
            </p:cNvPr>
            <p:cNvSpPr/>
            <p:nvPr/>
          </p:nvSpPr>
          <p:spPr bwMode="auto">
            <a:xfrm>
              <a:off x="5729274" y="2152650"/>
              <a:ext cx="1055700" cy="412750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zh-TW" kern="0" dirty="0" err="1">
                  <a:solidFill>
                    <a:srgbClr val="000000"/>
                  </a:solidFill>
                  <a:latin typeface="Arial" charset="0"/>
                </a:rPr>
                <a:t>FirstNode</a:t>
              </a:r>
              <a:endParaRPr kumimoji="1" lang="en-US" altLang="zh-TW" kern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B06AF1B2-A0D4-40C7-8F9A-56F97DDC0D2C}"/>
                </a:ext>
              </a:extLst>
            </p:cNvPr>
            <p:cNvSpPr/>
            <p:nvPr/>
          </p:nvSpPr>
          <p:spPr bwMode="auto">
            <a:xfrm>
              <a:off x="6861644" y="2152650"/>
              <a:ext cx="863600" cy="412750"/>
            </a:xfrm>
            <a:prstGeom prst="rect">
              <a:avLst/>
            </a:prstGeom>
            <a:solidFill>
              <a:srgbClr val="2D2D8A">
                <a:lumMod val="20000"/>
                <a:lumOff val="80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Node2</a:t>
              </a:r>
              <a:endParaRPr kumimoji="1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65F73147-A431-4AC8-A866-B4EBEC178C3A}"/>
                </a:ext>
              </a:extLst>
            </p:cNvPr>
            <p:cNvSpPr/>
            <p:nvPr/>
          </p:nvSpPr>
          <p:spPr bwMode="auto">
            <a:xfrm>
              <a:off x="9817100" y="2152650"/>
              <a:ext cx="965200" cy="412750"/>
            </a:xfrm>
            <a:prstGeom prst="rect">
              <a:avLst/>
            </a:prstGeom>
            <a:solidFill>
              <a:srgbClr val="2D2D8A">
                <a:lumMod val="20000"/>
                <a:lumOff val="80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NodeN</a:t>
              </a:r>
              <a:endParaRPr kumimoji="1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cxnSp>
          <p:nvCxnSpPr>
            <p:cNvPr id="25" name="直線接點 24">
              <a:extLst>
                <a:ext uri="{FF2B5EF4-FFF2-40B4-BE49-F238E27FC236}">
                  <a16:creationId xmlns:a16="http://schemas.microsoft.com/office/drawing/2014/main" id="{9C97D090-4689-471A-8D45-08608B10026C}"/>
                </a:ext>
              </a:extLst>
            </p:cNvPr>
            <p:cNvCxnSpPr/>
            <p:nvPr/>
          </p:nvCxnSpPr>
          <p:spPr bwMode="auto">
            <a:xfrm flipH="1">
              <a:off x="6273800" y="1778000"/>
              <a:ext cx="1987550" cy="330200"/>
            </a:xfrm>
            <a:prstGeom prst="line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直線接點 25">
              <a:extLst>
                <a:ext uri="{FF2B5EF4-FFF2-40B4-BE49-F238E27FC236}">
                  <a16:creationId xmlns:a16="http://schemas.microsoft.com/office/drawing/2014/main" id="{10B7A974-DA77-40BF-AD75-28BB2D19B43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61350" y="1778000"/>
              <a:ext cx="1987550" cy="330200"/>
            </a:xfrm>
            <a:prstGeom prst="line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1C7527A1-C3E0-4320-881A-E45B7405A32C}"/>
                </a:ext>
              </a:extLst>
            </p:cNvPr>
            <p:cNvSpPr txBox="1"/>
            <p:nvPr/>
          </p:nvSpPr>
          <p:spPr>
            <a:xfrm>
              <a:off x="8988425" y="2152134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…</a:t>
              </a:r>
              <a:endParaRPr kumimoji="1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844DFA77-226C-41C4-A463-35E0A8A0502E}"/>
                </a:ext>
              </a:extLst>
            </p:cNvPr>
            <p:cNvSpPr txBox="1"/>
            <p:nvPr/>
          </p:nvSpPr>
          <p:spPr>
            <a:xfrm>
              <a:off x="8159750" y="2152134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…</a:t>
              </a:r>
              <a:endParaRPr kumimoji="1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54" name="手繪多邊形: 圖案 53">
            <a:extLst>
              <a:ext uri="{FF2B5EF4-FFF2-40B4-BE49-F238E27FC236}">
                <a16:creationId xmlns:a16="http://schemas.microsoft.com/office/drawing/2014/main" id="{6B5C745B-FB4A-4BE2-9C9A-EF3EC04175D0}"/>
              </a:ext>
            </a:extLst>
          </p:cNvPr>
          <p:cNvSpPr/>
          <p:nvPr/>
        </p:nvSpPr>
        <p:spPr>
          <a:xfrm>
            <a:off x="1964537" y="4355306"/>
            <a:ext cx="1072355" cy="1319213"/>
          </a:xfrm>
          <a:custGeom>
            <a:avLst/>
            <a:gdLst>
              <a:gd name="connsiteX0" fmla="*/ 0 w 1062037"/>
              <a:gd name="connsiteY0" fmla="*/ 0 h 1319213"/>
              <a:gd name="connsiteX1" fmla="*/ 1062037 w 1062037"/>
              <a:gd name="connsiteY1" fmla="*/ 766763 h 1319213"/>
              <a:gd name="connsiteX2" fmla="*/ 1062037 w 1062037"/>
              <a:gd name="connsiteY2" fmla="*/ 1181100 h 1319213"/>
              <a:gd name="connsiteX3" fmla="*/ 2381 w 1062037"/>
              <a:gd name="connsiteY3" fmla="*/ 1319213 h 1319213"/>
              <a:gd name="connsiteX4" fmla="*/ 0 w 1062037"/>
              <a:gd name="connsiteY4" fmla="*/ 0 h 131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2037" h="1319213">
                <a:moveTo>
                  <a:pt x="0" y="0"/>
                </a:moveTo>
                <a:lnTo>
                  <a:pt x="1062037" y="766763"/>
                </a:lnTo>
                <a:lnTo>
                  <a:pt x="1062037" y="1181100"/>
                </a:lnTo>
                <a:lnTo>
                  <a:pt x="2381" y="1319213"/>
                </a:lnTo>
                <a:cubicBezTo>
                  <a:pt x="1587" y="879475"/>
                  <a:pt x="794" y="439738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弧形左彎 10">
            <a:extLst>
              <a:ext uri="{FF2B5EF4-FFF2-40B4-BE49-F238E27FC236}">
                <a16:creationId xmlns:a16="http://schemas.microsoft.com/office/drawing/2014/main" id="{010CC174-A6AE-41DE-AF90-1A98D9A1B3B9}"/>
              </a:ext>
            </a:extLst>
          </p:cNvPr>
          <p:cNvSpPr/>
          <p:nvPr/>
        </p:nvSpPr>
        <p:spPr>
          <a:xfrm rot="5400000" flipH="1" flipV="1">
            <a:off x="5249014" y="839436"/>
            <a:ext cx="618387" cy="8131994"/>
          </a:xfrm>
          <a:prstGeom prst="curved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1" name="箭號: 弧形左彎 40">
            <a:extLst>
              <a:ext uri="{FF2B5EF4-FFF2-40B4-BE49-F238E27FC236}">
                <a16:creationId xmlns:a16="http://schemas.microsoft.com/office/drawing/2014/main" id="{EFF5F123-6BBA-4042-A0F0-94F7B8CE547F}"/>
              </a:ext>
            </a:extLst>
          </p:cNvPr>
          <p:cNvSpPr/>
          <p:nvPr/>
        </p:nvSpPr>
        <p:spPr>
          <a:xfrm rot="5400000" flipH="1" flipV="1">
            <a:off x="3263007" y="3122094"/>
            <a:ext cx="433837" cy="3770083"/>
          </a:xfrm>
          <a:prstGeom prst="curvedLeftArrow">
            <a:avLst>
              <a:gd name="adj1" fmla="val 25000"/>
              <a:gd name="adj2" fmla="val 50000"/>
              <a:gd name="adj3" fmla="val 2745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2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7931F97E-EBDB-4CE1-9E51-97B38104D6E2}"/>
              </a:ext>
            </a:extLst>
          </p:cNvPr>
          <p:cNvGrpSpPr/>
          <p:nvPr/>
        </p:nvGrpSpPr>
        <p:grpSpPr>
          <a:xfrm>
            <a:off x="3037259" y="4418009"/>
            <a:ext cx="8860574" cy="1320800"/>
            <a:chOff x="3037259" y="4418009"/>
            <a:chExt cx="8860574" cy="1320800"/>
          </a:xfrm>
        </p:grpSpPr>
        <p:grpSp>
          <p:nvGrpSpPr>
            <p:cNvPr id="20" name="群組 19">
              <a:extLst>
                <a:ext uri="{FF2B5EF4-FFF2-40B4-BE49-F238E27FC236}">
                  <a16:creationId xmlns:a16="http://schemas.microsoft.com/office/drawing/2014/main" id="{C94C2ACA-645D-4939-B2E0-98D57439AF34}"/>
                </a:ext>
              </a:extLst>
            </p:cNvPr>
            <p:cNvGrpSpPr/>
            <p:nvPr/>
          </p:nvGrpSpPr>
          <p:grpSpPr>
            <a:xfrm>
              <a:off x="3037259" y="4418009"/>
              <a:ext cx="8860574" cy="1320800"/>
              <a:chOff x="5575300" y="1447800"/>
              <a:chExt cx="5372100" cy="1320800"/>
            </a:xfrm>
          </p:grpSpPr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3BDE6928-1F2C-42B4-9AC9-F3F8F039FACB}"/>
                  </a:ext>
                </a:extLst>
              </p:cNvPr>
              <p:cNvSpPr/>
              <p:nvPr/>
            </p:nvSpPr>
            <p:spPr bwMode="auto">
              <a:xfrm>
                <a:off x="5575300" y="1447800"/>
                <a:ext cx="5372100" cy="1320800"/>
              </a:xfrm>
              <a:prstGeom prst="rect">
                <a:avLst/>
              </a:prstGeom>
              <a:solidFill>
                <a:srgbClr val="BBE0E3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O-Cloud</a:t>
                </a:r>
                <a:endPara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DB18C788-1CEF-4710-A863-F5E3E16E14FD}"/>
                  </a:ext>
                </a:extLst>
              </p:cNvPr>
              <p:cNvSpPr/>
              <p:nvPr/>
            </p:nvSpPr>
            <p:spPr bwMode="auto">
              <a:xfrm>
                <a:off x="5729274" y="2152650"/>
                <a:ext cx="1055700" cy="412750"/>
              </a:xfrm>
              <a:prstGeom prst="rect">
                <a:avLst/>
              </a:prstGeom>
              <a:solidFill>
                <a:schemeClr val="accent5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zh-TW" kern="0" dirty="0" err="1">
                    <a:solidFill>
                      <a:srgbClr val="000000"/>
                    </a:solidFill>
                    <a:latin typeface="Arial" charset="0"/>
                  </a:rPr>
                  <a:t>FirstNode</a:t>
                </a:r>
                <a:endParaRPr kumimoji="1" lang="en-US" altLang="zh-TW" kern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B06AF1B2-A0D4-40C7-8F9A-56F97DDC0D2C}"/>
                  </a:ext>
                </a:extLst>
              </p:cNvPr>
              <p:cNvSpPr/>
              <p:nvPr/>
            </p:nvSpPr>
            <p:spPr bwMode="auto">
              <a:xfrm>
                <a:off x="6861644" y="2152650"/>
                <a:ext cx="1677821" cy="412750"/>
              </a:xfrm>
              <a:prstGeom prst="rect">
                <a:avLst/>
              </a:prstGeom>
              <a:solidFill>
                <a:srgbClr val="2D2D8A">
                  <a:lumMod val="20000"/>
                  <a:lumOff val="80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Node2</a:t>
                </a:r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65F73147-A431-4AC8-A866-B4EBEC178C3A}"/>
                  </a:ext>
                </a:extLst>
              </p:cNvPr>
              <p:cNvSpPr/>
              <p:nvPr/>
            </p:nvSpPr>
            <p:spPr bwMode="auto">
              <a:xfrm>
                <a:off x="9193968" y="2152650"/>
                <a:ext cx="1710736" cy="412750"/>
              </a:xfrm>
              <a:prstGeom prst="rect">
                <a:avLst/>
              </a:prstGeom>
              <a:solidFill>
                <a:srgbClr val="2D2D8A">
                  <a:lumMod val="20000"/>
                  <a:lumOff val="80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NodeN</a:t>
                </a:r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cxnSp>
            <p:nvCxnSpPr>
              <p:cNvPr id="25" name="直線接點 24">
                <a:extLst>
                  <a:ext uri="{FF2B5EF4-FFF2-40B4-BE49-F238E27FC236}">
                    <a16:creationId xmlns:a16="http://schemas.microsoft.com/office/drawing/2014/main" id="{9C97D090-4689-471A-8D45-08608B10026C}"/>
                  </a:ext>
                </a:extLst>
              </p:cNvPr>
              <p:cNvCxnSpPr/>
              <p:nvPr/>
            </p:nvCxnSpPr>
            <p:spPr bwMode="auto">
              <a:xfrm flipH="1">
                <a:off x="6273800" y="1778000"/>
                <a:ext cx="1987550" cy="330200"/>
              </a:xfrm>
              <a:prstGeom prst="line">
                <a:avLst/>
              </a:prstGeom>
              <a:solidFill>
                <a:srgbClr val="BBE0E3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直線接點 25">
                <a:extLst>
                  <a:ext uri="{FF2B5EF4-FFF2-40B4-BE49-F238E27FC236}">
                    <a16:creationId xmlns:a16="http://schemas.microsoft.com/office/drawing/2014/main" id="{10B7A974-DA77-40BF-AD75-28BB2D19B43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261350" y="1778000"/>
                <a:ext cx="1987550" cy="330200"/>
              </a:xfrm>
              <a:prstGeom prst="line">
                <a:avLst/>
              </a:prstGeom>
              <a:solidFill>
                <a:srgbClr val="BBE0E3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1C7527A1-C3E0-4320-881A-E45B7405A32C}"/>
                  </a:ext>
                </a:extLst>
              </p:cNvPr>
              <p:cNvSpPr txBox="1"/>
              <p:nvPr/>
            </p:nvSpPr>
            <p:spPr>
              <a:xfrm>
                <a:off x="8599104" y="2146329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…</a:t>
                </a:r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814A201E-F1EF-4D90-A230-15CD8B75C17D}"/>
                </a:ext>
              </a:extLst>
            </p:cNvPr>
            <p:cNvSpPr/>
            <p:nvPr/>
          </p:nvSpPr>
          <p:spPr>
            <a:xfrm>
              <a:off x="6794718" y="5153528"/>
              <a:ext cx="1072355" cy="32539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>
                  <a:solidFill>
                    <a:schemeClr val="tx1"/>
                  </a:solidFill>
                </a:rPr>
                <a:t>Node-Agent</a:t>
              </a:r>
              <a:endParaRPr lang="zh-TW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37C9C756-E6C5-44C2-AF1C-89B691335536}"/>
                </a:ext>
              </a:extLst>
            </p:cNvPr>
            <p:cNvSpPr/>
            <p:nvPr/>
          </p:nvSpPr>
          <p:spPr>
            <a:xfrm>
              <a:off x="5997406" y="5153527"/>
              <a:ext cx="748305" cy="32539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>
                  <a:solidFill>
                    <a:schemeClr val="tx1"/>
                  </a:solidFill>
                </a:rPr>
                <a:t>worker</a:t>
              </a:r>
              <a:endParaRPr lang="zh-TW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6A7C1C9A-4FFB-49A1-A4A5-624988ECED0D}"/>
                </a:ext>
              </a:extLst>
            </p:cNvPr>
            <p:cNvSpPr/>
            <p:nvPr/>
          </p:nvSpPr>
          <p:spPr>
            <a:xfrm>
              <a:off x="10669919" y="5172382"/>
              <a:ext cx="1072355" cy="32539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>
                  <a:solidFill>
                    <a:schemeClr val="tx1"/>
                  </a:solidFill>
                </a:rPr>
                <a:t>Node-Agent</a:t>
              </a:r>
              <a:endParaRPr lang="zh-TW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9822E7F1-B0B0-42FB-B619-F3AA16D2675F}"/>
                </a:ext>
              </a:extLst>
            </p:cNvPr>
            <p:cNvSpPr/>
            <p:nvPr/>
          </p:nvSpPr>
          <p:spPr>
            <a:xfrm>
              <a:off x="9872607" y="5172381"/>
              <a:ext cx="748305" cy="32539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>
                  <a:solidFill>
                    <a:schemeClr val="tx1"/>
                  </a:solidFill>
                </a:rPr>
                <a:t>worker</a:t>
              </a:r>
              <a:endParaRPr lang="zh-TW" alt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4B3293D2-B42F-4FC6-B89E-D7C2C86BD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O-Cloud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自動化佈署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188BF333-798F-4220-91EF-1B9247759FE5}"/>
              </a:ext>
            </a:extLst>
          </p:cNvPr>
          <p:cNvSpPr/>
          <p:nvPr/>
        </p:nvSpPr>
        <p:spPr bwMode="auto">
          <a:xfrm>
            <a:off x="838200" y="1790197"/>
            <a:ext cx="10515600" cy="1320800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rPr>
              <a:t>SMO</a:t>
            </a:r>
            <a:endParaRPr kumimoji="1" lang="zh-TW" alt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71CCD064-0240-4B6A-8C8E-2DF646859BD3}"/>
              </a:ext>
            </a:extLst>
          </p:cNvPr>
          <p:cNvSpPr/>
          <p:nvPr/>
        </p:nvSpPr>
        <p:spPr>
          <a:xfrm>
            <a:off x="3201628" y="2388684"/>
            <a:ext cx="1167374" cy="4055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FOCOM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4" name="手繪多邊形: 圖案 53">
            <a:extLst>
              <a:ext uri="{FF2B5EF4-FFF2-40B4-BE49-F238E27FC236}">
                <a16:creationId xmlns:a16="http://schemas.microsoft.com/office/drawing/2014/main" id="{6B5C745B-FB4A-4BE2-9C9A-EF3EC04175D0}"/>
              </a:ext>
            </a:extLst>
          </p:cNvPr>
          <p:cNvSpPr/>
          <p:nvPr/>
        </p:nvSpPr>
        <p:spPr>
          <a:xfrm>
            <a:off x="2755972" y="4355306"/>
            <a:ext cx="534272" cy="1319213"/>
          </a:xfrm>
          <a:custGeom>
            <a:avLst/>
            <a:gdLst>
              <a:gd name="connsiteX0" fmla="*/ 0 w 1062037"/>
              <a:gd name="connsiteY0" fmla="*/ 0 h 1319213"/>
              <a:gd name="connsiteX1" fmla="*/ 1062037 w 1062037"/>
              <a:gd name="connsiteY1" fmla="*/ 766763 h 1319213"/>
              <a:gd name="connsiteX2" fmla="*/ 1062037 w 1062037"/>
              <a:gd name="connsiteY2" fmla="*/ 1181100 h 1319213"/>
              <a:gd name="connsiteX3" fmla="*/ 2381 w 1062037"/>
              <a:gd name="connsiteY3" fmla="*/ 1319213 h 1319213"/>
              <a:gd name="connsiteX4" fmla="*/ 0 w 1062037"/>
              <a:gd name="connsiteY4" fmla="*/ 0 h 131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2037" h="1319213">
                <a:moveTo>
                  <a:pt x="0" y="0"/>
                </a:moveTo>
                <a:lnTo>
                  <a:pt x="1062037" y="766763"/>
                </a:lnTo>
                <a:lnTo>
                  <a:pt x="1062037" y="1181100"/>
                </a:lnTo>
                <a:lnTo>
                  <a:pt x="2381" y="1319213"/>
                </a:lnTo>
                <a:cubicBezTo>
                  <a:pt x="1587" y="879475"/>
                  <a:pt x="794" y="439738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E64A4387-4CE7-4181-BB0B-15AE0BC1F656}"/>
              </a:ext>
            </a:extLst>
          </p:cNvPr>
          <p:cNvGrpSpPr/>
          <p:nvPr/>
        </p:nvGrpSpPr>
        <p:grpSpPr>
          <a:xfrm>
            <a:off x="133058" y="4357628"/>
            <a:ext cx="2625268" cy="1319213"/>
            <a:chOff x="-1" y="4354530"/>
            <a:chExt cx="2625268" cy="1319213"/>
          </a:xfrm>
        </p:grpSpPr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6C9B1B93-4324-4E79-B52B-8127A58830DD}"/>
                </a:ext>
              </a:extLst>
            </p:cNvPr>
            <p:cNvSpPr/>
            <p:nvPr/>
          </p:nvSpPr>
          <p:spPr bwMode="auto">
            <a:xfrm>
              <a:off x="-1" y="4354530"/>
              <a:ext cx="2625268" cy="1319213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FirstNode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FF47648C-B8B8-4A64-BAA3-53F9B2E3E49A}"/>
                </a:ext>
              </a:extLst>
            </p:cNvPr>
            <p:cNvSpPr/>
            <p:nvPr/>
          </p:nvSpPr>
          <p:spPr bwMode="auto">
            <a:xfrm>
              <a:off x="1161097" y="4713531"/>
              <a:ext cx="1207856" cy="39846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Deployer</a:t>
              </a:r>
              <a:endParaRPr kumimoji="1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6516D457-B243-4EB7-8480-A8F1639BE637}"/>
                </a:ext>
              </a:extLst>
            </p:cNvPr>
            <p:cNvSpPr/>
            <p:nvPr/>
          </p:nvSpPr>
          <p:spPr bwMode="auto">
            <a:xfrm>
              <a:off x="294167" y="4713531"/>
              <a:ext cx="803701" cy="39846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MaaS</a:t>
              </a:r>
              <a:endParaRPr kumimoji="1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A1D15718-5E84-4E5B-80C7-6547D1BD8E3D}"/>
                </a:ext>
              </a:extLst>
            </p:cNvPr>
            <p:cNvSpPr/>
            <p:nvPr/>
          </p:nvSpPr>
          <p:spPr>
            <a:xfrm>
              <a:off x="1148557" y="5257624"/>
              <a:ext cx="1072355" cy="32539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>
                  <a:solidFill>
                    <a:schemeClr val="tx1"/>
                  </a:solidFill>
                </a:rPr>
                <a:t>Node-Agent</a:t>
              </a:r>
              <a:endParaRPr lang="zh-TW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A28D1787-E280-4020-9908-0EEB2199381F}"/>
                </a:ext>
              </a:extLst>
            </p:cNvPr>
            <p:cNvSpPr/>
            <p:nvPr/>
          </p:nvSpPr>
          <p:spPr>
            <a:xfrm>
              <a:off x="349563" y="5257624"/>
              <a:ext cx="748305" cy="32539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>
                  <a:solidFill>
                    <a:schemeClr val="tx1"/>
                  </a:solidFill>
                </a:rPr>
                <a:t>master</a:t>
              </a:r>
              <a:endParaRPr lang="zh-TW" alt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0" name="箭號: 弧形下彎 39">
            <a:extLst>
              <a:ext uri="{FF2B5EF4-FFF2-40B4-BE49-F238E27FC236}">
                <a16:creationId xmlns:a16="http://schemas.microsoft.com/office/drawing/2014/main" id="{9D067B55-F327-4789-8C6F-1076048C63A9}"/>
              </a:ext>
            </a:extLst>
          </p:cNvPr>
          <p:cNvSpPr/>
          <p:nvPr/>
        </p:nvSpPr>
        <p:spPr>
          <a:xfrm rot="395210">
            <a:off x="2346785" y="4345594"/>
            <a:ext cx="4003985" cy="564353"/>
          </a:xfrm>
          <a:prstGeom prst="curvedDownArrow">
            <a:avLst>
              <a:gd name="adj1" fmla="val 25000"/>
              <a:gd name="adj2" fmla="val 54523"/>
              <a:gd name="adj3" fmla="val 2163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1" name="箭號: 弧形下彎 40">
            <a:extLst>
              <a:ext uri="{FF2B5EF4-FFF2-40B4-BE49-F238E27FC236}">
                <a16:creationId xmlns:a16="http://schemas.microsoft.com/office/drawing/2014/main" id="{A8A6B3B4-E6CE-47FF-BD20-3686F4A7F203}"/>
              </a:ext>
            </a:extLst>
          </p:cNvPr>
          <p:cNvSpPr/>
          <p:nvPr/>
        </p:nvSpPr>
        <p:spPr>
          <a:xfrm rot="350722">
            <a:off x="2339532" y="4351039"/>
            <a:ext cx="4841592" cy="564353"/>
          </a:xfrm>
          <a:prstGeom prst="curvedDownArrow">
            <a:avLst>
              <a:gd name="adj1" fmla="val 25000"/>
              <a:gd name="adj2" fmla="val 54523"/>
              <a:gd name="adj3" fmla="val 2163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8" name="箭號: 弧形下彎 47">
            <a:extLst>
              <a:ext uri="{FF2B5EF4-FFF2-40B4-BE49-F238E27FC236}">
                <a16:creationId xmlns:a16="http://schemas.microsoft.com/office/drawing/2014/main" id="{8ED71A52-BA79-41FD-96EB-AD3730B6F493}"/>
              </a:ext>
            </a:extLst>
          </p:cNvPr>
          <p:cNvSpPr/>
          <p:nvPr/>
        </p:nvSpPr>
        <p:spPr>
          <a:xfrm rot="188854">
            <a:off x="2341289" y="4326657"/>
            <a:ext cx="7791972" cy="564353"/>
          </a:xfrm>
          <a:prstGeom prst="curvedDownArrow">
            <a:avLst>
              <a:gd name="adj1" fmla="val 25000"/>
              <a:gd name="adj2" fmla="val 54523"/>
              <a:gd name="adj3" fmla="val 2163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3" name="箭號: 弧形下彎 52">
            <a:extLst>
              <a:ext uri="{FF2B5EF4-FFF2-40B4-BE49-F238E27FC236}">
                <a16:creationId xmlns:a16="http://schemas.microsoft.com/office/drawing/2014/main" id="{F1547E5E-F56F-497B-B7E9-A362F9CB0E87}"/>
              </a:ext>
            </a:extLst>
          </p:cNvPr>
          <p:cNvSpPr/>
          <p:nvPr/>
        </p:nvSpPr>
        <p:spPr>
          <a:xfrm rot="197049">
            <a:off x="2336796" y="4355431"/>
            <a:ext cx="8527070" cy="564353"/>
          </a:xfrm>
          <a:prstGeom prst="curvedDownArrow">
            <a:avLst>
              <a:gd name="adj1" fmla="val 25000"/>
              <a:gd name="adj2" fmla="val 54523"/>
              <a:gd name="adj3" fmla="val 2163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FE3ABF1E-F5E4-4061-B27E-68F03A276857}"/>
              </a:ext>
            </a:extLst>
          </p:cNvPr>
          <p:cNvSpPr txBox="1"/>
          <p:nvPr/>
        </p:nvSpPr>
        <p:spPr>
          <a:xfrm>
            <a:off x="825219" y="3636208"/>
            <a:ext cx="4671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3.4 Deployer </a:t>
            </a:r>
            <a:r>
              <a:rPr kumimoji="1"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幫每個 </a:t>
            </a:r>
            <a:r>
              <a:rPr kumimoji="1"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Node </a:t>
            </a:r>
            <a:r>
              <a:rPr kumimoji="1"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安裝所需軟體。</a:t>
            </a:r>
          </a:p>
        </p:txBody>
      </p:sp>
      <p:sp>
        <p:nvSpPr>
          <p:cNvPr id="3" name="箭號: 向下 2">
            <a:extLst>
              <a:ext uri="{FF2B5EF4-FFF2-40B4-BE49-F238E27FC236}">
                <a16:creationId xmlns:a16="http://schemas.microsoft.com/office/drawing/2014/main" id="{3C8DF618-31E9-4D3F-B501-C7582CAD4EA6}"/>
              </a:ext>
            </a:extLst>
          </p:cNvPr>
          <p:cNvSpPr/>
          <p:nvPr/>
        </p:nvSpPr>
        <p:spPr>
          <a:xfrm rot="1098631">
            <a:off x="1508978" y="5105731"/>
            <a:ext cx="214293" cy="25047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箭號: 向下 57">
            <a:extLst>
              <a:ext uri="{FF2B5EF4-FFF2-40B4-BE49-F238E27FC236}">
                <a16:creationId xmlns:a16="http://schemas.microsoft.com/office/drawing/2014/main" id="{FCC80A46-A0D8-4EF5-853F-D2EF48F33B14}"/>
              </a:ext>
            </a:extLst>
          </p:cNvPr>
          <p:cNvSpPr/>
          <p:nvPr/>
        </p:nvSpPr>
        <p:spPr>
          <a:xfrm rot="2523949">
            <a:off x="1109082" y="5087009"/>
            <a:ext cx="214293" cy="25047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0516EDE0-4E14-4FFA-B39C-4B53136CDA22}"/>
              </a:ext>
            </a:extLst>
          </p:cNvPr>
          <p:cNvSpPr/>
          <p:nvPr/>
        </p:nvSpPr>
        <p:spPr>
          <a:xfrm>
            <a:off x="7138930" y="1040520"/>
            <a:ext cx="48738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Master and worker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k8s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中的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master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與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worker</a:t>
            </a:r>
          </a:p>
        </p:txBody>
      </p:sp>
    </p:spTree>
    <p:extLst>
      <p:ext uri="{BB962C8B-B14F-4D97-AF65-F5344CB8AC3E}">
        <p14:creationId xmlns:p14="http://schemas.microsoft.com/office/powerpoint/2010/main" val="414146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7931F97E-EBDB-4CE1-9E51-97B38104D6E2}"/>
              </a:ext>
            </a:extLst>
          </p:cNvPr>
          <p:cNvGrpSpPr/>
          <p:nvPr/>
        </p:nvGrpSpPr>
        <p:grpSpPr>
          <a:xfrm>
            <a:off x="3062454" y="4067134"/>
            <a:ext cx="8860574" cy="1320800"/>
            <a:chOff x="3037259" y="4418009"/>
            <a:chExt cx="8860574" cy="1320800"/>
          </a:xfrm>
        </p:grpSpPr>
        <p:grpSp>
          <p:nvGrpSpPr>
            <p:cNvPr id="20" name="群組 19">
              <a:extLst>
                <a:ext uri="{FF2B5EF4-FFF2-40B4-BE49-F238E27FC236}">
                  <a16:creationId xmlns:a16="http://schemas.microsoft.com/office/drawing/2014/main" id="{C94C2ACA-645D-4939-B2E0-98D57439AF34}"/>
                </a:ext>
              </a:extLst>
            </p:cNvPr>
            <p:cNvGrpSpPr/>
            <p:nvPr/>
          </p:nvGrpSpPr>
          <p:grpSpPr>
            <a:xfrm>
              <a:off x="3037259" y="4418009"/>
              <a:ext cx="8860574" cy="1320800"/>
              <a:chOff x="5575300" y="1447800"/>
              <a:chExt cx="5372100" cy="1320800"/>
            </a:xfrm>
          </p:grpSpPr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3BDE6928-1F2C-42B4-9AC9-F3F8F039FACB}"/>
                  </a:ext>
                </a:extLst>
              </p:cNvPr>
              <p:cNvSpPr/>
              <p:nvPr/>
            </p:nvSpPr>
            <p:spPr bwMode="auto">
              <a:xfrm>
                <a:off x="5575300" y="1447800"/>
                <a:ext cx="5372100" cy="1320800"/>
              </a:xfrm>
              <a:prstGeom prst="rect">
                <a:avLst/>
              </a:prstGeom>
              <a:solidFill>
                <a:srgbClr val="BBE0E3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O-Cloud</a:t>
                </a:r>
                <a:endPara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DB18C788-1CEF-4710-A863-F5E3E16E14FD}"/>
                  </a:ext>
                </a:extLst>
              </p:cNvPr>
              <p:cNvSpPr/>
              <p:nvPr/>
            </p:nvSpPr>
            <p:spPr bwMode="auto">
              <a:xfrm>
                <a:off x="5729274" y="2152650"/>
                <a:ext cx="1055700" cy="412750"/>
              </a:xfrm>
              <a:prstGeom prst="rect">
                <a:avLst/>
              </a:prstGeom>
              <a:solidFill>
                <a:schemeClr val="accent5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zh-TW" kern="0" dirty="0" err="1">
                    <a:solidFill>
                      <a:srgbClr val="000000"/>
                    </a:solidFill>
                    <a:latin typeface="Arial" charset="0"/>
                  </a:rPr>
                  <a:t>FirstNode</a:t>
                </a:r>
                <a:endParaRPr kumimoji="1" lang="en-US" altLang="zh-TW" kern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B06AF1B2-A0D4-40C7-8F9A-56F97DDC0D2C}"/>
                  </a:ext>
                </a:extLst>
              </p:cNvPr>
              <p:cNvSpPr/>
              <p:nvPr/>
            </p:nvSpPr>
            <p:spPr bwMode="auto">
              <a:xfrm>
                <a:off x="6861644" y="2152650"/>
                <a:ext cx="1677821" cy="412750"/>
              </a:xfrm>
              <a:prstGeom prst="rect">
                <a:avLst/>
              </a:prstGeom>
              <a:solidFill>
                <a:srgbClr val="2D2D8A">
                  <a:lumMod val="20000"/>
                  <a:lumOff val="80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Node2</a:t>
                </a:r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65F73147-A431-4AC8-A866-B4EBEC178C3A}"/>
                  </a:ext>
                </a:extLst>
              </p:cNvPr>
              <p:cNvSpPr/>
              <p:nvPr/>
            </p:nvSpPr>
            <p:spPr bwMode="auto">
              <a:xfrm>
                <a:off x="9193968" y="2152650"/>
                <a:ext cx="1710736" cy="412750"/>
              </a:xfrm>
              <a:prstGeom prst="rect">
                <a:avLst/>
              </a:prstGeom>
              <a:solidFill>
                <a:srgbClr val="2D2D8A">
                  <a:lumMod val="20000"/>
                  <a:lumOff val="80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NodeN</a:t>
                </a:r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cxnSp>
            <p:nvCxnSpPr>
              <p:cNvPr id="25" name="直線接點 24">
                <a:extLst>
                  <a:ext uri="{FF2B5EF4-FFF2-40B4-BE49-F238E27FC236}">
                    <a16:creationId xmlns:a16="http://schemas.microsoft.com/office/drawing/2014/main" id="{9C97D090-4689-471A-8D45-08608B10026C}"/>
                  </a:ext>
                </a:extLst>
              </p:cNvPr>
              <p:cNvCxnSpPr/>
              <p:nvPr/>
            </p:nvCxnSpPr>
            <p:spPr bwMode="auto">
              <a:xfrm flipH="1">
                <a:off x="6273800" y="1778000"/>
                <a:ext cx="1987550" cy="330200"/>
              </a:xfrm>
              <a:prstGeom prst="line">
                <a:avLst/>
              </a:prstGeom>
              <a:solidFill>
                <a:srgbClr val="BBE0E3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直線接點 25">
                <a:extLst>
                  <a:ext uri="{FF2B5EF4-FFF2-40B4-BE49-F238E27FC236}">
                    <a16:creationId xmlns:a16="http://schemas.microsoft.com/office/drawing/2014/main" id="{10B7A974-DA77-40BF-AD75-28BB2D19B43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261350" y="1778000"/>
                <a:ext cx="1987550" cy="330200"/>
              </a:xfrm>
              <a:prstGeom prst="line">
                <a:avLst/>
              </a:prstGeom>
              <a:solidFill>
                <a:srgbClr val="BBE0E3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1C7527A1-C3E0-4320-881A-E45B7405A32C}"/>
                  </a:ext>
                </a:extLst>
              </p:cNvPr>
              <p:cNvSpPr txBox="1"/>
              <p:nvPr/>
            </p:nvSpPr>
            <p:spPr>
              <a:xfrm>
                <a:off x="8599104" y="2146329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…</a:t>
                </a:r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814A201E-F1EF-4D90-A230-15CD8B75C17D}"/>
                </a:ext>
              </a:extLst>
            </p:cNvPr>
            <p:cNvSpPr/>
            <p:nvPr/>
          </p:nvSpPr>
          <p:spPr>
            <a:xfrm>
              <a:off x="6794718" y="5153528"/>
              <a:ext cx="1072355" cy="32539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>
                  <a:solidFill>
                    <a:schemeClr val="tx1"/>
                  </a:solidFill>
                </a:rPr>
                <a:t>Node-Agent</a:t>
              </a:r>
              <a:endParaRPr lang="zh-TW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37C9C756-E6C5-44C2-AF1C-89B691335536}"/>
                </a:ext>
              </a:extLst>
            </p:cNvPr>
            <p:cNvSpPr/>
            <p:nvPr/>
          </p:nvSpPr>
          <p:spPr>
            <a:xfrm>
              <a:off x="5997406" y="5153527"/>
              <a:ext cx="748305" cy="32539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>
                  <a:solidFill>
                    <a:schemeClr val="tx1"/>
                  </a:solidFill>
                </a:rPr>
                <a:t>worker</a:t>
              </a:r>
              <a:endParaRPr lang="zh-TW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6A7C1C9A-4FFB-49A1-A4A5-624988ECED0D}"/>
                </a:ext>
              </a:extLst>
            </p:cNvPr>
            <p:cNvSpPr/>
            <p:nvPr/>
          </p:nvSpPr>
          <p:spPr>
            <a:xfrm>
              <a:off x="10669919" y="5172382"/>
              <a:ext cx="1072355" cy="32539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>
                  <a:solidFill>
                    <a:schemeClr val="tx1"/>
                  </a:solidFill>
                </a:rPr>
                <a:t>Node-Agent</a:t>
              </a:r>
              <a:endParaRPr lang="zh-TW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9822E7F1-B0B0-42FB-B619-F3AA16D2675F}"/>
                </a:ext>
              </a:extLst>
            </p:cNvPr>
            <p:cNvSpPr/>
            <p:nvPr/>
          </p:nvSpPr>
          <p:spPr>
            <a:xfrm>
              <a:off x="9872607" y="5172381"/>
              <a:ext cx="748305" cy="32539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>
                  <a:solidFill>
                    <a:schemeClr val="tx1"/>
                  </a:solidFill>
                </a:rPr>
                <a:t>worker</a:t>
              </a:r>
              <a:endParaRPr lang="zh-TW" alt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4B3293D2-B42F-4FC6-B89E-D7C2C86BD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O-Cloud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自動化佈署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188BF333-798F-4220-91EF-1B9247759FE5}"/>
              </a:ext>
            </a:extLst>
          </p:cNvPr>
          <p:cNvSpPr/>
          <p:nvPr/>
        </p:nvSpPr>
        <p:spPr bwMode="auto">
          <a:xfrm>
            <a:off x="838200" y="1790197"/>
            <a:ext cx="10515600" cy="1320800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rPr>
              <a:t>SMO</a:t>
            </a:r>
            <a:endParaRPr kumimoji="1" lang="zh-TW" alt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71CCD064-0240-4B6A-8C8E-2DF646859BD3}"/>
              </a:ext>
            </a:extLst>
          </p:cNvPr>
          <p:cNvSpPr/>
          <p:nvPr/>
        </p:nvSpPr>
        <p:spPr>
          <a:xfrm>
            <a:off x="3201628" y="2388684"/>
            <a:ext cx="1167374" cy="4055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FOCOM</a:t>
            </a:r>
            <a:endParaRPr lang="zh-TW" altLang="en-US" dirty="0">
              <a:solidFill>
                <a:schemeClr val="tx1"/>
              </a:solidFill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E64A4387-4CE7-4181-BB0B-15AE0BC1F656}"/>
              </a:ext>
            </a:extLst>
          </p:cNvPr>
          <p:cNvGrpSpPr/>
          <p:nvPr/>
        </p:nvGrpSpPr>
        <p:grpSpPr>
          <a:xfrm>
            <a:off x="158253" y="4006753"/>
            <a:ext cx="2625268" cy="1904949"/>
            <a:chOff x="-1" y="4354530"/>
            <a:chExt cx="2625268" cy="1319213"/>
          </a:xfrm>
        </p:grpSpPr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6C9B1B93-4324-4E79-B52B-8127A58830DD}"/>
                </a:ext>
              </a:extLst>
            </p:cNvPr>
            <p:cNvSpPr/>
            <p:nvPr/>
          </p:nvSpPr>
          <p:spPr bwMode="auto">
            <a:xfrm>
              <a:off x="-1" y="4354530"/>
              <a:ext cx="2625268" cy="1319213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FirstNode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FF47648C-B8B8-4A64-BAA3-53F9B2E3E49A}"/>
                </a:ext>
              </a:extLst>
            </p:cNvPr>
            <p:cNvSpPr/>
            <p:nvPr/>
          </p:nvSpPr>
          <p:spPr bwMode="auto">
            <a:xfrm>
              <a:off x="1136124" y="4625015"/>
              <a:ext cx="1207856" cy="300265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Deployer</a:t>
              </a:r>
              <a:endParaRPr kumimoji="1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6516D457-B243-4EB7-8480-A8F1639BE637}"/>
                </a:ext>
              </a:extLst>
            </p:cNvPr>
            <p:cNvSpPr/>
            <p:nvPr/>
          </p:nvSpPr>
          <p:spPr bwMode="auto">
            <a:xfrm>
              <a:off x="269194" y="4625015"/>
              <a:ext cx="803701" cy="300265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MaaS</a:t>
              </a:r>
              <a:endParaRPr kumimoji="1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A1D15718-5E84-4E5B-80C7-6547D1BD8E3D}"/>
                </a:ext>
              </a:extLst>
            </p:cNvPr>
            <p:cNvSpPr/>
            <p:nvPr/>
          </p:nvSpPr>
          <p:spPr>
            <a:xfrm>
              <a:off x="1123584" y="4964283"/>
              <a:ext cx="1072355" cy="2877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>
                  <a:solidFill>
                    <a:schemeClr val="tx1"/>
                  </a:solidFill>
                </a:rPr>
                <a:t>Node-Agent</a:t>
              </a:r>
              <a:endParaRPr lang="zh-TW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A28D1787-E280-4020-9908-0EEB2199381F}"/>
                </a:ext>
              </a:extLst>
            </p:cNvPr>
            <p:cNvSpPr/>
            <p:nvPr/>
          </p:nvSpPr>
          <p:spPr>
            <a:xfrm>
              <a:off x="324590" y="4964283"/>
              <a:ext cx="748305" cy="2877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>
                  <a:solidFill>
                    <a:schemeClr val="tx1"/>
                  </a:solidFill>
                </a:rPr>
                <a:t>master</a:t>
              </a:r>
              <a:endParaRPr lang="zh-TW" alt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4" name="矩形 43">
            <a:extLst>
              <a:ext uri="{FF2B5EF4-FFF2-40B4-BE49-F238E27FC236}">
                <a16:creationId xmlns:a16="http://schemas.microsoft.com/office/drawing/2014/main" id="{8BA10CFE-81B6-4A76-B964-1D30683359DC}"/>
              </a:ext>
            </a:extLst>
          </p:cNvPr>
          <p:cNvSpPr/>
          <p:nvPr/>
        </p:nvSpPr>
        <p:spPr>
          <a:xfrm>
            <a:off x="7492739" y="929941"/>
            <a:ext cx="46992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IMS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這裡的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IMS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其實是整組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O2API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535AA9E3-7648-45DE-983B-CAB5864D9D55}"/>
              </a:ext>
            </a:extLst>
          </p:cNvPr>
          <p:cNvSpPr/>
          <p:nvPr/>
        </p:nvSpPr>
        <p:spPr bwMode="auto">
          <a:xfrm>
            <a:off x="1069036" y="5387934"/>
            <a:ext cx="803701" cy="433584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IMS</a:t>
            </a:r>
            <a:endParaRPr kumimoji="1" lang="zh-TW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CA584C7A-7D01-4C63-8DB6-0E3657AC42D1}"/>
              </a:ext>
            </a:extLst>
          </p:cNvPr>
          <p:cNvSpPr txBox="1"/>
          <p:nvPr/>
        </p:nvSpPr>
        <p:spPr>
          <a:xfrm>
            <a:off x="1464271" y="5998511"/>
            <a:ext cx="6028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3.5 Deployer </a:t>
            </a:r>
            <a:r>
              <a:rPr kumimoji="1"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安裝</a:t>
            </a:r>
            <a:r>
              <a:rPr kumimoji="1"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IMS</a:t>
            </a:r>
            <a:r>
              <a:rPr kumimoji="1"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，並將 </a:t>
            </a:r>
            <a:r>
              <a:rPr kumimoji="1"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O-Cloud </a:t>
            </a:r>
            <a:r>
              <a:rPr kumimoji="1"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資訊傳給 </a:t>
            </a:r>
            <a:r>
              <a:rPr kumimoji="1"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IMS</a:t>
            </a:r>
            <a:r>
              <a:rPr kumimoji="1"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3" name="手繪多邊形: 圖案 2">
            <a:extLst>
              <a:ext uri="{FF2B5EF4-FFF2-40B4-BE49-F238E27FC236}">
                <a16:creationId xmlns:a16="http://schemas.microsoft.com/office/drawing/2014/main" id="{8CA48FF9-F3B3-4508-9A08-5A35D834C04A}"/>
              </a:ext>
            </a:extLst>
          </p:cNvPr>
          <p:cNvSpPr/>
          <p:nvPr/>
        </p:nvSpPr>
        <p:spPr>
          <a:xfrm>
            <a:off x="2781300" y="4000550"/>
            <a:ext cx="538163" cy="1904950"/>
          </a:xfrm>
          <a:custGeom>
            <a:avLst/>
            <a:gdLst>
              <a:gd name="connsiteX0" fmla="*/ 0 w 538163"/>
              <a:gd name="connsiteY0" fmla="*/ 0 h 1905000"/>
              <a:gd name="connsiteX1" fmla="*/ 0 w 538163"/>
              <a:gd name="connsiteY1" fmla="*/ 1905000 h 1905000"/>
              <a:gd name="connsiteX2" fmla="*/ 538163 w 538163"/>
              <a:gd name="connsiteY2" fmla="*/ 1181100 h 1905000"/>
              <a:gd name="connsiteX3" fmla="*/ 533400 w 538163"/>
              <a:gd name="connsiteY3" fmla="*/ 771525 h 1905000"/>
              <a:gd name="connsiteX4" fmla="*/ 0 w 538163"/>
              <a:gd name="connsiteY4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163" h="1905000">
                <a:moveTo>
                  <a:pt x="0" y="0"/>
                </a:moveTo>
                <a:lnTo>
                  <a:pt x="0" y="1905000"/>
                </a:lnTo>
                <a:lnTo>
                  <a:pt x="538163" y="1181100"/>
                </a:lnTo>
                <a:cubicBezTo>
                  <a:pt x="536575" y="1044575"/>
                  <a:pt x="534988" y="908050"/>
                  <a:pt x="533400" y="77152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箭號: 弧形左彎 3">
            <a:extLst>
              <a:ext uri="{FF2B5EF4-FFF2-40B4-BE49-F238E27FC236}">
                <a16:creationId xmlns:a16="http://schemas.microsoft.com/office/drawing/2014/main" id="{B2B1D428-6CDA-4C4F-BE98-A5565CAD8A71}"/>
              </a:ext>
            </a:extLst>
          </p:cNvPr>
          <p:cNvSpPr/>
          <p:nvPr/>
        </p:nvSpPr>
        <p:spPr>
          <a:xfrm rot="1771389">
            <a:off x="2178355" y="4631606"/>
            <a:ext cx="370017" cy="1370944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11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7931F97E-EBDB-4CE1-9E51-97B38104D6E2}"/>
              </a:ext>
            </a:extLst>
          </p:cNvPr>
          <p:cNvGrpSpPr/>
          <p:nvPr/>
        </p:nvGrpSpPr>
        <p:grpSpPr>
          <a:xfrm>
            <a:off x="3062454" y="4067134"/>
            <a:ext cx="8860574" cy="1320800"/>
            <a:chOff x="3037259" y="4418009"/>
            <a:chExt cx="8860574" cy="1320800"/>
          </a:xfrm>
        </p:grpSpPr>
        <p:grpSp>
          <p:nvGrpSpPr>
            <p:cNvPr id="20" name="群組 19">
              <a:extLst>
                <a:ext uri="{FF2B5EF4-FFF2-40B4-BE49-F238E27FC236}">
                  <a16:creationId xmlns:a16="http://schemas.microsoft.com/office/drawing/2014/main" id="{C94C2ACA-645D-4939-B2E0-98D57439AF34}"/>
                </a:ext>
              </a:extLst>
            </p:cNvPr>
            <p:cNvGrpSpPr/>
            <p:nvPr/>
          </p:nvGrpSpPr>
          <p:grpSpPr>
            <a:xfrm>
              <a:off x="3037259" y="4418009"/>
              <a:ext cx="8860574" cy="1320800"/>
              <a:chOff x="5575300" y="1447800"/>
              <a:chExt cx="5372100" cy="1320800"/>
            </a:xfrm>
          </p:grpSpPr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3BDE6928-1F2C-42B4-9AC9-F3F8F039FACB}"/>
                  </a:ext>
                </a:extLst>
              </p:cNvPr>
              <p:cNvSpPr/>
              <p:nvPr/>
            </p:nvSpPr>
            <p:spPr bwMode="auto">
              <a:xfrm>
                <a:off x="5575300" y="1447800"/>
                <a:ext cx="5372100" cy="1320800"/>
              </a:xfrm>
              <a:prstGeom prst="rect">
                <a:avLst/>
              </a:prstGeom>
              <a:solidFill>
                <a:srgbClr val="BBE0E3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O-Cloud</a:t>
                </a:r>
                <a:endPara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DB18C788-1CEF-4710-A863-F5E3E16E14FD}"/>
                  </a:ext>
                </a:extLst>
              </p:cNvPr>
              <p:cNvSpPr/>
              <p:nvPr/>
            </p:nvSpPr>
            <p:spPr bwMode="auto">
              <a:xfrm>
                <a:off x="5729274" y="2152650"/>
                <a:ext cx="1055700" cy="412750"/>
              </a:xfrm>
              <a:prstGeom prst="rect">
                <a:avLst/>
              </a:prstGeom>
              <a:solidFill>
                <a:schemeClr val="accent5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zh-TW" kern="0" dirty="0" err="1">
                    <a:solidFill>
                      <a:srgbClr val="000000"/>
                    </a:solidFill>
                    <a:latin typeface="Arial" charset="0"/>
                  </a:rPr>
                  <a:t>FirstNode</a:t>
                </a:r>
                <a:endParaRPr kumimoji="1" lang="en-US" altLang="zh-TW" kern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B06AF1B2-A0D4-40C7-8F9A-56F97DDC0D2C}"/>
                  </a:ext>
                </a:extLst>
              </p:cNvPr>
              <p:cNvSpPr/>
              <p:nvPr/>
            </p:nvSpPr>
            <p:spPr bwMode="auto">
              <a:xfrm>
                <a:off x="6861644" y="2152650"/>
                <a:ext cx="1677821" cy="412750"/>
              </a:xfrm>
              <a:prstGeom prst="rect">
                <a:avLst/>
              </a:prstGeom>
              <a:solidFill>
                <a:srgbClr val="2D2D8A">
                  <a:lumMod val="20000"/>
                  <a:lumOff val="80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Node2</a:t>
                </a:r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65F73147-A431-4AC8-A866-B4EBEC178C3A}"/>
                  </a:ext>
                </a:extLst>
              </p:cNvPr>
              <p:cNvSpPr/>
              <p:nvPr/>
            </p:nvSpPr>
            <p:spPr bwMode="auto">
              <a:xfrm>
                <a:off x="9193968" y="2152650"/>
                <a:ext cx="1710736" cy="412750"/>
              </a:xfrm>
              <a:prstGeom prst="rect">
                <a:avLst/>
              </a:prstGeom>
              <a:solidFill>
                <a:srgbClr val="2D2D8A">
                  <a:lumMod val="20000"/>
                  <a:lumOff val="80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NodeN</a:t>
                </a:r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cxnSp>
            <p:nvCxnSpPr>
              <p:cNvPr id="25" name="直線接點 24">
                <a:extLst>
                  <a:ext uri="{FF2B5EF4-FFF2-40B4-BE49-F238E27FC236}">
                    <a16:creationId xmlns:a16="http://schemas.microsoft.com/office/drawing/2014/main" id="{9C97D090-4689-471A-8D45-08608B10026C}"/>
                  </a:ext>
                </a:extLst>
              </p:cNvPr>
              <p:cNvCxnSpPr/>
              <p:nvPr/>
            </p:nvCxnSpPr>
            <p:spPr bwMode="auto">
              <a:xfrm flipH="1">
                <a:off x="6273800" y="1778000"/>
                <a:ext cx="1987550" cy="330200"/>
              </a:xfrm>
              <a:prstGeom prst="line">
                <a:avLst/>
              </a:prstGeom>
              <a:solidFill>
                <a:srgbClr val="BBE0E3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直線接點 25">
                <a:extLst>
                  <a:ext uri="{FF2B5EF4-FFF2-40B4-BE49-F238E27FC236}">
                    <a16:creationId xmlns:a16="http://schemas.microsoft.com/office/drawing/2014/main" id="{10B7A974-DA77-40BF-AD75-28BB2D19B43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261350" y="1778000"/>
                <a:ext cx="1987550" cy="330200"/>
              </a:xfrm>
              <a:prstGeom prst="line">
                <a:avLst/>
              </a:prstGeom>
              <a:solidFill>
                <a:srgbClr val="BBE0E3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1C7527A1-C3E0-4320-881A-E45B7405A32C}"/>
                  </a:ext>
                </a:extLst>
              </p:cNvPr>
              <p:cNvSpPr txBox="1"/>
              <p:nvPr/>
            </p:nvSpPr>
            <p:spPr>
              <a:xfrm>
                <a:off x="8599104" y="2146329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…</a:t>
                </a:r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814A201E-F1EF-4D90-A230-15CD8B75C17D}"/>
                </a:ext>
              </a:extLst>
            </p:cNvPr>
            <p:cNvSpPr/>
            <p:nvPr/>
          </p:nvSpPr>
          <p:spPr>
            <a:xfrm>
              <a:off x="6794718" y="5153528"/>
              <a:ext cx="1072355" cy="32539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>
                  <a:solidFill>
                    <a:schemeClr val="tx1"/>
                  </a:solidFill>
                </a:rPr>
                <a:t>Node-Agent</a:t>
              </a:r>
              <a:endParaRPr lang="zh-TW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37C9C756-E6C5-44C2-AF1C-89B691335536}"/>
                </a:ext>
              </a:extLst>
            </p:cNvPr>
            <p:cNvSpPr/>
            <p:nvPr/>
          </p:nvSpPr>
          <p:spPr>
            <a:xfrm>
              <a:off x="5997406" y="5153527"/>
              <a:ext cx="748305" cy="32539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>
                  <a:solidFill>
                    <a:schemeClr val="tx1"/>
                  </a:solidFill>
                </a:rPr>
                <a:t>worker</a:t>
              </a:r>
              <a:endParaRPr lang="zh-TW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6A7C1C9A-4FFB-49A1-A4A5-624988ECED0D}"/>
                </a:ext>
              </a:extLst>
            </p:cNvPr>
            <p:cNvSpPr/>
            <p:nvPr/>
          </p:nvSpPr>
          <p:spPr>
            <a:xfrm>
              <a:off x="10669919" y="5172382"/>
              <a:ext cx="1072355" cy="32539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>
                  <a:solidFill>
                    <a:schemeClr val="tx1"/>
                  </a:solidFill>
                </a:rPr>
                <a:t>Node-Agent</a:t>
              </a:r>
              <a:endParaRPr lang="zh-TW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9822E7F1-B0B0-42FB-B619-F3AA16D2675F}"/>
                </a:ext>
              </a:extLst>
            </p:cNvPr>
            <p:cNvSpPr/>
            <p:nvPr/>
          </p:nvSpPr>
          <p:spPr>
            <a:xfrm>
              <a:off x="9872607" y="5172381"/>
              <a:ext cx="748305" cy="32539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>
                  <a:solidFill>
                    <a:schemeClr val="tx1"/>
                  </a:solidFill>
                </a:rPr>
                <a:t>worker</a:t>
              </a:r>
              <a:endParaRPr lang="zh-TW" alt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4B3293D2-B42F-4FC6-B89E-D7C2C86BD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O-Cloud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自動化佈署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188BF333-798F-4220-91EF-1B9247759FE5}"/>
              </a:ext>
            </a:extLst>
          </p:cNvPr>
          <p:cNvSpPr/>
          <p:nvPr/>
        </p:nvSpPr>
        <p:spPr bwMode="auto">
          <a:xfrm>
            <a:off x="838200" y="1790197"/>
            <a:ext cx="10515600" cy="1320800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rPr>
              <a:t>SMO</a:t>
            </a:r>
            <a:endParaRPr kumimoji="1" lang="zh-TW" alt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71CCD064-0240-4B6A-8C8E-2DF646859BD3}"/>
              </a:ext>
            </a:extLst>
          </p:cNvPr>
          <p:cNvSpPr/>
          <p:nvPr/>
        </p:nvSpPr>
        <p:spPr>
          <a:xfrm>
            <a:off x="3201628" y="2388684"/>
            <a:ext cx="1167374" cy="4055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FOCOM</a:t>
            </a:r>
            <a:endParaRPr lang="zh-TW" altLang="en-US" dirty="0">
              <a:solidFill>
                <a:schemeClr val="tx1"/>
              </a:solidFill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E64A4387-4CE7-4181-BB0B-15AE0BC1F656}"/>
              </a:ext>
            </a:extLst>
          </p:cNvPr>
          <p:cNvGrpSpPr/>
          <p:nvPr/>
        </p:nvGrpSpPr>
        <p:grpSpPr>
          <a:xfrm>
            <a:off x="158253" y="4006753"/>
            <a:ext cx="2625268" cy="1904949"/>
            <a:chOff x="-1" y="4354530"/>
            <a:chExt cx="2625268" cy="1319213"/>
          </a:xfrm>
        </p:grpSpPr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6C9B1B93-4324-4E79-B52B-8127A58830DD}"/>
                </a:ext>
              </a:extLst>
            </p:cNvPr>
            <p:cNvSpPr/>
            <p:nvPr/>
          </p:nvSpPr>
          <p:spPr bwMode="auto">
            <a:xfrm>
              <a:off x="-1" y="4354530"/>
              <a:ext cx="2625268" cy="1319213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FirstNode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FF47648C-B8B8-4A64-BAA3-53F9B2E3E49A}"/>
                </a:ext>
              </a:extLst>
            </p:cNvPr>
            <p:cNvSpPr/>
            <p:nvPr/>
          </p:nvSpPr>
          <p:spPr bwMode="auto">
            <a:xfrm>
              <a:off x="1136124" y="4625015"/>
              <a:ext cx="1207856" cy="300265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Deployer</a:t>
              </a:r>
              <a:endParaRPr kumimoji="1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6516D457-B243-4EB7-8480-A8F1639BE637}"/>
                </a:ext>
              </a:extLst>
            </p:cNvPr>
            <p:cNvSpPr/>
            <p:nvPr/>
          </p:nvSpPr>
          <p:spPr bwMode="auto">
            <a:xfrm>
              <a:off x="269194" y="4625015"/>
              <a:ext cx="803701" cy="300265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MaaS</a:t>
              </a:r>
              <a:endParaRPr kumimoji="1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A1D15718-5E84-4E5B-80C7-6547D1BD8E3D}"/>
                </a:ext>
              </a:extLst>
            </p:cNvPr>
            <p:cNvSpPr/>
            <p:nvPr/>
          </p:nvSpPr>
          <p:spPr>
            <a:xfrm>
              <a:off x="1123584" y="4964283"/>
              <a:ext cx="1072355" cy="2877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>
                  <a:solidFill>
                    <a:schemeClr val="tx1"/>
                  </a:solidFill>
                </a:rPr>
                <a:t>Node-Agent</a:t>
              </a:r>
              <a:endParaRPr lang="zh-TW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A28D1787-E280-4020-9908-0EEB2199381F}"/>
                </a:ext>
              </a:extLst>
            </p:cNvPr>
            <p:cNvSpPr/>
            <p:nvPr/>
          </p:nvSpPr>
          <p:spPr>
            <a:xfrm>
              <a:off x="324590" y="4964283"/>
              <a:ext cx="748305" cy="2877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>
                  <a:solidFill>
                    <a:schemeClr val="tx1"/>
                  </a:solidFill>
                </a:rPr>
                <a:t>master</a:t>
              </a:r>
              <a:endParaRPr lang="zh-TW" alt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id="{535AA9E3-7648-45DE-983B-CAB5864D9D55}"/>
              </a:ext>
            </a:extLst>
          </p:cNvPr>
          <p:cNvSpPr/>
          <p:nvPr/>
        </p:nvSpPr>
        <p:spPr bwMode="auto">
          <a:xfrm>
            <a:off x="1069036" y="5359012"/>
            <a:ext cx="803701" cy="394456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IMS</a:t>
            </a:r>
            <a:endParaRPr kumimoji="1" lang="zh-TW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手繪多邊形: 圖案 2">
            <a:extLst>
              <a:ext uri="{FF2B5EF4-FFF2-40B4-BE49-F238E27FC236}">
                <a16:creationId xmlns:a16="http://schemas.microsoft.com/office/drawing/2014/main" id="{8CA48FF9-F3B3-4508-9A08-5A35D834C04A}"/>
              </a:ext>
            </a:extLst>
          </p:cNvPr>
          <p:cNvSpPr/>
          <p:nvPr/>
        </p:nvSpPr>
        <p:spPr>
          <a:xfrm>
            <a:off x="2781300" y="4000550"/>
            <a:ext cx="538163" cy="1904950"/>
          </a:xfrm>
          <a:custGeom>
            <a:avLst/>
            <a:gdLst>
              <a:gd name="connsiteX0" fmla="*/ 0 w 538163"/>
              <a:gd name="connsiteY0" fmla="*/ 0 h 1905000"/>
              <a:gd name="connsiteX1" fmla="*/ 0 w 538163"/>
              <a:gd name="connsiteY1" fmla="*/ 1905000 h 1905000"/>
              <a:gd name="connsiteX2" fmla="*/ 538163 w 538163"/>
              <a:gd name="connsiteY2" fmla="*/ 1181100 h 1905000"/>
              <a:gd name="connsiteX3" fmla="*/ 533400 w 538163"/>
              <a:gd name="connsiteY3" fmla="*/ 771525 h 1905000"/>
              <a:gd name="connsiteX4" fmla="*/ 0 w 538163"/>
              <a:gd name="connsiteY4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163" h="1905000">
                <a:moveTo>
                  <a:pt x="0" y="0"/>
                </a:moveTo>
                <a:lnTo>
                  <a:pt x="0" y="1905000"/>
                </a:lnTo>
                <a:lnTo>
                  <a:pt x="538163" y="1181100"/>
                </a:lnTo>
                <a:cubicBezTo>
                  <a:pt x="536575" y="1044575"/>
                  <a:pt x="534988" y="908050"/>
                  <a:pt x="533400" y="77152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733169B3-CBA8-4964-9BB4-B50A9B299601}"/>
              </a:ext>
            </a:extLst>
          </p:cNvPr>
          <p:cNvCxnSpPr>
            <a:cxnSpLocks/>
            <a:stCxn id="34" idx="3"/>
            <a:endCxn id="38" idx="2"/>
          </p:cNvCxnSpPr>
          <p:nvPr/>
        </p:nvCxnSpPr>
        <p:spPr bwMode="auto">
          <a:xfrm flipV="1">
            <a:off x="1872737" y="2794272"/>
            <a:ext cx="1912578" cy="276196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headEnd type="none" w="med" len="me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69BE7579-5EFD-47FF-8929-6A449E809EE2}"/>
              </a:ext>
            </a:extLst>
          </p:cNvPr>
          <p:cNvSpPr txBox="1"/>
          <p:nvPr/>
        </p:nvSpPr>
        <p:spPr>
          <a:xfrm>
            <a:off x="3425048" y="3278565"/>
            <a:ext cx="1759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佈署完成，向 </a:t>
            </a:r>
            <a:r>
              <a:rPr kumimoji="1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SMO</a:t>
            </a:r>
            <a:r>
              <a: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註冊。</a:t>
            </a:r>
          </a:p>
        </p:txBody>
      </p:sp>
    </p:spTree>
    <p:extLst>
      <p:ext uri="{BB962C8B-B14F-4D97-AF65-F5344CB8AC3E}">
        <p14:creationId xmlns:p14="http://schemas.microsoft.com/office/powerpoint/2010/main" val="84302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3293D2-B42F-4FC6-B89E-D7C2C86BD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2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刪除 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O-Cloud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的不同 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Scenario</a:t>
            </a: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7F37E11C-E710-4C8E-9163-68E74D829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923885"/>
              </p:ext>
            </p:extLst>
          </p:nvPr>
        </p:nvGraphicFramePr>
        <p:xfrm>
          <a:off x="6784124" y="1946113"/>
          <a:ext cx="4064000" cy="3830744"/>
        </p:xfrm>
        <a:graphic>
          <a:graphicData uri="http://schemas.openxmlformats.org/drawingml/2006/table">
            <a:tbl>
              <a:tblPr firstRow="1" bandRow="1"/>
              <a:tblGrid>
                <a:gridCol w="4064000">
                  <a:extLst>
                    <a:ext uri="{9D8B030D-6E8A-4147-A177-3AD203B41FA5}">
                      <a16:colId xmlns:a16="http://schemas.microsoft.com/office/drawing/2014/main" val="2270013256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r>
                        <a:rPr lang="en-US" altLang="zh-TW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statusMessage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67055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Deploy </a:t>
                      </a:r>
                      <a:r>
                        <a:rPr lang="en-US" altLang="zh-TW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MaaS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73657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Register VM on </a:t>
                      </a:r>
                      <a:r>
                        <a:rPr lang="en-US" altLang="zh-TW" sz="1800" kern="1200" dirty="0" err="1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MaaS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.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33191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Commission VM.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96705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Deploy Machines.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135550"/>
                  </a:ext>
                </a:extLst>
              </a:tr>
              <a:tr h="4931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Set Environment for k8s.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74631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Create k8s clusters.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25613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Deploy Node-Agent on each node.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94061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/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Deploy IMS.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41114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Deployment Finished.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057136"/>
                  </a:ext>
                </a:extLst>
              </a:tr>
            </a:tbl>
          </a:graphicData>
        </a:graphic>
      </p:graphicFrame>
      <p:grpSp>
        <p:nvGrpSpPr>
          <p:cNvPr id="3" name="群組 2">
            <a:extLst>
              <a:ext uri="{FF2B5EF4-FFF2-40B4-BE49-F238E27FC236}">
                <a16:creationId xmlns:a16="http://schemas.microsoft.com/office/drawing/2014/main" id="{D669146D-664C-4575-B546-EB2189B2827B}"/>
              </a:ext>
            </a:extLst>
          </p:cNvPr>
          <p:cNvGrpSpPr/>
          <p:nvPr/>
        </p:nvGrpSpPr>
        <p:grpSpPr>
          <a:xfrm>
            <a:off x="1178125" y="2481173"/>
            <a:ext cx="5618546" cy="3154260"/>
            <a:chOff x="-2277456" y="2578485"/>
            <a:chExt cx="5618546" cy="3154260"/>
          </a:xfrm>
        </p:grpSpPr>
        <p:sp>
          <p:nvSpPr>
            <p:cNvPr id="16" name="左中括弧 15">
              <a:extLst>
                <a:ext uri="{FF2B5EF4-FFF2-40B4-BE49-F238E27FC236}">
                  <a16:creationId xmlns:a16="http://schemas.microsoft.com/office/drawing/2014/main" id="{86F11F92-5BCE-4B89-BEDE-7FE3E1D0CF2C}"/>
                </a:ext>
              </a:extLst>
            </p:cNvPr>
            <p:cNvSpPr/>
            <p:nvPr/>
          </p:nvSpPr>
          <p:spPr bwMode="auto">
            <a:xfrm>
              <a:off x="1304021" y="2578485"/>
              <a:ext cx="2024523" cy="3154260"/>
            </a:xfrm>
            <a:prstGeom prst="leftBracke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arrow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微軟正黑體"/>
                <a:cs typeface="+mn-cs"/>
              </a:endParaRPr>
            </a:p>
          </p:txBody>
        </p:sp>
        <p:sp>
          <p:nvSpPr>
            <p:cNvPr id="17" name="左中括弧 16">
              <a:extLst>
                <a:ext uri="{FF2B5EF4-FFF2-40B4-BE49-F238E27FC236}">
                  <a16:creationId xmlns:a16="http://schemas.microsoft.com/office/drawing/2014/main" id="{889BA786-F757-44E8-A60C-CCEF96F7748C}"/>
                </a:ext>
              </a:extLst>
            </p:cNvPr>
            <p:cNvSpPr/>
            <p:nvPr/>
          </p:nvSpPr>
          <p:spPr bwMode="auto">
            <a:xfrm>
              <a:off x="1920256" y="2972767"/>
              <a:ext cx="1408289" cy="2759978"/>
            </a:xfrm>
            <a:prstGeom prst="leftBracket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headEnd type="none" w="med" len="med"/>
              <a:tailEnd type="arrow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微軟正黑體"/>
                <a:cs typeface="+mn-cs"/>
              </a:endParaRPr>
            </a:p>
          </p:txBody>
        </p:sp>
        <p:sp>
          <p:nvSpPr>
            <p:cNvPr id="18" name="左中括弧 17">
              <a:extLst>
                <a:ext uri="{FF2B5EF4-FFF2-40B4-BE49-F238E27FC236}">
                  <a16:creationId xmlns:a16="http://schemas.microsoft.com/office/drawing/2014/main" id="{84A3409C-8161-48C7-B195-9FEABE0A69D7}"/>
                </a:ext>
              </a:extLst>
            </p:cNvPr>
            <p:cNvSpPr/>
            <p:nvPr/>
          </p:nvSpPr>
          <p:spPr bwMode="auto">
            <a:xfrm>
              <a:off x="2516232" y="4147225"/>
              <a:ext cx="812309" cy="1585519"/>
            </a:xfrm>
            <a:prstGeom prst="leftBracket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headEnd type="none" w="med" len="med"/>
              <a:tailEnd type="arrow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微軟正黑體"/>
                <a:cs typeface="+mn-cs"/>
              </a:endParaRPr>
            </a:p>
          </p:txBody>
        </p:sp>
        <p:sp>
          <p:nvSpPr>
            <p:cNvPr id="19" name="左中括弧 18">
              <a:extLst>
                <a:ext uri="{FF2B5EF4-FFF2-40B4-BE49-F238E27FC236}">
                  <a16:creationId xmlns:a16="http://schemas.microsoft.com/office/drawing/2014/main" id="{B27F8ED6-F090-40B4-B98C-E8E9E915494B}"/>
                </a:ext>
              </a:extLst>
            </p:cNvPr>
            <p:cNvSpPr/>
            <p:nvPr/>
          </p:nvSpPr>
          <p:spPr bwMode="auto">
            <a:xfrm>
              <a:off x="2945524" y="4944180"/>
              <a:ext cx="395566" cy="788564"/>
            </a:xfrm>
            <a:prstGeom prst="leftBracket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headEnd type="none" w="med" len="med"/>
              <a:tailEnd type="arrow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微軟正黑體"/>
                <a:cs typeface="+mn-cs"/>
              </a:endParaRP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8E893464-1083-4A7E-98AB-744E1BA5583E}"/>
                </a:ext>
              </a:extLst>
            </p:cNvPr>
            <p:cNvSpPr txBox="1"/>
            <p:nvPr/>
          </p:nvSpPr>
          <p:spPr>
            <a:xfrm>
              <a:off x="-2277456" y="3555450"/>
              <a:ext cx="34362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eaLnBrk="0" fontAlgn="base" hangingPunct="0">
                <a:spcBef>
                  <a:spcPct val="0"/>
                </a:spcBef>
                <a:spcAft>
                  <a:spcPct val="0"/>
                </a:spcAft>
                <a:buFont typeface="+mj-lt"/>
                <a:buAutoNum type="alphaUcPeriod"/>
              </a:pPr>
              <a:r>
                <a:rPr kumimoji="1" lang="zh-TW" altLang="en-US" b="1" dirty="0">
                  <a:solidFill>
                    <a:srgbClr val="FF0000"/>
                  </a:solidFill>
                  <a:latin typeface="微軟正黑體"/>
                  <a:ea typeface="微軟正黑體"/>
                </a:rPr>
                <a:t>整個 </a:t>
              </a:r>
              <a:r>
                <a:rPr kumimoji="1" lang="en-US" altLang="zh-TW" b="1" dirty="0">
                  <a:solidFill>
                    <a:srgbClr val="FF0000"/>
                  </a:solidFill>
                  <a:latin typeface="微軟正黑體"/>
                  <a:ea typeface="微軟正黑體"/>
                </a:rPr>
                <a:t>O-Cloud </a:t>
              </a:r>
              <a:r>
                <a:rPr kumimoji="1" lang="zh-TW" altLang="en-US" b="1" dirty="0">
                  <a:solidFill>
                    <a:srgbClr val="FF0000"/>
                  </a:solidFill>
                  <a:latin typeface="微軟正黑體"/>
                  <a:ea typeface="微軟正黑體"/>
                </a:rPr>
                <a:t>包含</a:t>
              </a:r>
              <a:r>
                <a:rPr kumimoji="1" lang="en-US" altLang="zh-TW" b="1" dirty="0">
                  <a:solidFill>
                    <a:srgbClr val="FF0000"/>
                  </a:solidFill>
                  <a:latin typeface="微軟正黑體"/>
                  <a:ea typeface="微軟正黑體"/>
                </a:rPr>
                <a:t>VM</a:t>
              </a:r>
              <a:r>
                <a:rPr kumimoji="1" lang="zh-TW" altLang="en-US" b="1" dirty="0">
                  <a:solidFill>
                    <a:srgbClr val="FF0000"/>
                  </a:solidFill>
                  <a:latin typeface="微軟正黑體"/>
                  <a:ea typeface="微軟正黑體"/>
                </a:rPr>
                <a:t> 刪掉</a:t>
              </a:r>
              <a:endParaRPr kumimoji="1" lang="en-US" altLang="zh-TW" b="1" dirty="0">
                <a:solidFill>
                  <a:srgbClr val="FF0000"/>
                </a:solidFill>
                <a:latin typeface="微軟正黑體"/>
                <a:ea typeface="微軟正黑體"/>
              </a:endParaRPr>
            </a:p>
            <a:p>
              <a:pPr marL="342900" indent="-342900" eaLnBrk="0" fontAlgn="base" hangingPunct="0">
                <a:spcBef>
                  <a:spcPct val="0"/>
                </a:spcBef>
                <a:spcAft>
                  <a:spcPct val="0"/>
                </a:spcAft>
                <a:buFont typeface="+mj-lt"/>
                <a:buAutoNum type="alphaUcPeriod"/>
              </a:pPr>
              <a:r>
                <a:rPr kumimoji="1" lang="zh-TW" altLang="en-US" b="1" dirty="0">
                  <a:solidFill>
                    <a:srgbClr val="FFC000"/>
                  </a:solidFill>
                  <a:latin typeface="微軟正黑體"/>
                </a:rPr>
                <a:t>留下 </a:t>
              </a:r>
              <a:r>
                <a:rPr kumimoji="1" lang="en-US" altLang="zh-TW" b="1" dirty="0" err="1">
                  <a:solidFill>
                    <a:srgbClr val="FFC000"/>
                  </a:solidFill>
                  <a:latin typeface="微軟正黑體"/>
                </a:rPr>
                <a:t>FirstNode</a:t>
              </a:r>
              <a:r>
                <a:rPr kumimoji="1" lang="en-US" altLang="zh-TW" b="1" dirty="0">
                  <a:solidFill>
                    <a:srgbClr val="FFC000"/>
                  </a:solidFill>
                  <a:latin typeface="微軟正黑體"/>
                </a:rPr>
                <a:t> +</a:t>
              </a:r>
              <a:r>
                <a:rPr kumimoji="1" lang="zh-TW" altLang="en-US" b="1" dirty="0">
                  <a:solidFill>
                    <a:srgbClr val="FFC000"/>
                  </a:solidFill>
                  <a:latin typeface="微軟正黑體"/>
                </a:rPr>
                <a:t> </a:t>
              </a:r>
              <a:r>
                <a:rPr kumimoji="1" lang="en-US" altLang="zh-TW" b="1" dirty="0" err="1">
                  <a:solidFill>
                    <a:srgbClr val="FFC000"/>
                  </a:solidFill>
                  <a:latin typeface="微軟正黑體"/>
                </a:rPr>
                <a:t>MaaS</a:t>
              </a:r>
              <a:endParaRPr kumimoji="1" lang="en-US" altLang="zh-TW" b="1" dirty="0">
                <a:solidFill>
                  <a:srgbClr val="FFC000"/>
                </a:solidFill>
                <a:latin typeface="微軟正黑體"/>
              </a:endParaRPr>
            </a:p>
            <a:p>
              <a:pPr marL="342900" indent="-342900" eaLnBrk="0" fontAlgn="base" hangingPunct="0">
                <a:spcBef>
                  <a:spcPct val="0"/>
                </a:spcBef>
                <a:spcAft>
                  <a:spcPct val="0"/>
                </a:spcAft>
                <a:buFont typeface="+mj-lt"/>
                <a:buAutoNum type="alphaUcPeriod"/>
              </a:pPr>
              <a:r>
                <a:rPr kumimoji="1" lang="zh-TW" altLang="en-US" b="1" dirty="0">
                  <a:solidFill>
                    <a:srgbClr val="0070C0"/>
                  </a:solidFill>
                  <a:latin typeface="微軟正黑體"/>
                </a:rPr>
                <a:t>不刪掉</a:t>
              </a:r>
              <a:r>
                <a:rPr kumimoji="1" lang="en-US" altLang="zh-TW" b="1" dirty="0">
                  <a:solidFill>
                    <a:srgbClr val="0070C0"/>
                  </a:solidFill>
                  <a:latin typeface="微軟正黑體"/>
                </a:rPr>
                <a:t>VM</a:t>
              </a:r>
            </a:p>
            <a:p>
              <a:pPr marL="342900" indent="-342900" eaLnBrk="0" fontAlgn="base" hangingPunct="0">
                <a:spcBef>
                  <a:spcPct val="0"/>
                </a:spcBef>
                <a:spcAft>
                  <a:spcPct val="0"/>
                </a:spcAft>
                <a:buFont typeface="+mj-lt"/>
                <a:buAutoNum type="alphaUcPeriod"/>
              </a:pPr>
              <a:r>
                <a:rPr kumimoji="1" lang="zh-TW" altLang="en-US" b="1" dirty="0">
                  <a:solidFill>
                    <a:srgbClr val="00B050"/>
                  </a:solidFill>
                  <a:latin typeface="微軟正黑體"/>
                </a:rPr>
                <a:t>不刪掉 </a:t>
              </a:r>
              <a:r>
                <a:rPr kumimoji="1" lang="en-US" altLang="zh-TW" b="1" dirty="0">
                  <a:solidFill>
                    <a:srgbClr val="00B050"/>
                  </a:solidFill>
                  <a:latin typeface="微軟正黑體"/>
                </a:rPr>
                <a:t>k8s Cluster</a:t>
              </a:r>
              <a:endParaRPr kumimoji="1" lang="zh-TW" altLang="en-US" b="1" dirty="0">
                <a:solidFill>
                  <a:srgbClr val="00B050"/>
                </a:solidFill>
                <a:latin typeface="微軟正黑體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702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3293D2-B42F-4FC6-B89E-D7C2C86BD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大綱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26483B-2BCE-4B19-BDE0-E33D4A1D4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研究背景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研究動機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研究目的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O-Cloud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介面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系統展示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實驗數據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結論與未來展望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623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6D43E0E8-CA75-4255-957D-B054FCB5C0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908203"/>
              </p:ext>
            </p:extLst>
          </p:nvPr>
        </p:nvGraphicFramePr>
        <p:xfrm>
          <a:off x="2468932" y="1231295"/>
          <a:ext cx="8542150" cy="5027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4733">
                  <a:extLst>
                    <a:ext uri="{9D8B030D-6E8A-4147-A177-3AD203B41FA5}">
                      <a16:colId xmlns:a16="http://schemas.microsoft.com/office/drawing/2014/main" val="3941643146"/>
                    </a:ext>
                  </a:extLst>
                </a:gridCol>
                <a:gridCol w="1440034">
                  <a:extLst>
                    <a:ext uri="{9D8B030D-6E8A-4147-A177-3AD203B41FA5}">
                      <a16:colId xmlns:a16="http://schemas.microsoft.com/office/drawing/2014/main" val="2779590518"/>
                    </a:ext>
                  </a:extLst>
                </a:gridCol>
                <a:gridCol w="2847383">
                  <a:extLst>
                    <a:ext uri="{9D8B030D-6E8A-4147-A177-3AD203B41FA5}">
                      <a16:colId xmlns:a16="http://schemas.microsoft.com/office/drawing/2014/main" val="3982752373"/>
                    </a:ext>
                  </a:extLst>
                </a:gridCol>
              </a:tblGrid>
              <a:tr h="34318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Resource URI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HTTP method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Name</a:t>
                      </a:r>
                      <a:endParaRPr lang="zh-TW" altLang="zh-TW" sz="1200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5682133"/>
                  </a:ext>
                </a:extLst>
              </a:tr>
              <a:tr h="34318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</a:t>
                      </a:r>
                      <a:endPara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GET</a:t>
                      </a:r>
                      <a:endPara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O-Cloud Description</a:t>
                      </a:r>
                      <a:endParaRPr lang="zh-TW" altLang="zh-TW" sz="1200" b="1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8498488"/>
                  </a:ext>
                </a:extLst>
              </a:tr>
              <a:tr h="34318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altLang="zh-TW" sz="1200" b="1" kern="15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resourceTypes</a:t>
                      </a:r>
                      <a:endPara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GET</a:t>
                      </a:r>
                      <a:endPara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Resource Type List</a:t>
                      </a:r>
                      <a:endParaRPr lang="zh-TW" altLang="zh-TW" sz="1200" b="1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0886"/>
                  </a:ext>
                </a:extLst>
              </a:tr>
              <a:tr h="34318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altLang="zh-TW" sz="1200" b="1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resourceTypes</a:t>
                      </a:r>
                      <a:r>
                        <a:rPr lang="en-US" altLang="zh-TW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/{</a:t>
                      </a:r>
                      <a:r>
                        <a:rPr lang="en-US" altLang="zh-TW" sz="1200" b="1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resourceTypeId</a:t>
                      </a:r>
                      <a:endPara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GET</a:t>
                      </a:r>
                      <a:endPara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Resource Type Description</a:t>
                      </a:r>
                      <a:endParaRPr lang="zh-TW" altLang="zh-TW" sz="1200" b="1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2790195"/>
                  </a:ext>
                </a:extLst>
              </a:tr>
              <a:tr h="28619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altLang="zh-TW" sz="1200" b="1" kern="15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resourcePools</a:t>
                      </a:r>
                      <a:endPara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GET</a:t>
                      </a:r>
                      <a:endPara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Resource Pool List</a:t>
                      </a:r>
                      <a:endParaRPr lang="zh-TW" altLang="zh-TW" sz="1200" b="1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1770963"/>
                  </a:ext>
                </a:extLst>
              </a:tr>
              <a:tr h="3431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altLang="zh-TW" sz="1200" b="1" kern="15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resourcePools</a:t>
                      </a:r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/{</a:t>
                      </a:r>
                      <a:r>
                        <a:rPr lang="en-US" altLang="zh-TW" sz="1200" b="1" kern="15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resourcePoolId</a:t>
                      </a:r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}</a:t>
                      </a:r>
                      <a:endParaRPr lang="zh-TW" altLang="zh-TW" sz="1200" b="1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GET</a:t>
                      </a:r>
                      <a:endPara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Resource Pool Description</a:t>
                      </a:r>
                      <a:endParaRPr lang="zh-TW" altLang="zh-TW" sz="1200" b="1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9120254"/>
                  </a:ext>
                </a:extLst>
              </a:tr>
              <a:tr h="394900">
                <a:tc>
                  <a:txBody>
                    <a:bodyPr/>
                    <a:lstStyle/>
                    <a:p>
                      <a:pPr indent="274320" algn="ctr">
                        <a:spcAft>
                          <a:spcPts val="0"/>
                        </a:spcAft>
                      </a:pPr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altLang="zh-TW" sz="1200" b="1" kern="15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resourcePools</a:t>
                      </a:r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/{</a:t>
                      </a:r>
                      <a:r>
                        <a:rPr lang="en-US" altLang="zh-TW" sz="1200" b="1" kern="15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resourcePoolId</a:t>
                      </a:r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}</a:t>
                      </a:r>
                      <a:endParaRPr lang="zh-TW" altLang="zh-TW" sz="1200" b="1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indent="274320" algn="ctr">
                        <a:spcAft>
                          <a:spcPts val="0"/>
                        </a:spcAft>
                      </a:pPr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/resources</a:t>
                      </a:r>
                      <a:endParaRPr lang="zh-TW" altLang="zh-TW" sz="1200" b="1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GET</a:t>
                      </a:r>
                      <a:endPara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Resource List</a:t>
                      </a:r>
                      <a:endParaRPr lang="zh-TW" altLang="zh-TW" sz="1200" b="1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4871168"/>
                  </a:ext>
                </a:extLst>
              </a:tr>
              <a:tr h="394900">
                <a:tc>
                  <a:txBody>
                    <a:bodyPr/>
                    <a:lstStyle/>
                    <a:p>
                      <a:pPr indent="274320" algn="ctr">
                        <a:spcAft>
                          <a:spcPts val="0"/>
                        </a:spcAft>
                      </a:pPr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altLang="zh-TW" sz="1200" b="1" kern="15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resourcePools</a:t>
                      </a:r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/{</a:t>
                      </a:r>
                      <a:r>
                        <a:rPr lang="en-US" altLang="zh-TW" sz="1200" b="1" kern="15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resourcePoolId</a:t>
                      </a:r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}</a:t>
                      </a:r>
                      <a:endParaRPr lang="zh-TW" altLang="zh-TW" sz="1200" b="1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indent="274320" algn="ctr">
                        <a:spcAft>
                          <a:spcPts val="0"/>
                        </a:spcAft>
                      </a:pPr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/resources/{</a:t>
                      </a:r>
                      <a:r>
                        <a:rPr lang="en-US" altLang="zh-TW" sz="1200" b="1" kern="15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resourceId</a:t>
                      </a:r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}</a:t>
                      </a:r>
                      <a:endParaRPr lang="zh-TW" altLang="zh-TW" sz="1200" b="1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GET</a:t>
                      </a:r>
                      <a:endPara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Resource Description</a:t>
                      </a:r>
                      <a:endParaRPr lang="zh-TW" altLang="zh-TW" sz="1200" b="1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0798271"/>
                  </a:ext>
                </a:extLst>
              </a:tr>
              <a:tr h="3431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altLang="zh-TW" sz="1200" b="1" kern="15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deploymentManagers</a:t>
                      </a:r>
                      <a:endParaRPr lang="zh-TW" altLang="zh-TW" sz="1200" b="1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GET</a:t>
                      </a:r>
                      <a:endPara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Deployment Manager List</a:t>
                      </a:r>
                      <a:endParaRPr lang="zh-TW" altLang="zh-TW" sz="1200" b="1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9019631"/>
                  </a:ext>
                </a:extLst>
              </a:tr>
              <a:tr h="3949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altLang="zh-TW" sz="1200" b="1" kern="15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deploymentManagers</a:t>
                      </a:r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/{</a:t>
                      </a:r>
                      <a:r>
                        <a:rPr lang="en-US" altLang="zh-TW" sz="1200" b="1" kern="15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deploymentManagerId</a:t>
                      </a:r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}</a:t>
                      </a:r>
                      <a:endParaRPr lang="zh-TW" altLang="zh-TW" sz="1200" b="1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GET</a:t>
                      </a:r>
                      <a:endPara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Deployment Manager Description</a:t>
                      </a:r>
                      <a:endParaRPr lang="zh-TW" altLang="zh-TW" sz="1200" b="1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018102"/>
                  </a:ext>
                </a:extLst>
              </a:tr>
              <a:tr h="34318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subscriptions</a:t>
                      </a:r>
                      <a:endPara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GET</a:t>
                      </a:r>
                      <a:endPara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Inventory Subscription List</a:t>
                      </a:r>
                      <a:endParaRPr lang="zh-TW" altLang="zh-TW" sz="1200" b="1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1981566"/>
                  </a:ext>
                </a:extLst>
              </a:tr>
              <a:tr h="3431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subscriptions</a:t>
                      </a:r>
                      <a:endPara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POST</a:t>
                      </a:r>
                      <a:endPara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Inventory Subscription List</a:t>
                      </a:r>
                      <a:endParaRPr lang="zh-TW" altLang="zh-TW" sz="1200" b="1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020330"/>
                  </a:ext>
                </a:extLst>
              </a:tr>
              <a:tr h="3431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/subscriptions/{</a:t>
                      </a:r>
                      <a:r>
                        <a:rPr lang="en-US" altLang="zh-TW" sz="1200" b="1" kern="15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subscriptionId</a:t>
                      </a:r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}</a:t>
                      </a:r>
                      <a:endParaRPr lang="zh-TW" altLang="zh-TW" sz="1200" b="1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GET</a:t>
                      </a:r>
                      <a:endPara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Inventory Subscription Description</a:t>
                      </a:r>
                      <a:endParaRPr lang="zh-TW" altLang="zh-TW" sz="1200" b="1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2350380"/>
                  </a:ext>
                </a:extLst>
              </a:tr>
              <a:tr h="3431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/subscriptions/{</a:t>
                      </a:r>
                      <a:r>
                        <a:rPr lang="en-US" altLang="zh-TW" sz="1200" b="1" kern="15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subscriptionId</a:t>
                      </a:r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}</a:t>
                      </a:r>
                      <a:endParaRPr lang="zh-TW" altLang="zh-TW" sz="1200" b="1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DELETE</a:t>
                      </a:r>
                      <a:endPara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Inventory Subscription Description</a:t>
                      </a:r>
                      <a:endParaRPr lang="zh-TW" altLang="zh-TW" sz="1200" b="1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8462392"/>
                  </a:ext>
                </a:extLst>
              </a:tr>
            </a:tbl>
          </a:graphicData>
        </a:graphic>
      </p:graphicFrame>
      <p:sp>
        <p:nvSpPr>
          <p:cNvPr id="7" name="標題 1">
            <a:extLst>
              <a:ext uri="{FF2B5EF4-FFF2-40B4-BE49-F238E27FC236}">
                <a16:creationId xmlns:a16="http://schemas.microsoft.com/office/drawing/2014/main" id="{C0F98641-9342-44BD-A5AD-8EF41AA36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O2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介面服務 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 IMS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6E2DFA6D-1EC2-47EE-9DDE-55189FC5BAAD}"/>
              </a:ext>
            </a:extLst>
          </p:cNvPr>
          <p:cNvGrpSpPr/>
          <p:nvPr/>
        </p:nvGrpSpPr>
        <p:grpSpPr>
          <a:xfrm>
            <a:off x="639130" y="945567"/>
            <a:ext cx="5019917" cy="5240015"/>
            <a:chOff x="130083" y="1039835"/>
            <a:chExt cx="5019917" cy="5240015"/>
          </a:xfrm>
        </p:grpSpPr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AF2FE457-33EB-4D03-80DA-73601C11A9BD}"/>
                </a:ext>
              </a:extLst>
            </p:cNvPr>
            <p:cNvSpPr txBox="1"/>
            <p:nvPr/>
          </p:nvSpPr>
          <p:spPr>
            <a:xfrm>
              <a:off x="1800782" y="1039835"/>
              <a:ext cx="33492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Prefix: /o2ims_infrastructureInventory/v1/</a:t>
              </a:r>
              <a:endPara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左中括弧 8">
              <a:extLst>
                <a:ext uri="{FF2B5EF4-FFF2-40B4-BE49-F238E27FC236}">
                  <a16:creationId xmlns:a16="http://schemas.microsoft.com/office/drawing/2014/main" id="{C04D4589-645C-4A8E-BB6C-24F87B42A1D9}"/>
                </a:ext>
              </a:extLst>
            </p:cNvPr>
            <p:cNvSpPr/>
            <p:nvPr/>
          </p:nvSpPr>
          <p:spPr>
            <a:xfrm>
              <a:off x="1652579" y="4954287"/>
              <a:ext cx="281895" cy="1325563"/>
            </a:xfrm>
            <a:prstGeom prst="leftBracket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AA6CB90B-793E-4201-8C2A-269E37C24508}"/>
                </a:ext>
              </a:extLst>
            </p:cNvPr>
            <p:cNvSpPr txBox="1"/>
            <p:nvPr/>
          </p:nvSpPr>
          <p:spPr>
            <a:xfrm>
              <a:off x="130084" y="5426383"/>
              <a:ext cx="15115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>
                  <a:solidFill>
                    <a:schemeClr val="accent1"/>
                  </a:solidFill>
                </a:rPr>
                <a:t>Subscriptions</a:t>
              </a:r>
              <a:endParaRPr lang="zh-TW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2" name="左中括弧 11">
              <a:extLst>
                <a:ext uri="{FF2B5EF4-FFF2-40B4-BE49-F238E27FC236}">
                  <a16:creationId xmlns:a16="http://schemas.microsoft.com/office/drawing/2014/main" id="{C8BA1AF3-DC36-43F8-B049-C354BA10CAEA}"/>
                </a:ext>
              </a:extLst>
            </p:cNvPr>
            <p:cNvSpPr/>
            <p:nvPr/>
          </p:nvSpPr>
          <p:spPr>
            <a:xfrm>
              <a:off x="1652579" y="4199860"/>
              <a:ext cx="281895" cy="710488"/>
            </a:xfrm>
            <a:prstGeom prst="leftBracket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accent6"/>
                </a:solidFill>
              </a:endParaRP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98661C1D-F8D7-423C-A63A-365FEA175EF3}"/>
                </a:ext>
              </a:extLst>
            </p:cNvPr>
            <p:cNvSpPr txBox="1"/>
            <p:nvPr/>
          </p:nvSpPr>
          <p:spPr>
            <a:xfrm>
              <a:off x="130084" y="4370438"/>
              <a:ext cx="15115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>
                  <a:solidFill>
                    <a:schemeClr val="accent6"/>
                  </a:solidFill>
                </a:rPr>
                <a:t>DMS</a:t>
              </a:r>
              <a:r>
                <a:rPr lang="zh-TW" altLang="en-US" dirty="0">
                  <a:solidFill>
                    <a:schemeClr val="accent6"/>
                  </a:solidFill>
                </a:rPr>
                <a:t> </a:t>
              </a:r>
              <a:r>
                <a:rPr lang="en-US" altLang="zh-TW" dirty="0">
                  <a:solidFill>
                    <a:schemeClr val="accent6"/>
                  </a:solidFill>
                </a:rPr>
                <a:t>Info</a:t>
              </a:r>
              <a:endParaRPr lang="zh-TW" alt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14" name="左中括弧 13">
              <a:extLst>
                <a:ext uri="{FF2B5EF4-FFF2-40B4-BE49-F238E27FC236}">
                  <a16:creationId xmlns:a16="http://schemas.microsoft.com/office/drawing/2014/main" id="{EEA8637C-F509-4EFA-8528-7578E11C7BAD}"/>
                </a:ext>
              </a:extLst>
            </p:cNvPr>
            <p:cNvSpPr/>
            <p:nvPr/>
          </p:nvSpPr>
          <p:spPr>
            <a:xfrm>
              <a:off x="1652579" y="2041451"/>
              <a:ext cx="281895" cy="2087404"/>
            </a:xfrm>
            <a:prstGeom prst="leftBracket">
              <a:avLst/>
            </a:prstGeom>
            <a:ln>
              <a:solidFill>
                <a:schemeClr val="accent4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accent6"/>
                </a:solidFill>
              </a:endParaRPr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0716FB27-BCF2-453B-A79C-E396FB049B16}"/>
                </a:ext>
              </a:extLst>
            </p:cNvPr>
            <p:cNvSpPr txBox="1"/>
            <p:nvPr/>
          </p:nvSpPr>
          <p:spPr>
            <a:xfrm>
              <a:off x="140982" y="2900487"/>
              <a:ext cx="15115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>
                  <a:solidFill>
                    <a:schemeClr val="accent4"/>
                  </a:solidFill>
                </a:rPr>
                <a:t>Resources</a:t>
              </a:r>
              <a:endParaRPr lang="zh-TW" alt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6" name="左中括弧 15">
              <a:extLst>
                <a:ext uri="{FF2B5EF4-FFF2-40B4-BE49-F238E27FC236}">
                  <a16:creationId xmlns:a16="http://schemas.microsoft.com/office/drawing/2014/main" id="{1534D0D6-5520-4C22-9155-032EB59D7EE5}"/>
                </a:ext>
              </a:extLst>
            </p:cNvPr>
            <p:cNvSpPr/>
            <p:nvPr/>
          </p:nvSpPr>
          <p:spPr>
            <a:xfrm>
              <a:off x="1659835" y="1698490"/>
              <a:ext cx="281895" cy="271956"/>
            </a:xfrm>
            <a:prstGeom prst="leftBracket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accent6"/>
                </a:solidFill>
              </a:endParaRPr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D3929B10-20B3-47AD-BC42-1E886187F6BD}"/>
                </a:ext>
              </a:extLst>
            </p:cNvPr>
            <p:cNvSpPr txBox="1"/>
            <p:nvPr/>
          </p:nvSpPr>
          <p:spPr>
            <a:xfrm>
              <a:off x="130083" y="1649802"/>
              <a:ext cx="15115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>
                  <a:solidFill>
                    <a:schemeClr val="accent2"/>
                  </a:solidFill>
                </a:rPr>
                <a:t>O-Cloud Info</a:t>
              </a:r>
              <a:endParaRPr lang="zh-TW" altLang="en-US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023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3293D2-B42F-4FC6-B89E-D7C2C86BD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O2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介面服務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- Infrastructure Inventories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EDB256C-84DC-4901-A99C-114356E79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85" y="2504712"/>
            <a:ext cx="5411979" cy="141499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B6FD174E-7BE2-4DE1-8119-270DC5966A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984" y="4222461"/>
            <a:ext cx="5411979" cy="1414992"/>
          </a:xfrm>
          <a:prstGeom prst="rect">
            <a:avLst/>
          </a:prstGeom>
        </p:spPr>
      </p:pic>
      <p:grpSp>
        <p:nvGrpSpPr>
          <p:cNvPr id="18" name="群組 17">
            <a:extLst>
              <a:ext uri="{FF2B5EF4-FFF2-40B4-BE49-F238E27FC236}">
                <a16:creationId xmlns:a16="http://schemas.microsoft.com/office/drawing/2014/main" id="{1D78E99B-A7E6-4D7B-89E2-6A5072060A63}"/>
              </a:ext>
            </a:extLst>
          </p:cNvPr>
          <p:cNvGrpSpPr/>
          <p:nvPr/>
        </p:nvGrpSpPr>
        <p:grpSpPr>
          <a:xfrm>
            <a:off x="6647843" y="2749679"/>
            <a:ext cx="5050171" cy="2744003"/>
            <a:chOff x="7038361" y="2050028"/>
            <a:chExt cx="5050171" cy="2744003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A8EDD7F5-3EED-4906-86AB-ADF94D93F32D}"/>
                </a:ext>
              </a:extLst>
            </p:cNvPr>
            <p:cNvSpPr/>
            <p:nvPr/>
          </p:nvSpPr>
          <p:spPr bwMode="auto">
            <a:xfrm>
              <a:off x="7038361" y="3032343"/>
              <a:ext cx="4228051" cy="1761688"/>
            </a:xfrm>
            <a:prstGeom prst="rect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Node</a:t>
              </a:r>
              <a:endParaRPr kumimoji="1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7617DFB0-83EA-4A1B-9EB6-12000534065F}"/>
                </a:ext>
              </a:extLst>
            </p:cNvPr>
            <p:cNvSpPr/>
            <p:nvPr/>
          </p:nvSpPr>
          <p:spPr bwMode="auto">
            <a:xfrm>
              <a:off x="7780786" y="2050028"/>
              <a:ext cx="2743199" cy="354435"/>
            </a:xfrm>
            <a:prstGeom prst="rect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IMS</a:t>
              </a:r>
              <a:endParaRPr kumimoji="1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cxnSp>
          <p:nvCxnSpPr>
            <p:cNvPr id="21" name="直線單箭頭接點 20">
              <a:extLst>
                <a:ext uri="{FF2B5EF4-FFF2-40B4-BE49-F238E27FC236}">
                  <a16:creationId xmlns:a16="http://schemas.microsoft.com/office/drawing/2014/main" id="{D4CAE05D-84C1-4685-BA7F-DF92DDABCFE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0435905" y="2404463"/>
              <a:ext cx="0" cy="718092"/>
            </a:xfrm>
            <a:prstGeom prst="straightConnector1">
              <a:avLst/>
            </a:prstGeom>
            <a:noFill/>
            <a:ln w="38100" cap="flat" cmpd="sng" algn="ctr">
              <a:solidFill>
                <a:srgbClr val="333399"/>
              </a:solidFill>
              <a:prstDash val="solid"/>
              <a:headEnd type="none" w="med" len="med"/>
              <a:tailEnd type="triangl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32BEDE12-4D0D-4D80-8177-DC187D79950C}"/>
                </a:ext>
              </a:extLst>
            </p:cNvPr>
            <p:cNvSpPr txBox="1"/>
            <p:nvPr/>
          </p:nvSpPr>
          <p:spPr>
            <a:xfrm>
              <a:off x="10444291" y="2578843"/>
              <a:ext cx="1644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Resource Info</a:t>
              </a:r>
              <a:endParaRPr kumimoji="1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49B2C601-6AFE-4AE4-8D84-D47005C23E74}"/>
                </a:ext>
              </a:extLst>
            </p:cNvPr>
            <p:cNvSpPr/>
            <p:nvPr/>
          </p:nvSpPr>
          <p:spPr bwMode="auto">
            <a:xfrm>
              <a:off x="7245987" y="4230306"/>
              <a:ext cx="1069598" cy="385895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collector</a:t>
              </a:r>
              <a:endParaRPr kumimoji="1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33CAD7F9-8CF5-4F87-8CD1-44D0E5502BA4}"/>
                </a:ext>
              </a:extLst>
            </p:cNvPr>
            <p:cNvSpPr/>
            <p:nvPr/>
          </p:nvSpPr>
          <p:spPr bwMode="auto">
            <a:xfrm>
              <a:off x="8860181" y="3122555"/>
              <a:ext cx="2100033" cy="637347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Node-Agent</a:t>
              </a:r>
              <a:endParaRPr kumimoji="1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cxnSp>
          <p:nvCxnSpPr>
            <p:cNvPr id="26" name="直線單箭頭接點 25">
              <a:extLst>
                <a:ext uri="{FF2B5EF4-FFF2-40B4-BE49-F238E27FC236}">
                  <a16:creationId xmlns:a16="http://schemas.microsoft.com/office/drawing/2014/main" id="{DB1D60CB-DD70-47B7-90C9-2DC96D42F14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756396" y="2404463"/>
              <a:ext cx="1" cy="718092"/>
            </a:xfrm>
            <a:prstGeom prst="straightConnector1">
              <a:avLst/>
            </a:prstGeom>
            <a:noFill/>
            <a:ln w="38100" cap="flat" cmpd="sng" algn="ctr">
              <a:solidFill>
                <a:srgbClr val="333399"/>
              </a:solidFill>
              <a:prstDash val="solid"/>
              <a:headEnd type="none" w="med" len="med"/>
              <a:tailEnd type="triangl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2B934900-0F9D-4FCE-83CE-C99FEAE41E96}"/>
                </a:ext>
              </a:extLst>
            </p:cNvPr>
            <p:cNvSpPr txBox="1"/>
            <p:nvPr/>
          </p:nvSpPr>
          <p:spPr>
            <a:xfrm>
              <a:off x="8674226" y="2578843"/>
              <a:ext cx="106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Request</a:t>
              </a:r>
              <a:endParaRPr kumimoji="1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cxnSp>
          <p:nvCxnSpPr>
            <p:cNvPr id="28" name="直線單箭頭接點 27">
              <a:extLst>
                <a:ext uri="{FF2B5EF4-FFF2-40B4-BE49-F238E27FC236}">
                  <a16:creationId xmlns:a16="http://schemas.microsoft.com/office/drawing/2014/main" id="{F704DB20-A255-4D6D-9242-6DB164558AE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313490" y="3759902"/>
              <a:ext cx="546691" cy="470404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headEnd type="none" w="med" len="med"/>
              <a:tailEnd type="triangl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937B831D-F0A7-4560-B51F-39BB112D952A}"/>
                </a:ext>
              </a:extLst>
            </p:cNvPr>
            <p:cNvSpPr txBox="1"/>
            <p:nvPr/>
          </p:nvSpPr>
          <p:spPr>
            <a:xfrm>
              <a:off x="9013801" y="3776922"/>
              <a:ext cx="17927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Periodic Call (</a:t>
              </a:r>
              <a:r>
                <a:rPr kumimoji="1" lang="en-US" altLang="zh-TW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per 10 </a:t>
              </a:r>
              <a:r>
                <a:rPr kumimoji="1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second)</a:t>
              </a:r>
              <a:endParaRPr kumimoji="1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595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矩形 93">
            <a:extLst>
              <a:ext uri="{FF2B5EF4-FFF2-40B4-BE49-F238E27FC236}">
                <a16:creationId xmlns:a16="http://schemas.microsoft.com/office/drawing/2014/main" id="{ABCCE7F5-48EE-4D5E-932D-66C5BB522341}"/>
              </a:ext>
            </a:extLst>
          </p:cNvPr>
          <p:cNvSpPr/>
          <p:nvPr/>
        </p:nvSpPr>
        <p:spPr>
          <a:xfrm>
            <a:off x="2452598" y="1159618"/>
            <a:ext cx="1542850" cy="121295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SMO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id="{2B053522-D404-487F-B75F-E0BA833706ED}"/>
              </a:ext>
            </a:extLst>
          </p:cNvPr>
          <p:cNvSpPr/>
          <p:nvPr/>
        </p:nvSpPr>
        <p:spPr>
          <a:xfrm>
            <a:off x="5513364" y="1180214"/>
            <a:ext cx="4638452" cy="11918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O-Cloud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32D0F97F-BC53-480C-9533-0AF0E374F09F}"/>
              </a:ext>
            </a:extLst>
          </p:cNvPr>
          <p:cNvSpPr/>
          <p:nvPr/>
        </p:nvSpPr>
        <p:spPr>
          <a:xfrm>
            <a:off x="3218858" y="3444353"/>
            <a:ext cx="3006877" cy="7938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B3293D2-B42F-4FC6-B89E-D7C2C86BD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609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O2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介面服務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- Subscription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53B672E4-436D-4475-91F0-259608449EC1}"/>
              </a:ext>
            </a:extLst>
          </p:cNvPr>
          <p:cNvSpPr/>
          <p:nvPr/>
        </p:nvSpPr>
        <p:spPr bwMode="auto">
          <a:xfrm>
            <a:off x="2646586" y="1818772"/>
            <a:ext cx="1150327" cy="4291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</a:rPr>
              <a:t>FOCOM</a:t>
            </a:r>
            <a:endParaRPr kumimoji="1" lang="zh-TW" altLang="en-US" sz="1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9BCB1D7D-B655-4937-957E-88235D136D7F}"/>
              </a:ext>
            </a:extLst>
          </p:cNvPr>
          <p:cNvSpPr/>
          <p:nvPr/>
        </p:nvSpPr>
        <p:spPr bwMode="auto">
          <a:xfrm>
            <a:off x="5709973" y="1818772"/>
            <a:ext cx="1009650" cy="42912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IMS</a:t>
            </a:r>
            <a:endParaRPr kumimoji="1" lang="zh-TW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7" name="群組 46">
            <a:extLst>
              <a:ext uri="{FF2B5EF4-FFF2-40B4-BE49-F238E27FC236}">
                <a16:creationId xmlns:a16="http://schemas.microsoft.com/office/drawing/2014/main" id="{F31B3726-84F8-4B6B-A31E-B2AD689EA9B6}"/>
              </a:ext>
            </a:extLst>
          </p:cNvPr>
          <p:cNvGrpSpPr/>
          <p:nvPr/>
        </p:nvGrpSpPr>
        <p:grpSpPr>
          <a:xfrm>
            <a:off x="8689497" y="1536338"/>
            <a:ext cx="1340778" cy="695936"/>
            <a:chOff x="6981825" y="1690688"/>
            <a:chExt cx="1340778" cy="695936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5116152B-6167-4168-ABBC-75AFF258F10C}"/>
                </a:ext>
              </a:extLst>
            </p:cNvPr>
            <p:cNvSpPr/>
            <p:nvPr/>
          </p:nvSpPr>
          <p:spPr>
            <a:xfrm>
              <a:off x="6981825" y="1690688"/>
              <a:ext cx="1072355" cy="4154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>
                  <a:solidFill>
                    <a:schemeClr val="tx1"/>
                  </a:solidFill>
                </a:rPr>
                <a:t>Node-Agent</a:t>
              </a:r>
              <a:endParaRPr lang="zh-TW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1E3ED00F-AB3E-4879-AA52-12846C4FF63A}"/>
                </a:ext>
              </a:extLst>
            </p:cNvPr>
            <p:cNvSpPr/>
            <p:nvPr/>
          </p:nvSpPr>
          <p:spPr>
            <a:xfrm>
              <a:off x="7097848" y="1818772"/>
              <a:ext cx="1072355" cy="4154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>
                  <a:solidFill>
                    <a:schemeClr val="tx1"/>
                  </a:solidFill>
                </a:rPr>
                <a:t>Node-Agent</a:t>
              </a:r>
              <a:endParaRPr lang="zh-TW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AC507833-FAFC-4ECC-93D4-9C15D1F35F67}"/>
                </a:ext>
              </a:extLst>
            </p:cNvPr>
            <p:cNvSpPr/>
            <p:nvPr/>
          </p:nvSpPr>
          <p:spPr>
            <a:xfrm>
              <a:off x="7250248" y="1971172"/>
              <a:ext cx="1072355" cy="4154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>
                  <a:solidFill>
                    <a:schemeClr val="tx1"/>
                  </a:solidFill>
                </a:rPr>
                <a:t>Node-Agent</a:t>
              </a:r>
              <a:endParaRPr lang="zh-TW" altLang="en-US" sz="14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49" name="直線接點 48">
            <a:extLst>
              <a:ext uri="{FF2B5EF4-FFF2-40B4-BE49-F238E27FC236}">
                <a16:creationId xmlns:a16="http://schemas.microsoft.com/office/drawing/2014/main" id="{7E2352D4-3260-466F-9DED-DE3F99140132}"/>
              </a:ext>
            </a:extLst>
          </p:cNvPr>
          <p:cNvCxnSpPr>
            <a:cxnSpLocks/>
          </p:cNvCxnSpPr>
          <p:nvPr/>
        </p:nvCxnSpPr>
        <p:spPr>
          <a:xfrm>
            <a:off x="9341697" y="2232274"/>
            <a:ext cx="18194" cy="396346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574216ED-AE99-45CF-BABA-982A623D2927}"/>
              </a:ext>
            </a:extLst>
          </p:cNvPr>
          <p:cNvCxnSpPr>
            <a:cxnSpLocks/>
            <a:stCxn id="43" idx="2"/>
          </p:cNvCxnSpPr>
          <p:nvPr/>
        </p:nvCxnSpPr>
        <p:spPr>
          <a:xfrm>
            <a:off x="6214798" y="2247900"/>
            <a:ext cx="1" cy="394783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36ECC95E-A8BE-49B0-A333-6076DAFAF401}"/>
              </a:ext>
            </a:extLst>
          </p:cNvPr>
          <p:cNvCxnSpPr/>
          <p:nvPr/>
        </p:nvCxnSpPr>
        <p:spPr>
          <a:xfrm flipH="1">
            <a:off x="3207641" y="2247900"/>
            <a:ext cx="9439" cy="396151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id="{90D70097-E264-42D0-8418-E6D66EECA7A8}"/>
              </a:ext>
            </a:extLst>
          </p:cNvPr>
          <p:cNvCxnSpPr/>
          <p:nvPr/>
        </p:nvCxnSpPr>
        <p:spPr>
          <a:xfrm>
            <a:off x="3217080" y="2488019"/>
            <a:ext cx="299771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6EA291B9-7371-4D46-A032-54D2834CF994}"/>
              </a:ext>
            </a:extLst>
          </p:cNvPr>
          <p:cNvSpPr txBox="1"/>
          <p:nvPr/>
        </p:nvSpPr>
        <p:spPr>
          <a:xfrm>
            <a:off x="3664543" y="2481125"/>
            <a:ext cx="2102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kumimoji="1"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註冊 </a:t>
            </a:r>
            <a:r>
              <a:rPr kumimoji="1"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subscription</a:t>
            </a:r>
            <a:endParaRPr kumimoji="1"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" name="箭號: 迴轉箭號 60">
            <a:extLst>
              <a:ext uri="{FF2B5EF4-FFF2-40B4-BE49-F238E27FC236}">
                <a16:creationId xmlns:a16="http://schemas.microsoft.com/office/drawing/2014/main" id="{E497CB87-79F4-40E6-9C31-A40DCDF98E08}"/>
              </a:ext>
            </a:extLst>
          </p:cNvPr>
          <p:cNvSpPr/>
          <p:nvPr/>
        </p:nvSpPr>
        <p:spPr>
          <a:xfrm>
            <a:off x="7632042" y="2499903"/>
            <a:ext cx="320176" cy="276446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5B059955-9DFC-4F5F-896C-62B685AFEE5C}"/>
              </a:ext>
            </a:extLst>
          </p:cNvPr>
          <p:cNvSpPr txBox="1"/>
          <p:nvPr/>
        </p:nvSpPr>
        <p:spPr>
          <a:xfrm>
            <a:off x="7464757" y="2783131"/>
            <a:ext cx="664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10s</a:t>
            </a:r>
            <a:endParaRPr kumimoji="1"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3" name="直線單箭頭接點 62">
            <a:extLst>
              <a:ext uri="{FF2B5EF4-FFF2-40B4-BE49-F238E27FC236}">
                <a16:creationId xmlns:a16="http://schemas.microsoft.com/office/drawing/2014/main" id="{A3431193-AB4B-4AE3-A497-CBBA7173F7F9}"/>
              </a:ext>
            </a:extLst>
          </p:cNvPr>
          <p:cNvCxnSpPr>
            <a:cxnSpLocks/>
          </p:cNvCxnSpPr>
          <p:nvPr/>
        </p:nvCxnSpPr>
        <p:spPr>
          <a:xfrm flipV="1">
            <a:off x="6227850" y="3072110"/>
            <a:ext cx="3145091" cy="68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字方塊 63">
            <a:extLst>
              <a:ext uri="{FF2B5EF4-FFF2-40B4-BE49-F238E27FC236}">
                <a16:creationId xmlns:a16="http://schemas.microsoft.com/office/drawing/2014/main" id="{58524743-3FC4-469C-8617-B5BB498F50C0}"/>
              </a:ext>
            </a:extLst>
          </p:cNvPr>
          <p:cNvSpPr txBox="1"/>
          <p:nvPr/>
        </p:nvSpPr>
        <p:spPr>
          <a:xfrm>
            <a:off x="6660020" y="3072110"/>
            <a:ext cx="2240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請求資源狀態</a:t>
            </a:r>
          </a:p>
        </p:txBody>
      </p:sp>
      <p:cxnSp>
        <p:nvCxnSpPr>
          <p:cNvPr id="66" name="直線單箭頭接點 65">
            <a:extLst>
              <a:ext uri="{FF2B5EF4-FFF2-40B4-BE49-F238E27FC236}">
                <a16:creationId xmlns:a16="http://schemas.microsoft.com/office/drawing/2014/main" id="{B54A3009-13F3-4B2D-AD6B-028B438776BE}"/>
              </a:ext>
            </a:extLst>
          </p:cNvPr>
          <p:cNvCxnSpPr>
            <a:cxnSpLocks/>
          </p:cNvCxnSpPr>
          <p:nvPr/>
        </p:nvCxnSpPr>
        <p:spPr>
          <a:xfrm flipH="1" flipV="1">
            <a:off x="6221156" y="3414696"/>
            <a:ext cx="3145093" cy="67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字方塊 66">
            <a:extLst>
              <a:ext uri="{FF2B5EF4-FFF2-40B4-BE49-F238E27FC236}">
                <a16:creationId xmlns:a16="http://schemas.microsoft.com/office/drawing/2014/main" id="{29986D9F-32B0-4575-88B2-3B570C5ABEE5}"/>
              </a:ext>
            </a:extLst>
          </p:cNvPr>
          <p:cNvSpPr txBox="1"/>
          <p:nvPr/>
        </p:nvSpPr>
        <p:spPr>
          <a:xfrm>
            <a:off x="6653325" y="3421478"/>
            <a:ext cx="2240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回覆資源狀態</a:t>
            </a: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51A8CD7E-1F05-4D63-A3E9-3A14C19441A4}"/>
              </a:ext>
            </a:extLst>
          </p:cNvPr>
          <p:cNvSpPr/>
          <p:nvPr/>
        </p:nvSpPr>
        <p:spPr>
          <a:xfrm>
            <a:off x="6085073" y="5369592"/>
            <a:ext cx="266163" cy="2939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文字方塊 70">
            <a:extLst>
              <a:ext uri="{FF2B5EF4-FFF2-40B4-BE49-F238E27FC236}">
                <a16:creationId xmlns:a16="http://schemas.microsoft.com/office/drawing/2014/main" id="{B8C06E34-4616-4A08-8D9D-F1C1B859B6C3}"/>
              </a:ext>
            </a:extLst>
          </p:cNvPr>
          <p:cNvSpPr txBox="1"/>
          <p:nvPr/>
        </p:nvSpPr>
        <p:spPr>
          <a:xfrm>
            <a:off x="5456723" y="5354541"/>
            <a:ext cx="655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Fault</a:t>
            </a:r>
            <a:endParaRPr kumimoji="1" lang="zh-TW" altLang="en-US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72" name="直線單箭頭接點 71">
            <a:extLst>
              <a:ext uri="{FF2B5EF4-FFF2-40B4-BE49-F238E27FC236}">
                <a16:creationId xmlns:a16="http://schemas.microsoft.com/office/drawing/2014/main" id="{5C0C8A59-C389-4365-B8F1-3A17FEA7CDDF}"/>
              </a:ext>
            </a:extLst>
          </p:cNvPr>
          <p:cNvCxnSpPr>
            <a:cxnSpLocks/>
          </p:cNvCxnSpPr>
          <p:nvPr/>
        </p:nvCxnSpPr>
        <p:spPr>
          <a:xfrm flipH="1">
            <a:off x="3206458" y="5853899"/>
            <a:ext cx="300892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文字方塊 72">
            <a:extLst>
              <a:ext uri="{FF2B5EF4-FFF2-40B4-BE49-F238E27FC236}">
                <a16:creationId xmlns:a16="http://schemas.microsoft.com/office/drawing/2014/main" id="{5A98F000-27D1-4196-9E6F-4F590AB8C54E}"/>
              </a:ext>
            </a:extLst>
          </p:cNvPr>
          <p:cNvSpPr txBox="1"/>
          <p:nvPr/>
        </p:nvSpPr>
        <p:spPr>
          <a:xfrm>
            <a:off x="3668679" y="5864532"/>
            <a:ext cx="2102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 </a:t>
            </a:r>
            <a:r>
              <a:rPr kumimoji="1"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發送 </a:t>
            </a:r>
            <a:r>
              <a:rPr kumimoji="1"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Alert</a:t>
            </a:r>
            <a:endParaRPr kumimoji="1"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78" name="直線單箭頭接點 77">
            <a:extLst>
              <a:ext uri="{FF2B5EF4-FFF2-40B4-BE49-F238E27FC236}">
                <a16:creationId xmlns:a16="http://schemas.microsoft.com/office/drawing/2014/main" id="{3CC54B5F-0D91-4E46-9C78-45CA33CE5209}"/>
              </a:ext>
            </a:extLst>
          </p:cNvPr>
          <p:cNvCxnSpPr>
            <a:cxnSpLocks/>
          </p:cNvCxnSpPr>
          <p:nvPr/>
        </p:nvCxnSpPr>
        <p:spPr>
          <a:xfrm flipH="1">
            <a:off x="3207924" y="3010493"/>
            <a:ext cx="300892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文字方塊 78">
            <a:extLst>
              <a:ext uri="{FF2B5EF4-FFF2-40B4-BE49-F238E27FC236}">
                <a16:creationId xmlns:a16="http://schemas.microsoft.com/office/drawing/2014/main" id="{0D97DF80-C8C9-47C9-A4F7-14F2DD771E7A}"/>
              </a:ext>
            </a:extLst>
          </p:cNvPr>
          <p:cNvSpPr txBox="1"/>
          <p:nvPr/>
        </p:nvSpPr>
        <p:spPr>
          <a:xfrm>
            <a:off x="3670145" y="3021126"/>
            <a:ext cx="2102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kumimoji="1"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 </a:t>
            </a:r>
            <a:r>
              <a:rPr kumimoji="1" lang="en-US" altLang="zh-TW" sz="1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CallBack</a:t>
            </a:r>
            <a:endParaRPr kumimoji="1"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82" name="直線單箭頭接點 81">
            <a:extLst>
              <a:ext uri="{FF2B5EF4-FFF2-40B4-BE49-F238E27FC236}">
                <a16:creationId xmlns:a16="http://schemas.microsoft.com/office/drawing/2014/main" id="{16B4EBE2-A698-488C-98EE-79369BCB22AA}"/>
              </a:ext>
            </a:extLst>
          </p:cNvPr>
          <p:cNvCxnSpPr/>
          <p:nvPr/>
        </p:nvCxnSpPr>
        <p:spPr>
          <a:xfrm>
            <a:off x="3223439" y="3585854"/>
            <a:ext cx="2997718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文字方塊 82">
            <a:extLst>
              <a:ext uri="{FF2B5EF4-FFF2-40B4-BE49-F238E27FC236}">
                <a16:creationId xmlns:a16="http://schemas.microsoft.com/office/drawing/2014/main" id="{27608913-B33C-4965-8F8C-A9AD5DB05CBA}"/>
              </a:ext>
            </a:extLst>
          </p:cNvPr>
          <p:cNvSpPr txBox="1"/>
          <p:nvPr/>
        </p:nvSpPr>
        <p:spPr>
          <a:xfrm>
            <a:off x="3670902" y="3578960"/>
            <a:ext cx="2102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 Failure</a:t>
            </a:r>
            <a:endParaRPr kumimoji="1" lang="zh-TW" altLang="en-US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86" name="直線單箭頭接點 85">
            <a:extLst>
              <a:ext uri="{FF2B5EF4-FFF2-40B4-BE49-F238E27FC236}">
                <a16:creationId xmlns:a16="http://schemas.microsoft.com/office/drawing/2014/main" id="{81B0BCF7-B45F-4D81-9C19-A3B16C541623}"/>
              </a:ext>
            </a:extLst>
          </p:cNvPr>
          <p:cNvCxnSpPr>
            <a:cxnSpLocks/>
          </p:cNvCxnSpPr>
          <p:nvPr/>
        </p:nvCxnSpPr>
        <p:spPr>
          <a:xfrm flipH="1">
            <a:off x="3208681" y="3912535"/>
            <a:ext cx="3008929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文字方塊 86">
            <a:extLst>
              <a:ext uri="{FF2B5EF4-FFF2-40B4-BE49-F238E27FC236}">
                <a16:creationId xmlns:a16="http://schemas.microsoft.com/office/drawing/2014/main" id="{A2728346-D89D-40B8-93FB-D5750BF1A41E}"/>
              </a:ext>
            </a:extLst>
          </p:cNvPr>
          <p:cNvSpPr txBox="1"/>
          <p:nvPr/>
        </p:nvSpPr>
        <p:spPr>
          <a:xfrm>
            <a:off x="3607243" y="3932985"/>
            <a:ext cx="221483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 Subscription </a:t>
            </a:r>
            <a:r>
              <a:rPr kumimoji="1"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註冊失敗</a:t>
            </a:r>
          </a:p>
        </p:txBody>
      </p:sp>
      <p:sp>
        <p:nvSpPr>
          <p:cNvPr id="89" name="文字方塊 88">
            <a:extLst>
              <a:ext uri="{FF2B5EF4-FFF2-40B4-BE49-F238E27FC236}">
                <a16:creationId xmlns:a16="http://schemas.microsoft.com/office/drawing/2014/main" id="{D05C04FF-93AD-48F3-AD39-C3624510D110}"/>
              </a:ext>
            </a:extLst>
          </p:cNvPr>
          <p:cNvSpPr txBox="1"/>
          <p:nvPr/>
        </p:nvSpPr>
        <p:spPr>
          <a:xfrm>
            <a:off x="3659801" y="4509518"/>
            <a:ext cx="2102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Success</a:t>
            </a:r>
            <a:endParaRPr kumimoji="1"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90" name="直線單箭頭接點 89">
            <a:extLst>
              <a:ext uri="{FF2B5EF4-FFF2-40B4-BE49-F238E27FC236}">
                <a16:creationId xmlns:a16="http://schemas.microsoft.com/office/drawing/2014/main" id="{562117C0-AEA7-4DB4-8D0F-9E6D1EC36EA4}"/>
              </a:ext>
            </a:extLst>
          </p:cNvPr>
          <p:cNvCxnSpPr/>
          <p:nvPr/>
        </p:nvCxnSpPr>
        <p:spPr>
          <a:xfrm>
            <a:off x="3223023" y="4509518"/>
            <a:ext cx="299771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單箭頭接點 90">
            <a:extLst>
              <a:ext uri="{FF2B5EF4-FFF2-40B4-BE49-F238E27FC236}">
                <a16:creationId xmlns:a16="http://schemas.microsoft.com/office/drawing/2014/main" id="{9BC66F62-649C-4F81-AE34-502F54419870}"/>
              </a:ext>
            </a:extLst>
          </p:cNvPr>
          <p:cNvCxnSpPr>
            <a:cxnSpLocks/>
          </p:cNvCxnSpPr>
          <p:nvPr/>
        </p:nvCxnSpPr>
        <p:spPr>
          <a:xfrm flipH="1">
            <a:off x="3199754" y="4913086"/>
            <a:ext cx="300892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字方塊 91">
            <a:extLst>
              <a:ext uri="{FF2B5EF4-FFF2-40B4-BE49-F238E27FC236}">
                <a16:creationId xmlns:a16="http://schemas.microsoft.com/office/drawing/2014/main" id="{1E202336-D7E9-44C5-951F-871FB7C610C9}"/>
              </a:ext>
            </a:extLst>
          </p:cNvPr>
          <p:cNvSpPr txBox="1"/>
          <p:nvPr/>
        </p:nvSpPr>
        <p:spPr>
          <a:xfrm>
            <a:off x="3567016" y="4923719"/>
            <a:ext cx="2286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 Subscription </a:t>
            </a:r>
            <a:r>
              <a:rPr kumimoji="1"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註冊成功</a:t>
            </a:r>
          </a:p>
        </p:txBody>
      </p:sp>
    </p:spTree>
    <p:extLst>
      <p:ext uri="{BB962C8B-B14F-4D97-AF65-F5344CB8AC3E}">
        <p14:creationId xmlns:p14="http://schemas.microsoft.com/office/powerpoint/2010/main" val="74502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3293D2-B42F-4FC6-B89E-D7C2C86BD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5128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系統架構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 DMS API</a:t>
            </a:r>
          </a:p>
        </p:txBody>
      </p:sp>
      <p:graphicFrame>
        <p:nvGraphicFramePr>
          <p:cNvPr id="64" name="表格 63">
            <a:extLst>
              <a:ext uri="{FF2B5EF4-FFF2-40B4-BE49-F238E27FC236}">
                <a16:creationId xmlns:a16="http://schemas.microsoft.com/office/drawing/2014/main" id="{C02DEECA-A292-4375-A7C7-0AC6E67CA9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355106"/>
              </p:ext>
            </p:extLst>
          </p:nvPr>
        </p:nvGraphicFramePr>
        <p:xfrm>
          <a:off x="1545255" y="1480691"/>
          <a:ext cx="10515600" cy="4558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2943">
                  <a:extLst>
                    <a:ext uri="{9D8B030D-6E8A-4147-A177-3AD203B41FA5}">
                      <a16:colId xmlns:a16="http://schemas.microsoft.com/office/drawing/2014/main" val="3941643146"/>
                    </a:ext>
                  </a:extLst>
                </a:gridCol>
                <a:gridCol w="876693">
                  <a:extLst>
                    <a:ext uri="{9D8B030D-6E8A-4147-A177-3AD203B41FA5}">
                      <a16:colId xmlns:a16="http://schemas.microsoft.com/office/drawing/2014/main" val="2779590518"/>
                    </a:ext>
                  </a:extLst>
                </a:gridCol>
                <a:gridCol w="3095964">
                  <a:extLst>
                    <a:ext uri="{9D8B030D-6E8A-4147-A177-3AD203B41FA5}">
                      <a16:colId xmlns:a16="http://schemas.microsoft.com/office/drawing/2014/main" val="3982752373"/>
                    </a:ext>
                  </a:extLst>
                </a:gridCol>
              </a:tblGrid>
              <a:tr h="34318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Resource URI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HTTP method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Name</a:t>
                      </a:r>
                      <a:endParaRPr lang="zh-TW" altLang="zh-TW" sz="12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5682133"/>
                  </a:ext>
                </a:extLst>
              </a:tr>
              <a:tr h="34318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</a:t>
                      </a:r>
                      <a:endPara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GET</a:t>
                      </a:r>
                      <a:endPara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DMS</a:t>
                      </a:r>
                      <a:endParaRPr lang="zh-TW" altLang="zh-TW" sz="1200" b="1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8498488"/>
                  </a:ext>
                </a:extLst>
              </a:tr>
              <a:tr h="34318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/O2dms_DeploymentLifecycle/</a:t>
                      </a:r>
                      <a:r>
                        <a:rPr lang="en-US" altLang="zh-TW" sz="1200" b="1" kern="15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NfDeployment</a:t>
                      </a:r>
                      <a:endPara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GET</a:t>
                      </a:r>
                      <a:endPara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NF Deployment</a:t>
                      </a:r>
                      <a:r>
                        <a:rPr lang="zh-TW" altLang="en-US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List</a:t>
                      </a:r>
                      <a:endParaRPr lang="zh-TW" altLang="zh-TW" sz="1200" b="1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0886"/>
                  </a:ext>
                </a:extLst>
              </a:tr>
              <a:tr h="34318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/O2dms_DeploymentLifecycle/</a:t>
                      </a:r>
                      <a:r>
                        <a:rPr lang="en-US" altLang="zh-TW" sz="1200" b="1" kern="15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NfDeployment</a:t>
                      </a:r>
                      <a:endPara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POST</a:t>
                      </a:r>
                      <a:endPara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Create a NF Deployment</a:t>
                      </a:r>
                      <a:endParaRPr lang="zh-TW" altLang="zh-TW" sz="1200" b="1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2790195"/>
                  </a:ext>
                </a:extLst>
              </a:tr>
              <a:tr h="28619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/O2dms_DeploymentLifecycle/</a:t>
                      </a:r>
                      <a:r>
                        <a:rPr lang="en-US" altLang="zh-TW" sz="1200" b="1" kern="15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NfDeployment</a:t>
                      </a:r>
                      <a:r>
                        <a:rPr lang="en-US" altLang="zh-TW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/{</a:t>
                      </a:r>
                      <a:r>
                        <a:rPr lang="en-US" altLang="zh-TW" sz="1200" b="1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nfDeploymentId</a:t>
                      </a:r>
                      <a:r>
                        <a:rPr lang="en-US" altLang="zh-TW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}</a:t>
                      </a:r>
                      <a:endPara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GET</a:t>
                      </a:r>
                      <a:endPara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NF Deployment Description</a:t>
                      </a:r>
                      <a:endParaRPr lang="zh-TW" altLang="zh-TW" sz="1200" b="1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1770963"/>
                  </a:ext>
                </a:extLst>
              </a:tr>
              <a:tr h="34318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/O2dms_DeploymentLifecycle/</a:t>
                      </a:r>
                      <a:r>
                        <a:rPr lang="en-US" altLang="zh-TW" sz="1200" b="1" kern="15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NfDeployment</a:t>
                      </a:r>
                      <a:r>
                        <a:rPr lang="en-US" altLang="zh-TW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/{</a:t>
                      </a:r>
                      <a:r>
                        <a:rPr lang="en-US" altLang="zh-TW" sz="1200" b="1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nfDeploymentId</a:t>
                      </a:r>
                      <a:r>
                        <a:rPr lang="en-US" altLang="zh-TW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}</a:t>
                      </a:r>
                      <a:endPara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PUT</a:t>
                      </a:r>
                      <a:endPara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Update NF Deployment</a:t>
                      </a:r>
                      <a:endParaRPr lang="zh-TW" altLang="zh-TW" sz="1200" b="1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9120254"/>
                  </a:ext>
                </a:extLst>
              </a:tr>
              <a:tr h="3949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/O2dms_DeploymentLifecycle/</a:t>
                      </a:r>
                      <a:r>
                        <a:rPr lang="en-US" altLang="zh-TW" sz="1200" b="1" kern="15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NfDeployment</a:t>
                      </a:r>
                      <a:r>
                        <a:rPr lang="en-US" altLang="zh-TW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/{</a:t>
                      </a:r>
                      <a:r>
                        <a:rPr lang="en-US" altLang="zh-TW" sz="1200" b="1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nfDeploymentId</a:t>
                      </a:r>
                      <a:r>
                        <a:rPr lang="en-US" altLang="zh-TW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}</a:t>
                      </a:r>
                      <a:endPara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DELETE</a:t>
                      </a:r>
                      <a:endPara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Delete NF Deployment</a:t>
                      </a:r>
                      <a:endParaRPr lang="zh-TW" altLang="zh-TW" sz="1200" b="1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4871168"/>
                  </a:ext>
                </a:extLst>
              </a:tr>
              <a:tr h="394900">
                <a:tc>
                  <a:txBody>
                    <a:bodyPr/>
                    <a:lstStyle/>
                    <a:p>
                      <a:pPr indent="274320" algn="ctr">
                        <a:spcAft>
                          <a:spcPts val="0"/>
                        </a:spcAft>
                      </a:pPr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/O2dms_DeploymentLifecycle/</a:t>
                      </a:r>
                      <a:r>
                        <a:rPr lang="en-US" altLang="zh-TW" sz="1200" b="1" kern="15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NfDeploymentDescriptor</a:t>
                      </a:r>
                      <a:endParaRPr lang="zh-TW" altLang="zh-TW" sz="1200" b="1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GET</a:t>
                      </a:r>
                      <a:endPara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NF Deployment Descriptor Description</a:t>
                      </a:r>
                      <a:endParaRPr lang="zh-TW" altLang="zh-TW" sz="1200" b="1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0798271"/>
                  </a:ext>
                </a:extLst>
              </a:tr>
              <a:tr h="3431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/O2dms_DeploymentLifecycle/</a:t>
                      </a:r>
                      <a:r>
                        <a:rPr lang="en-US" altLang="zh-TW" sz="1200" b="1" kern="15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NfDeploymentDescriptor</a:t>
                      </a:r>
                      <a:endParaRPr lang="zh-TW" altLang="zh-TW" sz="1200" b="1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POST</a:t>
                      </a:r>
                      <a:endPara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Create a NF Deployment Descriptor List</a:t>
                      </a:r>
                      <a:endParaRPr lang="zh-TW" altLang="zh-TW" sz="1200" b="1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9019631"/>
                  </a:ext>
                </a:extLst>
              </a:tr>
              <a:tr h="3949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/O2dms_DeploymentLifecycle/</a:t>
                      </a:r>
                      <a:r>
                        <a:rPr lang="en-US" altLang="zh-TW" sz="1200" b="1" kern="15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NfDeploymentDescriptor</a:t>
                      </a:r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/{</a:t>
                      </a:r>
                      <a:r>
                        <a:rPr lang="en-US" altLang="zh-TW" sz="1200" b="1" kern="15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nfDeploymentDescriptorId</a:t>
                      </a:r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}</a:t>
                      </a:r>
                      <a:endParaRPr lang="zh-TW" altLang="zh-TW" sz="1200" b="1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GET</a:t>
                      </a:r>
                      <a:endPara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Deployment Manager Description</a:t>
                      </a:r>
                      <a:endParaRPr lang="zh-TW" altLang="zh-TW" sz="1200" b="1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018102"/>
                  </a:ext>
                </a:extLst>
              </a:tr>
              <a:tr h="3431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/O2dms_DeploymentLifecycle/</a:t>
                      </a:r>
                      <a:r>
                        <a:rPr lang="en-US" altLang="zh-TW" sz="1200" b="1" kern="15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NfDeploymentDescriptor</a:t>
                      </a:r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/{</a:t>
                      </a:r>
                      <a:r>
                        <a:rPr lang="en-US" altLang="zh-TW" sz="1200" b="1" kern="15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nfDeploymentDescriptorId</a:t>
                      </a:r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}</a:t>
                      </a:r>
                      <a:endParaRPr lang="zh-TW" altLang="zh-TW" sz="1200" b="1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PUT</a:t>
                      </a:r>
                      <a:endPara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Create a NF Deployment Descriptor Description</a:t>
                      </a:r>
                      <a:endParaRPr lang="zh-TW" altLang="zh-TW" sz="1200" b="1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1981566"/>
                  </a:ext>
                </a:extLst>
              </a:tr>
              <a:tr h="3431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/O2dms_DeploymentLifecycle/</a:t>
                      </a:r>
                      <a:r>
                        <a:rPr lang="en-US" altLang="zh-TW" sz="1200" b="1" kern="15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NfDeploymentDescriptor</a:t>
                      </a:r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/{</a:t>
                      </a:r>
                      <a:r>
                        <a:rPr lang="en-US" altLang="zh-TW" sz="1200" b="1" kern="15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nfDeploymentDescriptorId</a:t>
                      </a:r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}</a:t>
                      </a:r>
                      <a:endParaRPr lang="zh-TW" altLang="zh-TW" sz="1200" b="1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DELETE</a:t>
                      </a:r>
                      <a:endPara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Delete Create NF Deployment Descriptor</a:t>
                      </a:r>
                      <a:endParaRPr lang="zh-TW" altLang="zh-TW" sz="1200" b="1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020330"/>
                  </a:ext>
                </a:extLst>
              </a:tr>
            </a:tbl>
          </a:graphicData>
        </a:graphic>
      </p:graphicFrame>
      <p:grpSp>
        <p:nvGrpSpPr>
          <p:cNvPr id="3" name="群組 2">
            <a:extLst>
              <a:ext uri="{FF2B5EF4-FFF2-40B4-BE49-F238E27FC236}">
                <a16:creationId xmlns:a16="http://schemas.microsoft.com/office/drawing/2014/main" id="{28BD98AE-26F1-455F-9BBA-0083B1AC8586}"/>
              </a:ext>
            </a:extLst>
          </p:cNvPr>
          <p:cNvGrpSpPr/>
          <p:nvPr/>
        </p:nvGrpSpPr>
        <p:grpSpPr>
          <a:xfrm>
            <a:off x="-110839" y="1227591"/>
            <a:ext cx="4899415" cy="4796138"/>
            <a:chOff x="-110839" y="1333469"/>
            <a:chExt cx="4899415" cy="4796138"/>
          </a:xfrm>
        </p:grpSpPr>
        <p:sp>
          <p:nvSpPr>
            <p:cNvPr id="66" name="文字方塊 65">
              <a:extLst>
                <a:ext uri="{FF2B5EF4-FFF2-40B4-BE49-F238E27FC236}">
                  <a16:creationId xmlns:a16="http://schemas.microsoft.com/office/drawing/2014/main" id="{C2CC3230-37A1-46C4-8BD4-2D272A1DFCD6}"/>
                </a:ext>
              </a:extLst>
            </p:cNvPr>
            <p:cNvSpPr txBox="1"/>
            <p:nvPr/>
          </p:nvSpPr>
          <p:spPr>
            <a:xfrm>
              <a:off x="1402533" y="1333469"/>
              <a:ext cx="33860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Prefix: /o2dms/v1/</a:t>
              </a:r>
              <a:r>
                <a:rPr lang="en-US" altLang="zh-TW" sz="1200" kern="15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{</a:t>
              </a:r>
              <a:r>
                <a:rPr lang="en-US" altLang="zh-TW" sz="1200" kern="150" dirty="0" err="1"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deploymentManagerID</a:t>
              </a:r>
              <a:r>
                <a:rPr lang="en-US" altLang="zh-TW" sz="1200" kern="15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}</a:t>
              </a:r>
              <a:endPara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" name="左中括弧 4">
              <a:extLst>
                <a:ext uri="{FF2B5EF4-FFF2-40B4-BE49-F238E27FC236}">
                  <a16:creationId xmlns:a16="http://schemas.microsoft.com/office/drawing/2014/main" id="{041748B9-117A-41AC-AF76-0215F7F85C9F}"/>
                </a:ext>
              </a:extLst>
            </p:cNvPr>
            <p:cNvSpPr/>
            <p:nvPr/>
          </p:nvSpPr>
          <p:spPr>
            <a:xfrm>
              <a:off x="1261585" y="4156334"/>
              <a:ext cx="281895" cy="1973273"/>
            </a:xfrm>
            <a:prstGeom prst="leftBracket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accent6"/>
                </a:solidFill>
              </a:endParaRPr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8CAD0EC3-01FF-465C-971D-6E97175122C4}"/>
                </a:ext>
              </a:extLst>
            </p:cNvPr>
            <p:cNvSpPr txBox="1"/>
            <p:nvPr/>
          </p:nvSpPr>
          <p:spPr>
            <a:xfrm>
              <a:off x="-110839" y="4768362"/>
              <a:ext cx="15115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>
                  <a:solidFill>
                    <a:schemeClr val="accent6"/>
                  </a:solidFill>
                </a:rPr>
                <a:t>NF Deployment</a:t>
              </a:r>
              <a:r>
                <a:rPr lang="zh-TW" altLang="en-US" dirty="0">
                  <a:solidFill>
                    <a:schemeClr val="accent6"/>
                  </a:solidFill>
                </a:rPr>
                <a:t> </a:t>
              </a:r>
              <a:r>
                <a:rPr lang="en-US" altLang="zh-TW" dirty="0">
                  <a:solidFill>
                    <a:schemeClr val="accent6"/>
                  </a:solidFill>
                </a:rPr>
                <a:t>Descriptor</a:t>
              </a:r>
            </a:p>
          </p:txBody>
        </p:sp>
        <p:sp>
          <p:nvSpPr>
            <p:cNvPr id="7" name="左中括弧 6">
              <a:extLst>
                <a:ext uri="{FF2B5EF4-FFF2-40B4-BE49-F238E27FC236}">
                  <a16:creationId xmlns:a16="http://schemas.microsoft.com/office/drawing/2014/main" id="{E5A283F7-8B7F-4F99-A12B-EFDB9BAE1EC7}"/>
                </a:ext>
              </a:extLst>
            </p:cNvPr>
            <p:cNvSpPr/>
            <p:nvPr/>
          </p:nvSpPr>
          <p:spPr>
            <a:xfrm>
              <a:off x="1263360" y="2415967"/>
              <a:ext cx="281895" cy="1658595"/>
            </a:xfrm>
            <a:prstGeom prst="leftBracket">
              <a:avLst/>
            </a:prstGeom>
            <a:ln>
              <a:solidFill>
                <a:schemeClr val="accent4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accent6"/>
                </a:solidFill>
              </a:endParaRP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BE6A1092-B376-45EF-BB0D-2E36F29A023A}"/>
                </a:ext>
              </a:extLst>
            </p:cNvPr>
            <p:cNvSpPr txBox="1"/>
            <p:nvPr/>
          </p:nvSpPr>
          <p:spPr>
            <a:xfrm>
              <a:off x="-54532" y="2917415"/>
              <a:ext cx="14025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>
                  <a:solidFill>
                    <a:schemeClr val="accent4"/>
                  </a:solidFill>
                </a:rPr>
                <a:t>NF Deployment</a:t>
              </a:r>
              <a:endParaRPr lang="zh-TW" alt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9" name="左中括弧 8">
              <a:extLst>
                <a:ext uri="{FF2B5EF4-FFF2-40B4-BE49-F238E27FC236}">
                  <a16:creationId xmlns:a16="http://schemas.microsoft.com/office/drawing/2014/main" id="{76A24688-A134-47B3-B543-0E9A0080D2E6}"/>
                </a:ext>
              </a:extLst>
            </p:cNvPr>
            <p:cNvSpPr/>
            <p:nvPr/>
          </p:nvSpPr>
          <p:spPr>
            <a:xfrm>
              <a:off x="1261586" y="2062298"/>
              <a:ext cx="281895" cy="271956"/>
            </a:xfrm>
            <a:prstGeom prst="leftBracket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accent6"/>
                </a:solidFill>
              </a:endParaRP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324B709E-14EC-45E9-B202-62A1F46B540B}"/>
                </a:ext>
              </a:extLst>
            </p:cNvPr>
            <p:cNvSpPr txBox="1"/>
            <p:nvPr/>
          </p:nvSpPr>
          <p:spPr>
            <a:xfrm>
              <a:off x="126222" y="2013610"/>
              <a:ext cx="1041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>
                  <a:solidFill>
                    <a:schemeClr val="accent2"/>
                  </a:solidFill>
                </a:rPr>
                <a:t>DMS</a:t>
              </a:r>
              <a:r>
                <a:rPr lang="zh-TW" altLang="en-US" dirty="0">
                  <a:solidFill>
                    <a:schemeClr val="accent2"/>
                  </a:solidFill>
                </a:rPr>
                <a:t> </a:t>
              </a:r>
              <a:r>
                <a:rPr lang="en-US" altLang="zh-TW" dirty="0">
                  <a:solidFill>
                    <a:schemeClr val="accent2"/>
                  </a:solidFill>
                </a:rPr>
                <a:t>Info</a:t>
              </a:r>
              <a:endParaRPr lang="zh-TW" altLang="en-US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649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>
            <a:extLst>
              <a:ext uri="{FF2B5EF4-FFF2-40B4-BE49-F238E27FC236}">
                <a16:creationId xmlns:a16="http://schemas.microsoft.com/office/drawing/2014/main" id="{EAD94B99-9243-48EC-8284-3B0901F90352}"/>
              </a:ext>
            </a:extLst>
          </p:cNvPr>
          <p:cNvSpPr/>
          <p:nvPr/>
        </p:nvSpPr>
        <p:spPr>
          <a:xfrm>
            <a:off x="1562710" y="4737224"/>
            <a:ext cx="7789207" cy="14440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O1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Interface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E34B7D3B-EE41-4EEC-A157-C3BEF8AD5BFD}"/>
              </a:ext>
            </a:extLst>
          </p:cNvPr>
          <p:cNvSpPr/>
          <p:nvPr/>
        </p:nvSpPr>
        <p:spPr>
          <a:xfrm>
            <a:off x="1552490" y="2439076"/>
            <a:ext cx="7789207" cy="21648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O2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Interface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ABCCE7F5-48EE-4D5E-932D-66C5BB522341}"/>
              </a:ext>
            </a:extLst>
          </p:cNvPr>
          <p:cNvSpPr/>
          <p:nvPr/>
        </p:nvSpPr>
        <p:spPr>
          <a:xfrm>
            <a:off x="821791" y="1159618"/>
            <a:ext cx="3173657" cy="121295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SMO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id="{2B053522-D404-487F-B75F-E0BA833706ED}"/>
              </a:ext>
            </a:extLst>
          </p:cNvPr>
          <p:cNvSpPr/>
          <p:nvPr/>
        </p:nvSpPr>
        <p:spPr>
          <a:xfrm>
            <a:off x="5513364" y="1180214"/>
            <a:ext cx="4638452" cy="11918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O-Cloud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B3293D2-B42F-4FC6-B89E-D7C2C86BD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609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O2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介面服務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– Create NF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53B672E4-436D-4475-91F0-259608449EC1}"/>
              </a:ext>
            </a:extLst>
          </p:cNvPr>
          <p:cNvSpPr/>
          <p:nvPr/>
        </p:nvSpPr>
        <p:spPr bwMode="auto">
          <a:xfrm>
            <a:off x="2646586" y="1818772"/>
            <a:ext cx="1150327" cy="4291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</a:rPr>
              <a:t>FOCOM</a:t>
            </a:r>
            <a:endParaRPr kumimoji="1" lang="zh-TW" altLang="en-US" sz="1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9BCB1D7D-B655-4937-957E-88235D136D7F}"/>
              </a:ext>
            </a:extLst>
          </p:cNvPr>
          <p:cNvSpPr/>
          <p:nvPr/>
        </p:nvSpPr>
        <p:spPr bwMode="auto">
          <a:xfrm>
            <a:off x="5709973" y="1818772"/>
            <a:ext cx="1009650" cy="42912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r>
              <a:rPr kumimoji="1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MS</a:t>
            </a:r>
            <a:endParaRPr kumimoji="1" lang="zh-TW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AC507833-FAFC-4ECC-93D4-9C15D1F35F67}"/>
              </a:ext>
            </a:extLst>
          </p:cNvPr>
          <p:cNvSpPr/>
          <p:nvPr/>
        </p:nvSpPr>
        <p:spPr>
          <a:xfrm>
            <a:off x="8815536" y="3214436"/>
            <a:ext cx="1072355" cy="429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NF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49" name="直線接點 48">
            <a:extLst>
              <a:ext uri="{FF2B5EF4-FFF2-40B4-BE49-F238E27FC236}">
                <a16:creationId xmlns:a16="http://schemas.microsoft.com/office/drawing/2014/main" id="{7E2352D4-3260-466F-9DED-DE3F99140132}"/>
              </a:ext>
            </a:extLst>
          </p:cNvPr>
          <p:cNvCxnSpPr>
            <a:cxnSpLocks/>
            <a:stCxn id="46" idx="2"/>
          </p:cNvCxnSpPr>
          <p:nvPr/>
        </p:nvCxnSpPr>
        <p:spPr>
          <a:xfrm>
            <a:off x="9351714" y="3643564"/>
            <a:ext cx="17292" cy="253770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574216ED-AE99-45CF-BABA-982A623D2927}"/>
              </a:ext>
            </a:extLst>
          </p:cNvPr>
          <p:cNvCxnSpPr>
            <a:cxnSpLocks/>
            <a:stCxn id="43" idx="2"/>
          </p:cNvCxnSpPr>
          <p:nvPr/>
        </p:nvCxnSpPr>
        <p:spPr>
          <a:xfrm>
            <a:off x="6214798" y="2247900"/>
            <a:ext cx="1" cy="394783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36ECC95E-A8BE-49B0-A333-6076DAFAF401}"/>
              </a:ext>
            </a:extLst>
          </p:cNvPr>
          <p:cNvCxnSpPr>
            <a:cxnSpLocks/>
          </p:cNvCxnSpPr>
          <p:nvPr/>
        </p:nvCxnSpPr>
        <p:spPr>
          <a:xfrm>
            <a:off x="3217081" y="2247900"/>
            <a:ext cx="5945" cy="393336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id="{90D70097-E264-42D0-8418-E6D66EECA7A8}"/>
              </a:ext>
            </a:extLst>
          </p:cNvPr>
          <p:cNvCxnSpPr/>
          <p:nvPr/>
        </p:nvCxnSpPr>
        <p:spPr>
          <a:xfrm>
            <a:off x="3217080" y="2643994"/>
            <a:ext cx="299771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6EA291B9-7371-4D46-A032-54D2834CF994}"/>
              </a:ext>
            </a:extLst>
          </p:cNvPr>
          <p:cNvSpPr txBox="1"/>
          <p:nvPr/>
        </p:nvSpPr>
        <p:spPr>
          <a:xfrm>
            <a:off x="3207641" y="2643994"/>
            <a:ext cx="298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kumimoji="1"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 </a:t>
            </a:r>
            <a:r>
              <a:rPr kumimoji="1"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NF Deployment Descriptor</a:t>
            </a:r>
            <a:endParaRPr kumimoji="1"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78" name="直線單箭頭接點 77">
            <a:extLst>
              <a:ext uri="{FF2B5EF4-FFF2-40B4-BE49-F238E27FC236}">
                <a16:creationId xmlns:a16="http://schemas.microsoft.com/office/drawing/2014/main" id="{3CC54B5F-0D91-4E46-9C78-45CA33CE5209}"/>
              </a:ext>
            </a:extLst>
          </p:cNvPr>
          <p:cNvCxnSpPr>
            <a:cxnSpLocks/>
          </p:cNvCxnSpPr>
          <p:nvPr/>
        </p:nvCxnSpPr>
        <p:spPr>
          <a:xfrm flipH="1">
            <a:off x="3217080" y="4214006"/>
            <a:ext cx="300892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文字方塊 78">
            <a:extLst>
              <a:ext uri="{FF2B5EF4-FFF2-40B4-BE49-F238E27FC236}">
                <a16:creationId xmlns:a16="http://schemas.microsoft.com/office/drawing/2014/main" id="{0D97DF80-C8C9-47C9-A4F7-14F2DD771E7A}"/>
              </a:ext>
            </a:extLst>
          </p:cNvPr>
          <p:cNvSpPr txBox="1"/>
          <p:nvPr/>
        </p:nvSpPr>
        <p:spPr>
          <a:xfrm>
            <a:off x="3197555" y="4247285"/>
            <a:ext cx="3002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kumimoji="1"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回覆 </a:t>
            </a:r>
            <a:r>
              <a:rPr kumimoji="1"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NF</a:t>
            </a:r>
            <a:r>
              <a:rPr kumimoji="1"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已生成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8F8C3DEF-60BB-4BAA-953D-29522DF2B671}"/>
              </a:ext>
            </a:extLst>
          </p:cNvPr>
          <p:cNvSpPr/>
          <p:nvPr/>
        </p:nvSpPr>
        <p:spPr bwMode="auto">
          <a:xfrm>
            <a:off x="1130316" y="1818772"/>
            <a:ext cx="863226" cy="4291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</a:rPr>
              <a:t>OAM</a:t>
            </a:r>
            <a:endParaRPr kumimoji="1" lang="zh-TW" altLang="en-US" sz="1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4C0D10F5-BCCF-4560-BEC1-6525FAABA971}"/>
              </a:ext>
            </a:extLst>
          </p:cNvPr>
          <p:cNvCxnSpPr>
            <a:cxnSpLocks/>
          </p:cNvCxnSpPr>
          <p:nvPr/>
        </p:nvCxnSpPr>
        <p:spPr>
          <a:xfrm flipH="1">
            <a:off x="1561929" y="2247900"/>
            <a:ext cx="1" cy="393336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EA18C7E0-9AEA-452D-A650-3F5E31870D90}"/>
              </a:ext>
            </a:extLst>
          </p:cNvPr>
          <p:cNvCxnSpPr/>
          <p:nvPr/>
        </p:nvCxnSpPr>
        <p:spPr>
          <a:xfrm>
            <a:off x="3211814" y="3257173"/>
            <a:ext cx="299771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D1443D8C-FFAC-4202-9B72-DD3B0E5CDCDE}"/>
              </a:ext>
            </a:extLst>
          </p:cNvPr>
          <p:cNvSpPr txBox="1"/>
          <p:nvPr/>
        </p:nvSpPr>
        <p:spPr>
          <a:xfrm>
            <a:off x="3223026" y="3290639"/>
            <a:ext cx="2986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kumimoji="1"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 </a:t>
            </a:r>
            <a:r>
              <a:rPr kumimoji="1"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NF Deployment</a:t>
            </a:r>
            <a:endParaRPr kumimoji="1"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9E1E05AC-AF05-4B08-AC37-AA8C2081A599}"/>
              </a:ext>
            </a:extLst>
          </p:cNvPr>
          <p:cNvCxnSpPr>
            <a:cxnSpLocks/>
          </p:cNvCxnSpPr>
          <p:nvPr/>
        </p:nvCxnSpPr>
        <p:spPr>
          <a:xfrm>
            <a:off x="6227725" y="3788755"/>
            <a:ext cx="313216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875B60D5-F39F-49EC-8C66-F13AE0902695}"/>
              </a:ext>
            </a:extLst>
          </p:cNvPr>
          <p:cNvSpPr txBox="1"/>
          <p:nvPr/>
        </p:nvSpPr>
        <p:spPr>
          <a:xfrm>
            <a:off x="6236885" y="3822221"/>
            <a:ext cx="3123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kumimoji="1"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生成 </a:t>
            </a:r>
            <a:r>
              <a:rPr kumimoji="1"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NF</a:t>
            </a:r>
            <a:endParaRPr kumimoji="1"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6C529906-136D-49B3-AA52-7DAADF54F2A8}"/>
              </a:ext>
            </a:extLst>
          </p:cNvPr>
          <p:cNvCxnSpPr>
            <a:cxnSpLocks/>
          </p:cNvCxnSpPr>
          <p:nvPr/>
        </p:nvCxnSpPr>
        <p:spPr>
          <a:xfrm flipH="1">
            <a:off x="1561929" y="5336730"/>
            <a:ext cx="780707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F575AFA4-285C-4C13-B086-D1DAD636C63F}"/>
              </a:ext>
            </a:extLst>
          </p:cNvPr>
          <p:cNvSpPr txBox="1"/>
          <p:nvPr/>
        </p:nvSpPr>
        <p:spPr>
          <a:xfrm>
            <a:off x="6235731" y="5393101"/>
            <a:ext cx="3107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 NF</a:t>
            </a:r>
            <a:r>
              <a:rPr kumimoji="1"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向 </a:t>
            </a:r>
            <a:r>
              <a:rPr kumimoji="1"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OAM</a:t>
            </a:r>
            <a:r>
              <a:rPr kumimoji="1"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註冊</a:t>
            </a:r>
          </a:p>
        </p:txBody>
      </p:sp>
      <p:cxnSp>
        <p:nvCxnSpPr>
          <p:cNvPr id="59" name="直線單箭頭接點 58">
            <a:extLst>
              <a:ext uri="{FF2B5EF4-FFF2-40B4-BE49-F238E27FC236}">
                <a16:creationId xmlns:a16="http://schemas.microsoft.com/office/drawing/2014/main" id="{84C8BF07-34AA-456E-944E-CAAEB6B00907}"/>
              </a:ext>
            </a:extLst>
          </p:cNvPr>
          <p:cNvCxnSpPr>
            <a:cxnSpLocks/>
          </p:cNvCxnSpPr>
          <p:nvPr/>
        </p:nvCxnSpPr>
        <p:spPr>
          <a:xfrm>
            <a:off x="1573784" y="5760747"/>
            <a:ext cx="778610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字方塊 64">
            <a:extLst>
              <a:ext uri="{FF2B5EF4-FFF2-40B4-BE49-F238E27FC236}">
                <a16:creationId xmlns:a16="http://schemas.microsoft.com/office/drawing/2014/main" id="{FB99D879-8702-444B-BB76-A0B526BF084B}"/>
              </a:ext>
            </a:extLst>
          </p:cNvPr>
          <p:cNvSpPr txBox="1"/>
          <p:nvPr/>
        </p:nvSpPr>
        <p:spPr>
          <a:xfrm>
            <a:off x="1314070" y="5753284"/>
            <a:ext cx="2147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(Optional) </a:t>
            </a:r>
            <a:r>
              <a:rPr kumimoji="1"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6. </a:t>
            </a:r>
            <a:r>
              <a:rPr kumimoji="1"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 </a:t>
            </a:r>
            <a:r>
              <a:rPr kumimoji="1"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NF</a:t>
            </a:r>
            <a:endParaRPr kumimoji="1"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2002C46-46A4-4A09-A1FD-E0F144D45165}"/>
              </a:ext>
            </a:extLst>
          </p:cNvPr>
          <p:cNvSpPr/>
          <p:nvPr/>
        </p:nvSpPr>
        <p:spPr>
          <a:xfrm>
            <a:off x="8617509" y="594443"/>
            <a:ext cx="35797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OAM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Operation and Maintenance</a:t>
            </a:r>
          </a:p>
        </p:txBody>
      </p:sp>
    </p:spTree>
    <p:extLst>
      <p:ext uri="{BB962C8B-B14F-4D97-AF65-F5344CB8AC3E}">
        <p14:creationId xmlns:p14="http://schemas.microsoft.com/office/powerpoint/2010/main" val="87704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矩形 93">
            <a:extLst>
              <a:ext uri="{FF2B5EF4-FFF2-40B4-BE49-F238E27FC236}">
                <a16:creationId xmlns:a16="http://schemas.microsoft.com/office/drawing/2014/main" id="{ABCCE7F5-48EE-4D5E-932D-66C5BB522341}"/>
              </a:ext>
            </a:extLst>
          </p:cNvPr>
          <p:cNvSpPr/>
          <p:nvPr/>
        </p:nvSpPr>
        <p:spPr>
          <a:xfrm>
            <a:off x="2461979" y="1159618"/>
            <a:ext cx="1533469" cy="121295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SMO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id="{2B053522-D404-487F-B75F-E0BA833706ED}"/>
              </a:ext>
            </a:extLst>
          </p:cNvPr>
          <p:cNvSpPr/>
          <p:nvPr/>
        </p:nvSpPr>
        <p:spPr>
          <a:xfrm>
            <a:off x="5513364" y="1180214"/>
            <a:ext cx="4638452" cy="11918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O-Cloud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B3293D2-B42F-4FC6-B89E-D7C2C86BD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609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O2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介面服務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– Delete NF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53B672E4-436D-4475-91F0-259608449EC1}"/>
              </a:ext>
            </a:extLst>
          </p:cNvPr>
          <p:cNvSpPr/>
          <p:nvPr/>
        </p:nvSpPr>
        <p:spPr bwMode="auto">
          <a:xfrm>
            <a:off x="2646586" y="1818772"/>
            <a:ext cx="1150327" cy="4291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</a:rPr>
              <a:t>FOCOM</a:t>
            </a:r>
            <a:endParaRPr kumimoji="1" lang="zh-TW" altLang="en-US" sz="1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9BCB1D7D-B655-4937-957E-88235D136D7F}"/>
              </a:ext>
            </a:extLst>
          </p:cNvPr>
          <p:cNvSpPr/>
          <p:nvPr/>
        </p:nvSpPr>
        <p:spPr bwMode="auto">
          <a:xfrm>
            <a:off x="5709973" y="1818772"/>
            <a:ext cx="1009650" cy="42912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r>
              <a:rPr kumimoji="1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MS</a:t>
            </a:r>
            <a:endParaRPr kumimoji="1" lang="zh-TW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1E3ED00F-AB3E-4879-AA52-12846C4FF63A}"/>
              </a:ext>
            </a:extLst>
          </p:cNvPr>
          <p:cNvSpPr/>
          <p:nvPr/>
        </p:nvSpPr>
        <p:spPr>
          <a:xfrm>
            <a:off x="8805519" y="1818772"/>
            <a:ext cx="1072355" cy="429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NF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cxnSp>
        <p:nvCxnSpPr>
          <p:cNvPr id="49" name="直線接點 48">
            <a:extLst>
              <a:ext uri="{FF2B5EF4-FFF2-40B4-BE49-F238E27FC236}">
                <a16:creationId xmlns:a16="http://schemas.microsoft.com/office/drawing/2014/main" id="{7E2352D4-3260-466F-9DED-DE3F99140132}"/>
              </a:ext>
            </a:extLst>
          </p:cNvPr>
          <p:cNvCxnSpPr>
            <a:cxnSpLocks/>
            <a:stCxn id="45" idx="2"/>
          </p:cNvCxnSpPr>
          <p:nvPr/>
        </p:nvCxnSpPr>
        <p:spPr>
          <a:xfrm>
            <a:off x="9341697" y="2247900"/>
            <a:ext cx="18194" cy="394783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574216ED-AE99-45CF-BABA-982A623D2927}"/>
              </a:ext>
            </a:extLst>
          </p:cNvPr>
          <p:cNvCxnSpPr>
            <a:cxnSpLocks/>
            <a:stCxn id="43" idx="2"/>
          </p:cNvCxnSpPr>
          <p:nvPr/>
        </p:nvCxnSpPr>
        <p:spPr>
          <a:xfrm>
            <a:off x="6214798" y="2247900"/>
            <a:ext cx="1" cy="394783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36ECC95E-A8BE-49B0-A333-6076DAFAF401}"/>
              </a:ext>
            </a:extLst>
          </p:cNvPr>
          <p:cNvCxnSpPr/>
          <p:nvPr/>
        </p:nvCxnSpPr>
        <p:spPr>
          <a:xfrm flipH="1">
            <a:off x="3207641" y="2247900"/>
            <a:ext cx="9439" cy="396151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id="{90D70097-E264-42D0-8418-E6D66EECA7A8}"/>
              </a:ext>
            </a:extLst>
          </p:cNvPr>
          <p:cNvCxnSpPr/>
          <p:nvPr/>
        </p:nvCxnSpPr>
        <p:spPr>
          <a:xfrm>
            <a:off x="3222509" y="2800266"/>
            <a:ext cx="299771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6EA291B9-7371-4D46-A032-54D2834CF994}"/>
              </a:ext>
            </a:extLst>
          </p:cNvPr>
          <p:cNvSpPr txBox="1"/>
          <p:nvPr/>
        </p:nvSpPr>
        <p:spPr>
          <a:xfrm>
            <a:off x="3213070" y="2800266"/>
            <a:ext cx="2986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kumimoji="1"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刪除 </a:t>
            </a:r>
            <a:r>
              <a:rPr kumimoji="1"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NF Deployment</a:t>
            </a:r>
            <a:endParaRPr kumimoji="1"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9E1E05AC-AF05-4B08-AC37-AA8C2081A599}"/>
              </a:ext>
            </a:extLst>
          </p:cNvPr>
          <p:cNvCxnSpPr>
            <a:cxnSpLocks/>
          </p:cNvCxnSpPr>
          <p:nvPr/>
        </p:nvCxnSpPr>
        <p:spPr>
          <a:xfrm>
            <a:off x="6227726" y="4144723"/>
            <a:ext cx="313216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875B60D5-F39F-49EC-8C66-F13AE0902695}"/>
              </a:ext>
            </a:extLst>
          </p:cNvPr>
          <p:cNvSpPr txBox="1"/>
          <p:nvPr/>
        </p:nvSpPr>
        <p:spPr>
          <a:xfrm>
            <a:off x="6238938" y="4178189"/>
            <a:ext cx="3120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kumimoji="1"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終止 </a:t>
            </a:r>
            <a:r>
              <a:rPr kumimoji="1"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NF</a:t>
            </a:r>
            <a:endParaRPr kumimoji="1"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414A271A-675E-48B6-8537-8619EDC52931}"/>
              </a:ext>
            </a:extLst>
          </p:cNvPr>
          <p:cNvCxnSpPr>
            <a:cxnSpLocks/>
          </p:cNvCxnSpPr>
          <p:nvPr/>
        </p:nvCxnSpPr>
        <p:spPr>
          <a:xfrm flipH="1">
            <a:off x="3213267" y="5345253"/>
            <a:ext cx="300892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CE3F4888-3916-42BD-B8C3-579DB75085C1}"/>
              </a:ext>
            </a:extLst>
          </p:cNvPr>
          <p:cNvSpPr txBox="1"/>
          <p:nvPr/>
        </p:nvSpPr>
        <p:spPr>
          <a:xfrm>
            <a:off x="3202213" y="5345253"/>
            <a:ext cx="3025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kumimoji="1"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回報刪除 </a:t>
            </a:r>
            <a:r>
              <a:rPr kumimoji="1"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NF Deployment</a:t>
            </a:r>
            <a:r>
              <a:rPr kumimoji="1"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</a:t>
            </a:r>
          </a:p>
        </p:txBody>
      </p:sp>
    </p:spTree>
    <p:extLst>
      <p:ext uri="{BB962C8B-B14F-4D97-AF65-F5344CB8AC3E}">
        <p14:creationId xmlns:p14="http://schemas.microsoft.com/office/powerpoint/2010/main" val="380287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3293D2-B42F-4FC6-B89E-D7C2C86BD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實驗環境規格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E356BC20-BF50-4F41-8537-4091EDFA8A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371873"/>
              </p:ext>
            </p:extLst>
          </p:nvPr>
        </p:nvGraphicFramePr>
        <p:xfrm>
          <a:off x="6594776" y="4295792"/>
          <a:ext cx="504825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4125">
                  <a:extLst>
                    <a:ext uri="{9D8B030D-6E8A-4147-A177-3AD203B41FA5}">
                      <a16:colId xmlns:a16="http://schemas.microsoft.com/office/drawing/2014/main" val="3779636104"/>
                    </a:ext>
                  </a:extLst>
                </a:gridCol>
                <a:gridCol w="2524125">
                  <a:extLst>
                    <a:ext uri="{9D8B030D-6E8A-4147-A177-3AD203B41FA5}">
                      <a16:colId xmlns:a16="http://schemas.microsoft.com/office/drawing/2014/main" val="99625559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HOST</a:t>
                      </a:r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47253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CPU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altLang="zh-TW" dirty="0"/>
                        <a:t>Intel(R) Xeon(R) Gold 6152 CPU @ 2.10GHz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3077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memory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220 GB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7405066"/>
                  </a:ext>
                </a:extLst>
              </a:tr>
            </a:tbl>
          </a:graphicData>
        </a:graphic>
      </p:graphicFrame>
      <p:graphicFrame>
        <p:nvGraphicFramePr>
          <p:cNvPr id="23" name="表格 22">
            <a:extLst>
              <a:ext uri="{FF2B5EF4-FFF2-40B4-BE49-F238E27FC236}">
                <a16:creationId xmlns:a16="http://schemas.microsoft.com/office/drawing/2014/main" id="{B6A65E81-A387-4AB7-A7E0-AF33C8DC59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969380"/>
              </p:ext>
            </p:extLst>
          </p:nvPr>
        </p:nvGraphicFramePr>
        <p:xfrm>
          <a:off x="6884002" y="2687320"/>
          <a:ext cx="446979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4899">
                  <a:extLst>
                    <a:ext uri="{9D8B030D-6E8A-4147-A177-3AD203B41FA5}">
                      <a16:colId xmlns:a16="http://schemas.microsoft.com/office/drawing/2014/main" val="3779636104"/>
                    </a:ext>
                  </a:extLst>
                </a:gridCol>
                <a:gridCol w="2234899">
                  <a:extLst>
                    <a:ext uri="{9D8B030D-6E8A-4147-A177-3AD203B41FA5}">
                      <a16:colId xmlns:a16="http://schemas.microsoft.com/office/drawing/2014/main" val="99625559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Node</a:t>
                      </a:r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47253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Hypervisor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QEMU 2.11.1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+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KVM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3077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vCPU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4822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memory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 GB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7405066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94F0D2DE-ADCB-4804-873B-0B17625F78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224076"/>
              </p:ext>
            </p:extLst>
          </p:nvPr>
        </p:nvGraphicFramePr>
        <p:xfrm>
          <a:off x="6884002" y="1078848"/>
          <a:ext cx="446979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4899">
                  <a:extLst>
                    <a:ext uri="{9D8B030D-6E8A-4147-A177-3AD203B41FA5}">
                      <a16:colId xmlns:a16="http://schemas.microsoft.com/office/drawing/2014/main" val="3779636104"/>
                    </a:ext>
                  </a:extLst>
                </a:gridCol>
                <a:gridCol w="2234899">
                  <a:extLst>
                    <a:ext uri="{9D8B030D-6E8A-4147-A177-3AD203B41FA5}">
                      <a16:colId xmlns:a16="http://schemas.microsoft.com/office/drawing/2014/main" val="99625559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dirty="0" err="1"/>
                        <a:t>FirstNode</a:t>
                      </a:r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47253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Hypervisor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QEMU 2.11.1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+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KVM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3077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vCPU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16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4822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memory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8 GB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7405066"/>
                  </a:ext>
                </a:extLst>
              </a:tr>
            </a:tbl>
          </a:graphicData>
        </a:graphic>
      </p:graphicFrame>
      <p:pic>
        <p:nvPicPr>
          <p:cNvPr id="4" name="圖片 3">
            <a:extLst>
              <a:ext uri="{FF2B5EF4-FFF2-40B4-BE49-F238E27FC236}">
                <a16:creationId xmlns:a16="http://schemas.microsoft.com/office/drawing/2014/main" id="{154C47ED-E3E4-4B8B-BACD-444960405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91" y="2045618"/>
            <a:ext cx="5913906" cy="380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9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3293D2-B42F-4FC6-B89E-D7C2C86BD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系統展示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831ED18E-146E-4E61-9A89-DDE7C873D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影片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DEMO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99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3293D2-B42F-4FC6-B89E-D7C2C86BD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實驗數據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內容版面配置區 7">
            <a:extLst>
              <a:ext uri="{FF2B5EF4-FFF2-40B4-BE49-F238E27FC236}">
                <a16:creationId xmlns:a16="http://schemas.microsoft.com/office/drawing/2014/main" id="{601E844D-4FF5-42A6-A74B-4C08CD49CA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4389637"/>
              </p:ext>
            </p:extLst>
          </p:nvPr>
        </p:nvGraphicFramePr>
        <p:xfrm>
          <a:off x="1015481" y="1690688"/>
          <a:ext cx="1016103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480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3293D2-B42F-4FC6-B89E-D7C2C86BD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實驗數據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內容版面配置區 7">
            <a:extLst>
              <a:ext uri="{FF2B5EF4-FFF2-40B4-BE49-F238E27FC236}">
                <a16:creationId xmlns:a16="http://schemas.microsoft.com/office/drawing/2014/main" id="{601E844D-4FF5-42A6-A74B-4C08CD49CA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8033292"/>
              </p:ext>
            </p:extLst>
          </p:nvPr>
        </p:nvGraphicFramePr>
        <p:xfrm>
          <a:off x="1015481" y="1474119"/>
          <a:ext cx="1016103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577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3293D2-B42F-4FC6-B89E-D7C2C86BD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研究背景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 RAN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的演進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5EAC3EA-9DDF-4D57-8648-E97EE2FAEF89}"/>
              </a:ext>
            </a:extLst>
          </p:cNvPr>
          <p:cNvSpPr/>
          <p:nvPr/>
        </p:nvSpPr>
        <p:spPr>
          <a:xfrm>
            <a:off x="9383551" y="449065"/>
            <a:ext cx="222317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RRU</a:t>
            </a:r>
            <a:r>
              <a:rPr lang="en-US" altLang="zh-TW" sz="1400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Remote Radio Unit</a:t>
            </a:r>
          </a:p>
          <a:p>
            <a:r>
              <a:rPr lang="en-US" altLang="zh-TW" sz="1400" b="1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BBU</a:t>
            </a:r>
            <a:r>
              <a:rPr lang="en-US" altLang="zh-TW" sz="1400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en-US" altLang="zh-TW" sz="1400" dirty="0" err="1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BaseBand</a:t>
            </a:r>
            <a:r>
              <a:rPr lang="en-US" altLang="zh-TW" sz="1400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Unit</a:t>
            </a:r>
          </a:p>
          <a:p>
            <a:r>
              <a:rPr lang="en-US" altLang="zh-TW" sz="1400" b="1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DU</a:t>
            </a:r>
            <a:r>
              <a:rPr lang="en-US" altLang="zh-TW" sz="1400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Distributed Unit</a:t>
            </a:r>
          </a:p>
          <a:p>
            <a:r>
              <a:rPr lang="en-US" altLang="zh-TW" sz="1400" b="1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CU</a:t>
            </a:r>
            <a:r>
              <a:rPr lang="en-US" altLang="zh-TW" sz="1400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Centralized Unit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32E8FF6F-E04A-4B31-9009-B3344174685F}"/>
              </a:ext>
            </a:extLst>
          </p:cNvPr>
          <p:cNvGrpSpPr/>
          <p:nvPr/>
        </p:nvGrpSpPr>
        <p:grpSpPr>
          <a:xfrm>
            <a:off x="304800" y="4268711"/>
            <a:ext cx="1225237" cy="771807"/>
            <a:chOff x="196158" y="4295871"/>
            <a:chExt cx="1225237" cy="771807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5B415AB7-97BD-40B9-A2E6-F8D0CFFF9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 flipH="1">
              <a:off x="196158" y="4295871"/>
              <a:ext cx="647322" cy="647322"/>
            </a:xfrm>
            <a:prstGeom prst="rect">
              <a:avLst/>
            </a:prstGeom>
          </p:spPr>
        </p:pic>
        <p:sp>
          <p:nvSpPr>
            <p:cNvPr id="22" name="矩形: 圓角 21">
              <a:extLst>
                <a:ext uri="{FF2B5EF4-FFF2-40B4-BE49-F238E27FC236}">
                  <a16:creationId xmlns:a16="http://schemas.microsoft.com/office/drawing/2014/main" id="{3F4F551E-B8CF-410D-82C3-31E9FFA61F10}"/>
                </a:ext>
              </a:extLst>
            </p:cNvPr>
            <p:cNvSpPr/>
            <p:nvPr/>
          </p:nvSpPr>
          <p:spPr>
            <a:xfrm>
              <a:off x="814812" y="4295871"/>
              <a:ext cx="501581" cy="24897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RRU</a:t>
              </a:r>
              <a:endPara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矩形: 圓角 23">
              <a:extLst>
                <a:ext uri="{FF2B5EF4-FFF2-40B4-BE49-F238E27FC236}">
                  <a16:creationId xmlns:a16="http://schemas.microsoft.com/office/drawing/2014/main" id="{76C76CB7-87AC-4C17-9282-729E61CE7260}"/>
                </a:ext>
              </a:extLst>
            </p:cNvPr>
            <p:cNvSpPr/>
            <p:nvPr/>
          </p:nvSpPr>
          <p:spPr>
            <a:xfrm>
              <a:off x="886581" y="4818708"/>
              <a:ext cx="534814" cy="24897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BBU</a:t>
              </a:r>
              <a:endPara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28" name="接點: 肘形 27">
              <a:extLst>
                <a:ext uri="{FF2B5EF4-FFF2-40B4-BE49-F238E27FC236}">
                  <a16:creationId xmlns:a16="http://schemas.microsoft.com/office/drawing/2014/main" id="{2CA89EAD-90A7-4F78-938A-1105199049F1}"/>
                </a:ext>
              </a:extLst>
            </p:cNvPr>
            <p:cNvCxnSpPr>
              <a:cxnSpLocks/>
              <a:stCxn id="22" idx="2"/>
              <a:endCxn id="24" idx="0"/>
            </p:cNvCxnSpPr>
            <p:nvPr/>
          </p:nvCxnSpPr>
          <p:spPr>
            <a:xfrm rot="16200000" flipH="1">
              <a:off x="972862" y="4637581"/>
              <a:ext cx="273867" cy="88385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矩形: 圓角 32">
            <a:extLst>
              <a:ext uri="{FF2B5EF4-FFF2-40B4-BE49-F238E27FC236}">
                <a16:creationId xmlns:a16="http://schemas.microsoft.com/office/drawing/2014/main" id="{6A729716-4A9B-4E56-8E36-519638A8A6FB}"/>
              </a:ext>
            </a:extLst>
          </p:cNvPr>
          <p:cNvSpPr/>
          <p:nvPr/>
        </p:nvSpPr>
        <p:spPr>
          <a:xfrm>
            <a:off x="1857227" y="4756191"/>
            <a:ext cx="753441" cy="33050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05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Core</a:t>
            </a:r>
          </a:p>
          <a:p>
            <a:pPr algn="ctr"/>
            <a:r>
              <a:rPr lang="en-US" altLang="zh-TW" sz="105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Network</a:t>
            </a:r>
            <a:endParaRPr lang="zh-TW" altLang="en-US" sz="105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8BB2C080-78B1-451F-AE5A-211830B2E75B}"/>
              </a:ext>
            </a:extLst>
          </p:cNvPr>
          <p:cNvGrpSpPr/>
          <p:nvPr/>
        </p:nvGrpSpPr>
        <p:grpSpPr>
          <a:xfrm>
            <a:off x="304800" y="3223036"/>
            <a:ext cx="1225235" cy="771807"/>
            <a:chOff x="196158" y="4295871"/>
            <a:chExt cx="1225235" cy="771807"/>
          </a:xfrm>
        </p:grpSpPr>
        <p:pic>
          <p:nvPicPr>
            <p:cNvPr id="40" name="圖片 39">
              <a:extLst>
                <a:ext uri="{FF2B5EF4-FFF2-40B4-BE49-F238E27FC236}">
                  <a16:creationId xmlns:a16="http://schemas.microsoft.com/office/drawing/2014/main" id="{155F5E6E-53AE-4D2F-A147-1E3B5A61F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 flipH="1">
              <a:off x="196158" y="4295871"/>
              <a:ext cx="647322" cy="647322"/>
            </a:xfrm>
            <a:prstGeom prst="rect">
              <a:avLst/>
            </a:prstGeom>
          </p:spPr>
        </p:pic>
        <p:sp>
          <p:nvSpPr>
            <p:cNvPr id="41" name="矩形: 圓角 40">
              <a:extLst>
                <a:ext uri="{FF2B5EF4-FFF2-40B4-BE49-F238E27FC236}">
                  <a16:creationId xmlns:a16="http://schemas.microsoft.com/office/drawing/2014/main" id="{2FEBA7DE-8CE1-4C07-998D-DAE7537A3D08}"/>
                </a:ext>
              </a:extLst>
            </p:cNvPr>
            <p:cNvSpPr/>
            <p:nvPr/>
          </p:nvSpPr>
          <p:spPr>
            <a:xfrm>
              <a:off x="814812" y="4295871"/>
              <a:ext cx="503974" cy="24897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RRU</a:t>
              </a:r>
              <a:endPara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2" name="矩形: 圓角 41">
              <a:extLst>
                <a:ext uri="{FF2B5EF4-FFF2-40B4-BE49-F238E27FC236}">
                  <a16:creationId xmlns:a16="http://schemas.microsoft.com/office/drawing/2014/main" id="{AF8AB3C3-9EE2-4753-B2D6-DEF5843FE536}"/>
                </a:ext>
              </a:extLst>
            </p:cNvPr>
            <p:cNvSpPr/>
            <p:nvPr/>
          </p:nvSpPr>
          <p:spPr>
            <a:xfrm>
              <a:off x="886581" y="4818708"/>
              <a:ext cx="534812" cy="24897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BBU</a:t>
              </a:r>
              <a:endPara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43" name="接點: 肘形 42">
              <a:extLst>
                <a:ext uri="{FF2B5EF4-FFF2-40B4-BE49-F238E27FC236}">
                  <a16:creationId xmlns:a16="http://schemas.microsoft.com/office/drawing/2014/main" id="{75815945-63DB-46B1-82A5-AE95C194C62E}"/>
                </a:ext>
              </a:extLst>
            </p:cNvPr>
            <p:cNvCxnSpPr>
              <a:cxnSpLocks/>
              <a:stCxn id="41" idx="2"/>
              <a:endCxn id="42" idx="0"/>
            </p:cNvCxnSpPr>
            <p:nvPr/>
          </p:nvCxnSpPr>
          <p:spPr>
            <a:xfrm rot="16200000" flipH="1">
              <a:off x="973460" y="4638180"/>
              <a:ext cx="273867" cy="87188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群組 43">
            <a:extLst>
              <a:ext uri="{FF2B5EF4-FFF2-40B4-BE49-F238E27FC236}">
                <a16:creationId xmlns:a16="http://schemas.microsoft.com/office/drawing/2014/main" id="{53BAD50B-CE0E-4E3D-A167-71E1D377458B}"/>
              </a:ext>
            </a:extLst>
          </p:cNvPr>
          <p:cNvGrpSpPr/>
          <p:nvPr/>
        </p:nvGrpSpPr>
        <p:grpSpPr>
          <a:xfrm>
            <a:off x="304800" y="5314385"/>
            <a:ext cx="1225237" cy="771807"/>
            <a:chOff x="196158" y="4295871"/>
            <a:chExt cx="1225237" cy="771807"/>
          </a:xfrm>
        </p:grpSpPr>
        <p:pic>
          <p:nvPicPr>
            <p:cNvPr id="45" name="圖片 44">
              <a:extLst>
                <a:ext uri="{FF2B5EF4-FFF2-40B4-BE49-F238E27FC236}">
                  <a16:creationId xmlns:a16="http://schemas.microsoft.com/office/drawing/2014/main" id="{88CAC36E-D4E4-408F-B8BF-F61887A16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 flipH="1">
              <a:off x="196158" y="4295871"/>
              <a:ext cx="647322" cy="647322"/>
            </a:xfrm>
            <a:prstGeom prst="rect">
              <a:avLst/>
            </a:prstGeom>
          </p:spPr>
        </p:pic>
        <p:sp>
          <p:nvSpPr>
            <p:cNvPr id="46" name="矩形: 圓角 45">
              <a:extLst>
                <a:ext uri="{FF2B5EF4-FFF2-40B4-BE49-F238E27FC236}">
                  <a16:creationId xmlns:a16="http://schemas.microsoft.com/office/drawing/2014/main" id="{70C27ACE-FB78-4AD0-8BE5-6686F67598D1}"/>
                </a:ext>
              </a:extLst>
            </p:cNvPr>
            <p:cNvSpPr/>
            <p:nvPr/>
          </p:nvSpPr>
          <p:spPr>
            <a:xfrm>
              <a:off x="814812" y="4295871"/>
              <a:ext cx="503974" cy="24897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RRU</a:t>
              </a:r>
              <a:endPara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7" name="矩形: 圓角 46">
              <a:extLst>
                <a:ext uri="{FF2B5EF4-FFF2-40B4-BE49-F238E27FC236}">
                  <a16:creationId xmlns:a16="http://schemas.microsoft.com/office/drawing/2014/main" id="{705DF8E8-D889-4DDD-8B16-82CF4F6710BE}"/>
                </a:ext>
              </a:extLst>
            </p:cNvPr>
            <p:cNvSpPr/>
            <p:nvPr/>
          </p:nvSpPr>
          <p:spPr>
            <a:xfrm>
              <a:off x="886581" y="4818708"/>
              <a:ext cx="534814" cy="24897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BBU</a:t>
              </a:r>
              <a:endPara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48" name="接點: 肘形 47">
              <a:extLst>
                <a:ext uri="{FF2B5EF4-FFF2-40B4-BE49-F238E27FC236}">
                  <a16:creationId xmlns:a16="http://schemas.microsoft.com/office/drawing/2014/main" id="{4A2DD436-B164-4AE2-950F-99B5C4F60D40}"/>
                </a:ext>
              </a:extLst>
            </p:cNvPr>
            <p:cNvCxnSpPr>
              <a:cxnSpLocks/>
              <a:stCxn id="46" idx="2"/>
              <a:endCxn id="47" idx="0"/>
            </p:cNvCxnSpPr>
            <p:nvPr/>
          </p:nvCxnSpPr>
          <p:spPr>
            <a:xfrm rot="16200000" flipH="1">
              <a:off x="973460" y="4638179"/>
              <a:ext cx="273867" cy="87189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接點: 肘形 49">
            <a:extLst>
              <a:ext uri="{FF2B5EF4-FFF2-40B4-BE49-F238E27FC236}">
                <a16:creationId xmlns:a16="http://schemas.microsoft.com/office/drawing/2014/main" id="{D01F3EA9-E13C-4C16-AFEE-83FE8583E828}"/>
              </a:ext>
            </a:extLst>
          </p:cNvPr>
          <p:cNvCxnSpPr>
            <a:cxnSpLocks/>
            <a:stCxn id="42" idx="3"/>
            <a:endCxn id="33" idx="1"/>
          </p:cNvCxnSpPr>
          <p:nvPr/>
        </p:nvCxnSpPr>
        <p:spPr>
          <a:xfrm>
            <a:off x="1530035" y="3870358"/>
            <a:ext cx="327192" cy="105108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接點: 肘形 50">
            <a:extLst>
              <a:ext uri="{FF2B5EF4-FFF2-40B4-BE49-F238E27FC236}">
                <a16:creationId xmlns:a16="http://schemas.microsoft.com/office/drawing/2014/main" id="{1FE14A09-D082-4D45-9AB2-D7797C78014D}"/>
              </a:ext>
            </a:extLst>
          </p:cNvPr>
          <p:cNvCxnSpPr>
            <a:cxnSpLocks/>
            <a:stCxn id="24" idx="3"/>
            <a:endCxn id="33" idx="1"/>
          </p:cNvCxnSpPr>
          <p:nvPr/>
        </p:nvCxnSpPr>
        <p:spPr>
          <a:xfrm>
            <a:off x="1530037" y="4916033"/>
            <a:ext cx="327190" cy="540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接點: 肘形 53">
            <a:extLst>
              <a:ext uri="{FF2B5EF4-FFF2-40B4-BE49-F238E27FC236}">
                <a16:creationId xmlns:a16="http://schemas.microsoft.com/office/drawing/2014/main" id="{E983C46C-9230-4E69-B07A-22B6FCA06520}"/>
              </a:ext>
            </a:extLst>
          </p:cNvPr>
          <p:cNvCxnSpPr>
            <a:cxnSpLocks/>
            <a:stCxn id="47" idx="3"/>
            <a:endCxn id="33" idx="1"/>
          </p:cNvCxnSpPr>
          <p:nvPr/>
        </p:nvCxnSpPr>
        <p:spPr>
          <a:xfrm flipV="1">
            <a:off x="1530037" y="4921442"/>
            <a:ext cx="327190" cy="104026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群組 61">
            <a:extLst>
              <a:ext uri="{FF2B5EF4-FFF2-40B4-BE49-F238E27FC236}">
                <a16:creationId xmlns:a16="http://schemas.microsoft.com/office/drawing/2014/main" id="{68B6078C-D50E-4E8E-B1A3-EE3C30CF6D04}"/>
              </a:ext>
            </a:extLst>
          </p:cNvPr>
          <p:cNvGrpSpPr/>
          <p:nvPr/>
        </p:nvGrpSpPr>
        <p:grpSpPr>
          <a:xfrm>
            <a:off x="616905" y="1851191"/>
            <a:ext cx="1741524" cy="1071373"/>
            <a:chOff x="616905" y="1851191"/>
            <a:chExt cx="1741524" cy="1071373"/>
          </a:xfrm>
        </p:grpSpPr>
        <p:sp>
          <p:nvSpPr>
            <p:cNvPr id="3" name="箭號: 向右 2">
              <a:extLst>
                <a:ext uri="{FF2B5EF4-FFF2-40B4-BE49-F238E27FC236}">
                  <a16:creationId xmlns:a16="http://schemas.microsoft.com/office/drawing/2014/main" id="{6745A97A-7B04-44A1-99C5-2718CD104004}"/>
                </a:ext>
              </a:extLst>
            </p:cNvPr>
            <p:cNvSpPr/>
            <p:nvPr/>
          </p:nvSpPr>
          <p:spPr>
            <a:xfrm>
              <a:off x="701645" y="1894949"/>
              <a:ext cx="1656784" cy="102761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D-RAN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文字方塊 58">
              <a:extLst>
                <a:ext uri="{FF2B5EF4-FFF2-40B4-BE49-F238E27FC236}">
                  <a16:creationId xmlns:a16="http://schemas.microsoft.com/office/drawing/2014/main" id="{E56BA7A5-63FD-4A48-8806-3F1FED3EF9B4}"/>
                </a:ext>
              </a:extLst>
            </p:cNvPr>
            <p:cNvSpPr txBox="1"/>
            <p:nvPr/>
          </p:nvSpPr>
          <p:spPr>
            <a:xfrm>
              <a:off x="616905" y="1851191"/>
              <a:ext cx="13082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Distributed</a:t>
              </a:r>
              <a:endPara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61" name="群組 60">
            <a:extLst>
              <a:ext uri="{FF2B5EF4-FFF2-40B4-BE49-F238E27FC236}">
                <a16:creationId xmlns:a16="http://schemas.microsoft.com/office/drawing/2014/main" id="{D4C7BB27-698D-4541-9851-6512B86F70F8}"/>
              </a:ext>
            </a:extLst>
          </p:cNvPr>
          <p:cNvGrpSpPr/>
          <p:nvPr/>
        </p:nvGrpSpPr>
        <p:grpSpPr>
          <a:xfrm>
            <a:off x="3466890" y="1901137"/>
            <a:ext cx="1749855" cy="1065144"/>
            <a:chOff x="2852324" y="1857420"/>
            <a:chExt cx="1749855" cy="1065144"/>
          </a:xfrm>
        </p:grpSpPr>
        <p:sp>
          <p:nvSpPr>
            <p:cNvPr id="58" name="箭號: 向右 57">
              <a:extLst>
                <a:ext uri="{FF2B5EF4-FFF2-40B4-BE49-F238E27FC236}">
                  <a16:creationId xmlns:a16="http://schemas.microsoft.com/office/drawing/2014/main" id="{EC038BC0-8A99-4D63-A542-E9B705EC962D}"/>
                </a:ext>
              </a:extLst>
            </p:cNvPr>
            <p:cNvSpPr/>
            <p:nvPr/>
          </p:nvSpPr>
          <p:spPr>
            <a:xfrm>
              <a:off x="2945395" y="1894949"/>
              <a:ext cx="1656784" cy="1027615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C-RAN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文字方塊 59">
              <a:extLst>
                <a:ext uri="{FF2B5EF4-FFF2-40B4-BE49-F238E27FC236}">
                  <a16:creationId xmlns:a16="http://schemas.microsoft.com/office/drawing/2014/main" id="{0E2D1ABB-24E4-4F75-9FE4-FFDF10DED9BF}"/>
                </a:ext>
              </a:extLst>
            </p:cNvPr>
            <p:cNvSpPr txBox="1"/>
            <p:nvPr/>
          </p:nvSpPr>
          <p:spPr>
            <a:xfrm>
              <a:off x="2852324" y="1857420"/>
              <a:ext cx="13082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Centralized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3" name="群組 102">
            <a:extLst>
              <a:ext uri="{FF2B5EF4-FFF2-40B4-BE49-F238E27FC236}">
                <a16:creationId xmlns:a16="http://schemas.microsoft.com/office/drawing/2014/main" id="{ABB442CF-1682-4F7A-951B-C81AE444E1C8}"/>
              </a:ext>
            </a:extLst>
          </p:cNvPr>
          <p:cNvGrpSpPr/>
          <p:nvPr/>
        </p:nvGrpSpPr>
        <p:grpSpPr>
          <a:xfrm>
            <a:off x="6550287" y="1658016"/>
            <a:ext cx="1921595" cy="1305770"/>
            <a:chOff x="2680584" y="1616794"/>
            <a:chExt cx="1921595" cy="1305770"/>
          </a:xfrm>
        </p:grpSpPr>
        <p:sp>
          <p:nvSpPr>
            <p:cNvPr id="104" name="箭號: 向右 103">
              <a:extLst>
                <a:ext uri="{FF2B5EF4-FFF2-40B4-BE49-F238E27FC236}">
                  <a16:creationId xmlns:a16="http://schemas.microsoft.com/office/drawing/2014/main" id="{96B85CC9-F8F5-452A-9B19-D46FDC197B35}"/>
                </a:ext>
              </a:extLst>
            </p:cNvPr>
            <p:cNvSpPr/>
            <p:nvPr/>
          </p:nvSpPr>
          <p:spPr>
            <a:xfrm>
              <a:off x="2945395" y="1894949"/>
              <a:ext cx="1656784" cy="1027615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V-RAN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文字方塊 104">
              <a:extLst>
                <a:ext uri="{FF2B5EF4-FFF2-40B4-BE49-F238E27FC236}">
                  <a16:creationId xmlns:a16="http://schemas.microsoft.com/office/drawing/2014/main" id="{73B1A5D4-E5AF-4A71-8AEB-5D436CD0B2C0}"/>
                </a:ext>
              </a:extLst>
            </p:cNvPr>
            <p:cNvSpPr txBox="1"/>
            <p:nvPr/>
          </p:nvSpPr>
          <p:spPr>
            <a:xfrm>
              <a:off x="2680584" y="1616794"/>
              <a:ext cx="1656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Virtualized</a:t>
              </a:r>
            </a:p>
            <a:p>
              <a:pPr algn="ctr"/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Centralized</a:t>
              </a:r>
              <a:endPara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14" name="群組 113">
            <a:extLst>
              <a:ext uri="{FF2B5EF4-FFF2-40B4-BE49-F238E27FC236}">
                <a16:creationId xmlns:a16="http://schemas.microsoft.com/office/drawing/2014/main" id="{937A51DB-9B05-4752-A237-42908C06C3CC}"/>
              </a:ext>
            </a:extLst>
          </p:cNvPr>
          <p:cNvGrpSpPr/>
          <p:nvPr/>
        </p:nvGrpSpPr>
        <p:grpSpPr>
          <a:xfrm>
            <a:off x="3041828" y="3522226"/>
            <a:ext cx="2423880" cy="1957034"/>
            <a:chOff x="2883528" y="3382116"/>
            <a:chExt cx="2423880" cy="1957034"/>
          </a:xfrm>
        </p:grpSpPr>
        <p:grpSp>
          <p:nvGrpSpPr>
            <p:cNvPr id="115" name="群組 114">
              <a:extLst>
                <a:ext uri="{FF2B5EF4-FFF2-40B4-BE49-F238E27FC236}">
                  <a16:creationId xmlns:a16="http://schemas.microsoft.com/office/drawing/2014/main" id="{30EFDB5E-3BAB-46A1-A896-F96C45615CB4}"/>
                </a:ext>
              </a:extLst>
            </p:cNvPr>
            <p:cNvGrpSpPr/>
            <p:nvPr/>
          </p:nvGrpSpPr>
          <p:grpSpPr>
            <a:xfrm>
              <a:off x="2883528" y="3689853"/>
              <a:ext cx="1310308" cy="653116"/>
              <a:chOff x="2883528" y="3621387"/>
              <a:chExt cx="1310308" cy="653116"/>
            </a:xfrm>
          </p:grpSpPr>
          <p:pic>
            <p:nvPicPr>
              <p:cNvPr id="130" name="圖片 129">
                <a:extLst>
                  <a:ext uri="{FF2B5EF4-FFF2-40B4-BE49-F238E27FC236}">
                    <a16:creationId xmlns:a16="http://schemas.microsoft.com/office/drawing/2014/main" id="{11C58241-EDC7-413A-8829-C720F67449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 flipH="1">
                <a:off x="2883528" y="3621387"/>
                <a:ext cx="647322" cy="647322"/>
              </a:xfrm>
              <a:prstGeom prst="rect">
                <a:avLst/>
              </a:prstGeom>
            </p:spPr>
          </p:pic>
          <p:sp>
            <p:nvSpPr>
              <p:cNvPr id="131" name="矩形: 圓角 130">
                <a:extLst>
                  <a:ext uri="{FF2B5EF4-FFF2-40B4-BE49-F238E27FC236}">
                    <a16:creationId xmlns:a16="http://schemas.microsoft.com/office/drawing/2014/main" id="{3BEE2823-7682-4671-B180-5F24702D7CC6}"/>
                  </a:ext>
                </a:extLst>
              </p:cNvPr>
              <p:cNvSpPr/>
              <p:nvPr/>
            </p:nvSpPr>
            <p:spPr>
              <a:xfrm>
                <a:off x="3502182" y="3621387"/>
                <a:ext cx="517308" cy="24897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RRU</a:t>
                </a:r>
                <a:endPara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132" name="接點: 肘形 131">
                <a:extLst>
                  <a:ext uri="{FF2B5EF4-FFF2-40B4-BE49-F238E27FC236}">
                    <a16:creationId xmlns:a16="http://schemas.microsoft.com/office/drawing/2014/main" id="{C1A5066F-61F9-4605-8B81-9136DD5E911C}"/>
                  </a:ext>
                </a:extLst>
              </p:cNvPr>
              <p:cNvCxnSpPr>
                <a:cxnSpLocks/>
                <a:stCxn id="131" idx="2"/>
                <a:endCxn id="126" idx="1"/>
              </p:cNvCxnSpPr>
              <p:nvPr/>
            </p:nvCxnSpPr>
            <p:spPr>
              <a:xfrm rot="16200000" flipH="1">
                <a:off x="3775263" y="3855929"/>
                <a:ext cx="404146" cy="433001"/>
              </a:xfrm>
              <a:prstGeom prst="bentConnector2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群組 115">
              <a:extLst>
                <a:ext uri="{FF2B5EF4-FFF2-40B4-BE49-F238E27FC236}">
                  <a16:creationId xmlns:a16="http://schemas.microsoft.com/office/drawing/2014/main" id="{1DEC6ED0-AF7E-4414-9D50-E132AE91DA62}"/>
                </a:ext>
              </a:extLst>
            </p:cNvPr>
            <p:cNvGrpSpPr/>
            <p:nvPr/>
          </p:nvGrpSpPr>
          <p:grpSpPr>
            <a:xfrm>
              <a:off x="2885797" y="4342969"/>
              <a:ext cx="1308041" cy="996181"/>
              <a:chOff x="2883528" y="2980976"/>
              <a:chExt cx="1308041" cy="996181"/>
            </a:xfrm>
          </p:grpSpPr>
          <p:pic>
            <p:nvPicPr>
              <p:cNvPr id="127" name="圖片 126">
                <a:extLst>
                  <a:ext uri="{FF2B5EF4-FFF2-40B4-BE49-F238E27FC236}">
                    <a16:creationId xmlns:a16="http://schemas.microsoft.com/office/drawing/2014/main" id="{6B16B2EC-0DCF-4AD9-B4FB-D3B789A668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 flipH="1">
                <a:off x="2883528" y="3329835"/>
                <a:ext cx="647322" cy="647322"/>
              </a:xfrm>
              <a:prstGeom prst="rect">
                <a:avLst/>
              </a:prstGeom>
            </p:spPr>
          </p:pic>
          <p:sp>
            <p:nvSpPr>
              <p:cNvPr id="128" name="矩形: 圓角 127">
                <a:extLst>
                  <a:ext uri="{FF2B5EF4-FFF2-40B4-BE49-F238E27FC236}">
                    <a16:creationId xmlns:a16="http://schemas.microsoft.com/office/drawing/2014/main" id="{E7616233-68DA-4ADC-AA48-25D22AAC6FEE}"/>
                  </a:ext>
                </a:extLst>
              </p:cNvPr>
              <p:cNvSpPr/>
              <p:nvPr/>
            </p:nvSpPr>
            <p:spPr>
              <a:xfrm>
                <a:off x="3499912" y="3327565"/>
                <a:ext cx="510771" cy="24897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RRU</a:t>
                </a:r>
                <a:endPara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129" name="接點: 肘形 128">
                <a:extLst>
                  <a:ext uri="{FF2B5EF4-FFF2-40B4-BE49-F238E27FC236}">
                    <a16:creationId xmlns:a16="http://schemas.microsoft.com/office/drawing/2014/main" id="{07EAFF8B-C19B-4901-A1A8-D61188331E62}"/>
                  </a:ext>
                </a:extLst>
              </p:cNvPr>
              <p:cNvCxnSpPr>
                <a:cxnSpLocks/>
                <a:stCxn id="128" idx="0"/>
                <a:endCxn id="126" idx="1"/>
              </p:cNvCxnSpPr>
              <p:nvPr/>
            </p:nvCxnSpPr>
            <p:spPr>
              <a:xfrm rot="5400000" flipH="1" flipV="1">
                <a:off x="3800139" y="2936136"/>
                <a:ext cx="346589" cy="436270"/>
              </a:xfrm>
              <a:prstGeom prst="bentConnector2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群組 116">
              <a:extLst>
                <a:ext uri="{FF2B5EF4-FFF2-40B4-BE49-F238E27FC236}">
                  <a16:creationId xmlns:a16="http://schemas.microsoft.com/office/drawing/2014/main" id="{A76F4D62-8AD4-415A-ABD9-E2EB35290406}"/>
                </a:ext>
              </a:extLst>
            </p:cNvPr>
            <p:cNvGrpSpPr/>
            <p:nvPr/>
          </p:nvGrpSpPr>
          <p:grpSpPr>
            <a:xfrm>
              <a:off x="4193837" y="4019307"/>
              <a:ext cx="1113571" cy="992794"/>
              <a:chOff x="4197612" y="4183539"/>
              <a:chExt cx="1113571" cy="992794"/>
            </a:xfrm>
          </p:grpSpPr>
          <p:grpSp>
            <p:nvGrpSpPr>
              <p:cNvPr id="120" name="群組 119">
                <a:extLst>
                  <a:ext uri="{FF2B5EF4-FFF2-40B4-BE49-F238E27FC236}">
                    <a16:creationId xmlns:a16="http://schemas.microsoft.com/office/drawing/2014/main" id="{3AA5E4AB-6ED3-4750-8C4D-E8999EA3D66A}"/>
                  </a:ext>
                </a:extLst>
              </p:cNvPr>
              <p:cNvGrpSpPr/>
              <p:nvPr/>
            </p:nvGrpSpPr>
            <p:grpSpPr>
              <a:xfrm>
                <a:off x="4197612" y="4183539"/>
                <a:ext cx="1113571" cy="647324"/>
                <a:chOff x="4201387" y="4121298"/>
                <a:chExt cx="1113571" cy="647324"/>
              </a:xfrm>
            </p:grpSpPr>
            <p:sp>
              <p:nvSpPr>
                <p:cNvPr id="122" name="矩形: 圓角 121">
                  <a:extLst>
                    <a:ext uri="{FF2B5EF4-FFF2-40B4-BE49-F238E27FC236}">
                      <a16:creationId xmlns:a16="http://schemas.microsoft.com/office/drawing/2014/main" id="{F61AC0B1-6EF7-4659-835E-5F96311A7B56}"/>
                    </a:ext>
                  </a:extLst>
                </p:cNvPr>
                <p:cNvSpPr/>
                <p:nvPr/>
              </p:nvSpPr>
              <p:spPr>
                <a:xfrm>
                  <a:off x="4274564" y="4195992"/>
                  <a:ext cx="479834" cy="248970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105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BBU</a:t>
                  </a:r>
                  <a:endParaRPr lang="zh-TW" altLang="en-US" sz="105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23" name="矩形: 圓角 122">
                  <a:extLst>
                    <a:ext uri="{FF2B5EF4-FFF2-40B4-BE49-F238E27FC236}">
                      <a16:creationId xmlns:a16="http://schemas.microsoft.com/office/drawing/2014/main" id="{E4458F0B-B621-4999-A517-ED6EEEFBCFD0}"/>
                    </a:ext>
                  </a:extLst>
                </p:cNvPr>
                <p:cNvSpPr/>
                <p:nvPr/>
              </p:nvSpPr>
              <p:spPr>
                <a:xfrm>
                  <a:off x="4274564" y="4470990"/>
                  <a:ext cx="479834" cy="248970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105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BBU</a:t>
                  </a:r>
                  <a:endParaRPr lang="zh-TW" altLang="en-US" sz="105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24" name="矩形: 圓角 123">
                  <a:extLst>
                    <a:ext uri="{FF2B5EF4-FFF2-40B4-BE49-F238E27FC236}">
                      <a16:creationId xmlns:a16="http://schemas.microsoft.com/office/drawing/2014/main" id="{4C1A0DA8-CC84-44EE-A5E8-4DDD01EE14D9}"/>
                    </a:ext>
                  </a:extLst>
                </p:cNvPr>
                <p:cNvSpPr/>
                <p:nvPr/>
              </p:nvSpPr>
              <p:spPr>
                <a:xfrm>
                  <a:off x="4770997" y="4195992"/>
                  <a:ext cx="479834" cy="248970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105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BBU</a:t>
                  </a:r>
                  <a:endParaRPr lang="zh-TW" altLang="en-US" sz="105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25" name="矩形: 圓角 124">
                  <a:extLst>
                    <a:ext uri="{FF2B5EF4-FFF2-40B4-BE49-F238E27FC236}">
                      <a16:creationId xmlns:a16="http://schemas.microsoft.com/office/drawing/2014/main" id="{9FDFD534-DA02-4B46-818C-6E64E1CB19A7}"/>
                    </a:ext>
                  </a:extLst>
                </p:cNvPr>
                <p:cNvSpPr/>
                <p:nvPr/>
              </p:nvSpPr>
              <p:spPr>
                <a:xfrm>
                  <a:off x="4770997" y="4470990"/>
                  <a:ext cx="479834" cy="248970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105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BBU</a:t>
                  </a:r>
                  <a:endParaRPr lang="zh-TW" altLang="en-US" sz="105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26" name="矩形 125">
                  <a:extLst>
                    <a:ext uri="{FF2B5EF4-FFF2-40B4-BE49-F238E27FC236}">
                      <a16:creationId xmlns:a16="http://schemas.microsoft.com/office/drawing/2014/main" id="{96D098FD-115B-4776-AC16-7E88ED90DA08}"/>
                    </a:ext>
                  </a:extLst>
                </p:cNvPr>
                <p:cNvSpPr/>
                <p:nvPr/>
              </p:nvSpPr>
              <p:spPr>
                <a:xfrm>
                  <a:off x="4201387" y="4121298"/>
                  <a:ext cx="1113571" cy="64732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21" name="文字方塊 120">
                <a:extLst>
                  <a:ext uri="{FF2B5EF4-FFF2-40B4-BE49-F238E27FC236}">
                    <a16:creationId xmlns:a16="http://schemas.microsoft.com/office/drawing/2014/main" id="{1286DE6C-EF30-46B5-9370-4A2C4EEB5666}"/>
                  </a:ext>
                </a:extLst>
              </p:cNvPr>
              <p:cNvSpPr txBox="1"/>
              <p:nvPr/>
            </p:nvSpPr>
            <p:spPr>
              <a:xfrm>
                <a:off x="4344635" y="4899334"/>
                <a:ext cx="85209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BBU Pool</a:t>
                </a:r>
                <a:endPara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18" name="矩形: 圓角 117">
              <a:extLst>
                <a:ext uri="{FF2B5EF4-FFF2-40B4-BE49-F238E27FC236}">
                  <a16:creationId xmlns:a16="http://schemas.microsoft.com/office/drawing/2014/main" id="{4E3B25E3-4D79-458C-A387-55683E73913F}"/>
                </a:ext>
              </a:extLst>
            </p:cNvPr>
            <p:cNvSpPr/>
            <p:nvPr/>
          </p:nvSpPr>
          <p:spPr>
            <a:xfrm>
              <a:off x="4370619" y="3382116"/>
              <a:ext cx="763636" cy="330501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050" dirty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Core</a:t>
              </a:r>
            </a:p>
            <a:p>
              <a:pPr algn="ctr"/>
              <a:r>
                <a:rPr lang="en-US" altLang="zh-TW" sz="1050" dirty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Network</a:t>
              </a:r>
              <a:endParaRPr lang="zh-TW" altLang="en-US" sz="105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19" name="直線接點 118">
              <a:extLst>
                <a:ext uri="{FF2B5EF4-FFF2-40B4-BE49-F238E27FC236}">
                  <a16:creationId xmlns:a16="http://schemas.microsoft.com/office/drawing/2014/main" id="{B6BB96D9-879A-46DF-BEBD-80F2ECEE273B}"/>
                </a:ext>
              </a:extLst>
            </p:cNvPr>
            <p:cNvCxnSpPr>
              <a:cxnSpLocks/>
              <a:stCxn id="126" idx="0"/>
              <a:endCxn id="118" idx="2"/>
            </p:cNvCxnSpPr>
            <p:nvPr/>
          </p:nvCxnSpPr>
          <p:spPr>
            <a:xfrm flipV="1">
              <a:off x="4750623" y="3712617"/>
              <a:ext cx="1814" cy="3066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4" name="直線接點 133">
            <a:extLst>
              <a:ext uri="{FF2B5EF4-FFF2-40B4-BE49-F238E27FC236}">
                <a16:creationId xmlns:a16="http://schemas.microsoft.com/office/drawing/2014/main" id="{9AF8BE37-96F1-4EB8-83B9-754FE4FA3948}"/>
              </a:ext>
            </a:extLst>
          </p:cNvPr>
          <p:cNvCxnSpPr/>
          <p:nvPr/>
        </p:nvCxnSpPr>
        <p:spPr>
          <a:xfrm>
            <a:off x="2833735" y="1851231"/>
            <a:ext cx="0" cy="437755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7" name="群組 156">
            <a:extLst>
              <a:ext uri="{FF2B5EF4-FFF2-40B4-BE49-F238E27FC236}">
                <a16:creationId xmlns:a16="http://schemas.microsoft.com/office/drawing/2014/main" id="{74AEC145-C2E0-45ED-8233-15580E6225E8}"/>
              </a:ext>
            </a:extLst>
          </p:cNvPr>
          <p:cNvGrpSpPr/>
          <p:nvPr/>
        </p:nvGrpSpPr>
        <p:grpSpPr>
          <a:xfrm>
            <a:off x="5849834" y="3522227"/>
            <a:ext cx="2538669" cy="1955287"/>
            <a:chOff x="5849834" y="3522227"/>
            <a:chExt cx="2538669" cy="1955287"/>
          </a:xfrm>
        </p:grpSpPr>
        <p:grpSp>
          <p:nvGrpSpPr>
            <p:cNvPr id="101" name="群組 100">
              <a:extLst>
                <a:ext uri="{FF2B5EF4-FFF2-40B4-BE49-F238E27FC236}">
                  <a16:creationId xmlns:a16="http://schemas.microsoft.com/office/drawing/2014/main" id="{152D7020-4474-4FEC-8B8D-C60F9A3CBBC5}"/>
                </a:ext>
              </a:extLst>
            </p:cNvPr>
            <p:cNvGrpSpPr/>
            <p:nvPr/>
          </p:nvGrpSpPr>
          <p:grpSpPr>
            <a:xfrm>
              <a:off x="7075071" y="3522227"/>
              <a:ext cx="1313432" cy="1830802"/>
              <a:chOff x="3806524" y="3444357"/>
              <a:chExt cx="1313432" cy="1830802"/>
            </a:xfrm>
          </p:grpSpPr>
          <p:cxnSp>
            <p:nvCxnSpPr>
              <p:cNvPr id="67" name="接點: 肘形 66">
                <a:extLst>
                  <a:ext uri="{FF2B5EF4-FFF2-40B4-BE49-F238E27FC236}">
                    <a16:creationId xmlns:a16="http://schemas.microsoft.com/office/drawing/2014/main" id="{E8BF7318-A80C-4EED-BA84-4F6419FD0908}"/>
                  </a:ext>
                </a:extLst>
              </p:cNvPr>
              <p:cNvCxnSpPr>
                <a:cxnSpLocks/>
                <a:stCxn id="139" idx="3"/>
                <a:endCxn id="66" idx="1"/>
              </p:cNvCxnSpPr>
              <p:nvPr/>
            </p:nvCxnSpPr>
            <p:spPr>
              <a:xfrm>
                <a:off x="3811148" y="4315325"/>
                <a:ext cx="666752" cy="362996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接點: 肘形 79">
                <a:extLst>
                  <a:ext uri="{FF2B5EF4-FFF2-40B4-BE49-F238E27FC236}">
                    <a16:creationId xmlns:a16="http://schemas.microsoft.com/office/drawing/2014/main" id="{FA641E4A-0DED-4587-95E5-C999EEC80F75}"/>
                  </a:ext>
                </a:extLst>
              </p:cNvPr>
              <p:cNvCxnSpPr>
                <a:cxnSpLocks/>
                <a:stCxn id="144" idx="3"/>
                <a:endCxn id="66" idx="1"/>
              </p:cNvCxnSpPr>
              <p:nvPr/>
            </p:nvCxnSpPr>
            <p:spPr>
              <a:xfrm flipV="1">
                <a:off x="3806524" y="4678321"/>
                <a:ext cx="671376" cy="596838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矩形: 圓角 65">
                <a:extLst>
                  <a:ext uri="{FF2B5EF4-FFF2-40B4-BE49-F238E27FC236}">
                    <a16:creationId xmlns:a16="http://schemas.microsoft.com/office/drawing/2014/main" id="{D9503E95-B8A3-4A85-9396-F5EDBB2FB00D}"/>
                  </a:ext>
                </a:extLst>
              </p:cNvPr>
              <p:cNvSpPr/>
              <p:nvPr/>
            </p:nvSpPr>
            <p:spPr>
              <a:xfrm>
                <a:off x="4477900" y="4553836"/>
                <a:ext cx="453560" cy="24897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CU</a:t>
                </a:r>
                <a:endPara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6" name="矩形: 圓角 85">
                <a:extLst>
                  <a:ext uri="{FF2B5EF4-FFF2-40B4-BE49-F238E27FC236}">
                    <a16:creationId xmlns:a16="http://schemas.microsoft.com/office/drawing/2014/main" id="{A662F2D0-0999-44C0-97D7-44DC91967E36}"/>
                  </a:ext>
                </a:extLst>
              </p:cNvPr>
              <p:cNvSpPr/>
              <p:nvPr/>
            </p:nvSpPr>
            <p:spPr>
              <a:xfrm>
                <a:off x="4289404" y="3444357"/>
                <a:ext cx="830552" cy="330501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050" dirty="0">
                    <a:solidFill>
                      <a:sysClr val="windowText" lastClr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Core</a:t>
                </a:r>
              </a:p>
              <a:p>
                <a:pPr algn="ctr"/>
                <a:r>
                  <a:rPr lang="en-US" altLang="zh-TW" sz="1050" dirty="0">
                    <a:solidFill>
                      <a:sysClr val="windowText" lastClr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Network</a:t>
                </a:r>
                <a:endParaRPr lang="zh-TW" altLang="en-US" sz="1050" dirty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94" name="直線接點 93">
                <a:extLst>
                  <a:ext uri="{FF2B5EF4-FFF2-40B4-BE49-F238E27FC236}">
                    <a16:creationId xmlns:a16="http://schemas.microsoft.com/office/drawing/2014/main" id="{378F36A2-8356-481B-921C-2698AFB69323}"/>
                  </a:ext>
                </a:extLst>
              </p:cNvPr>
              <p:cNvCxnSpPr>
                <a:cxnSpLocks/>
                <a:stCxn id="66" idx="0"/>
                <a:endCxn id="86" idx="2"/>
              </p:cNvCxnSpPr>
              <p:nvPr/>
            </p:nvCxnSpPr>
            <p:spPr>
              <a:xfrm flipV="1">
                <a:off x="4704680" y="3774858"/>
                <a:ext cx="0" cy="7789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6" name="群組 135">
              <a:extLst>
                <a:ext uri="{FF2B5EF4-FFF2-40B4-BE49-F238E27FC236}">
                  <a16:creationId xmlns:a16="http://schemas.microsoft.com/office/drawing/2014/main" id="{F049B3C4-4F3C-4444-8F30-0212AE7B7B67}"/>
                </a:ext>
              </a:extLst>
            </p:cNvPr>
            <p:cNvGrpSpPr/>
            <p:nvPr/>
          </p:nvGrpSpPr>
          <p:grpSpPr>
            <a:xfrm>
              <a:off x="5854458" y="3745873"/>
              <a:ext cx="1225237" cy="771807"/>
              <a:chOff x="196158" y="4295871"/>
              <a:chExt cx="1225237" cy="771807"/>
            </a:xfrm>
          </p:grpSpPr>
          <p:pic>
            <p:nvPicPr>
              <p:cNvPr id="137" name="圖片 136">
                <a:extLst>
                  <a:ext uri="{FF2B5EF4-FFF2-40B4-BE49-F238E27FC236}">
                    <a16:creationId xmlns:a16="http://schemas.microsoft.com/office/drawing/2014/main" id="{8D54ACA6-D276-4A14-837F-8808222899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 flipH="1">
                <a:off x="196158" y="4295871"/>
                <a:ext cx="647322" cy="647322"/>
              </a:xfrm>
              <a:prstGeom prst="rect">
                <a:avLst/>
              </a:prstGeom>
            </p:spPr>
          </p:pic>
          <p:sp>
            <p:nvSpPr>
              <p:cNvPr id="138" name="矩形: 圓角 137">
                <a:extLst>
                  <a:ext uri="{FF2B5EF4-FFF2-40B4-BE49-F238E27FC236}">
                    <a16:creationId xmlns:a16="http://schemas.microsoft.com/office/drawing/2014/main" id="{FA5FEB31-5640-4C08-BEB8-EFBB859E8E03}"/>
                  </a:ext>
                </a:extLst>
              </p:cNvPr>
              <p:cNvSpPr/>
              <p:nvPr/>
            </p:nvSpPr>
            <p:spPr>
              <a:xfrm>
                <a:off x="814812" y="4295871"/>
                <a:ext cx="503878" cy="24897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RRU</a:t>
                </a:r>
                <a:endPara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39" name="矩形: 圓角 138">
                <a:extLst>
                  <a:ext uri="{FF2B5EF4-FFF2-40B4-BE49-F238E27FC236}">
                    <a16:creationId xmlns:a16="http://schemas.microsoft.com/office/drawing/2014/main" id="{884DD9CB-0E80-469B-BD97-AAF165F1FBDD}"/>
                  </a:ext>
                </a:extLst>
              </p:cNvPr>
              <p:cNvSpPr/>
              <p:nvPr/>
            </p:nvSpPr>
            <p:spPr>
              <a:xfrm>
                <a:off x="941561" y="4818708"/>
                <a:ext cx="479834" cy="248970"/>
              </a:xfrm>
              <a:prstGeom prst="round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DU</a:t>
                </a:r>
                <a:endPara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140" name="接點: 肘形 139">
                <a:extLst>
                  <a:ext uri="{FF2B5EF4-FFF2-40B4-BE49-F238E27FC236}">
                    <a16:creationId xmlns:a16="http://schemas.microsoft.com/office/drawing/2014/main" id="{4629A393-7883-4D2F-B516-1DD9173CB0D4}"/>
                  </a:ext>
                </a:extLst>
              </p:cNvPr>
              <p:cNvCxnSpPr>
                <a:cxnSpLocks/>
                <a:stCxn id="138" idx="2"/>
                <a:endCxn id="139" idx="0"/>
              </p:cNvCxnSpPr>
              <p:nvPr/>
            </p:nvCxnSpPr>
            <p:spPr>
              <a:xfrm rot="16200000" flipH="1">
                <a:off x="987181" y="4624410"/>
                <a:ext cx="273867" cy="114727"/>
              </a:xfrm>
              <a:prstGeom prst="bentConnector3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1" name="群組 140">
              <a:extLst>
                <a:ext uri="{FF2B5EF4-FFF2-40B4-BE49-F238E27FC236}">
                  <a16:creationId xmlns:a16="http://schemas.microsoft.com/office/drawing/2014/main" id="{BC7233AC-762C-4A1C-81AB-FA940BD021CA}"/>
                </a:ext>
              </a:extLst>
            </p:cNvPr>
            <p:cNvGrpSpPr/>
            <p:nvPr/>
          </p:nvGrpSpPr>
          <p:grpSpPr>
            <a:xfrm>
              <a:off x="5849834" y="4705707"/>
              <a:ext cx="1225237" cy="771807"/>
              <a:chOff x="196158" y="4295871"/>
              <a:chExt cx="1225237" cy="771807"/>
            </a:xfrm>
          </p:grpSpPr>
          <p:pic>
            <p:nvPicPr>
              <p:cNvPr id="142" name="圖片 141">
                <a:extLst>
                  <a:ext uri="{FF2B5EF4-FFF2-40B4-BE49-F238E27FC236}">
                    <a16:creationId xmlns:a16="http://schemas.microsoft.com/office/drawing/2014/main" id="{5FA38969-B1AB-428C-8644-24A1483D08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 flipH="1">
                <a:off x="196158" y="4295871"/>
                <a:ext cx="647322" cy="647322"/>
              </a:xfrm>
              <a:prstGeom prst="rect">
                <a:avLst/>
              </a:prstGeom>
            </p:spPr>
          </p:pic>
          <p:sp>
            <p:nvSpPr>
              <p:cNvPr id="143" name="矩形: 圓角 142">
                <a:extLst>
                  <a:ext uri="{FF2B5EF4-FFF2-40B4-BE49-F238E27FC236}">
                    <a16:creationId xmlns:a16="http://schemas.microsoft.com/office/drawing/2014/main" id="{9A44EAE8-3E6F-44EE-B027-149CA1975433}"/>
                  </a:ext>
                </a:extLst>
              </p:cNvPr>
              <p:cNvSpPr/>
              <p:nvPr/>
            </p:nvSpPr>
            <p:spPr>
              <a:xfrm>
                <a:off x="814812" y="4295871"/>
                <a:ext cx="508502" cy="24897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RRU</a:t>
                </a:r>
                <a:endPara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44" name="矩形: 圓角 143">
                <a:extLst>
                  <a:ext uri="{FF2B5EF4-FFF2-40B4-BE49-F238E27FC236}">
                    <a16:creationId xmlns:a16="http://schemas.microsoft.com/office/drawing/2014/main" id="{7DB83C3F-8F56-4D49-A54A-32A2FCCA500B}"/>
                  </a:ext>
                </a:extLst>
              </p:cNvPr>
              <p:cNvSpPr/>
              <p:nvPr/>
            </p:nvSpPr>
            <p:spPr>
              <a:xfrm>
                <a:off x="941561" y="4818708"/>
                <a:ext cx="479834" cy="248970"/>
              </a:xfrm>
              <a:prstGeom prst="round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DU</a:t>
                </a:r>
                <a:endPara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145" name="接點: 肘形 144">
                <a:extLst>
                  <a:ext uri="{FF2B5EF4-FFF2-40B4-BE49-F238E27FC236}">
                    <a16:creationId xmlns:a16="http://schemas.microsoft.com/office/drawing/2014/main" id="{2AE42672-9C53-4683-843F-68E4DE53BCE6}"/>
                  </a:ext>
                </a:extLst>
              </p:cNvPr>
              <p:cNvCxnSpPr>
                <a:cxnSpLocks/>
                <a:stCxn id="143" idx="2"/>
                <a:endCxn id="144" idx="0"/>
              </p:cNvCxnSpPr>
              <p:nvPr/>
            </p:nvCxnSpPr>
            <p:spPr>
              <a:xfrm rot="16200000" flipH="1">
                <a:off x="988337" y="4625566"/>
                <a:ext cx="273867" cy="112415"/>
              </a:xfrm>
              <a:prstGeom prst="bentConnector3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6" name="群組 145">
            <a:extLst>
              <a:ext uri="{FF2B5EF4-FFF2-40B4-BE49-F238E27FC236}">
                <a16:creationId xmlns:a16="http://schemas.microsoft.com/office/drawing/2014/main" id="{D0C78CE3-3A33-4B8C-BB7E-A64E3F5587C3}"/>
              </a:ext>
            </a:extLst>
          </p:cNvPr>
          <p:cNvGrpSpPr/>
          <p:nvPr/>
        </p:nvGrpSpPr>
        <p:grpSpPr>
          <a:xfrm>
            <a:off x="9278960" y="1430592"/>
            <a:ext cx="1913219" cy="1536676"/>
            <a:chOff x="2688960" y="1385888"/>
            <a:chExt cx="1913219" cy="1536676"/>
          </a:xfrm>
        </p:grpSpPr>
        <p:sp>
          <p:nvSpPr>
            <p:cNvPr id="147" name="箭號: 向右 146">
              <a:extLst>
                <a:ext uri="{FF2B5EF4-FFF2-40B4-BE49-F238E27FC236}">
                  <a16:creationId xmlns:a16="http://schemas.microsoft.com/office/drawing/2014/main" id="{472D3AF2-E44A-4BB7-9DC0-635B2AB8B824}"/>
                </a:ext>
              </a:extLst>
            </p:cNvPr>
            <p:cNvSpPr/>
            <p:nvPr/>
          </p:nvSpPr>
          <p:spPr>
            <a:xfrm>
              <a:off x="2945395" y="1894949"/>
              <a:ext cx="1656784" cy="1027615"/>
            </a:xfrm>
            <a:prstGeom prst="rightArrow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O-RAN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8" name="文字方塊 147">
              <a:extLst>
                <a:ext uri="{FF2B5EF4-FFF2-40B4-BE49-F238E27FC236}">
                  <a16:creationId xmlns:a16="http://schemas.microsoft.com/office/drawing/2014/main" id="{A69C4D43-EFE5-4BBB-8E27-3F0498F75CFC}"/>
                </a:ext>
              </a:extLst>
            </p:cNvPr>
            <p:cNvSpPr txBox="1"/>
            <p:nvPr/>
          </p:nvSpPr>
          <p:spPr>
            <a:xfrm>
              <a:off x="2688960" y="1385888"/>
              <a:ext cx="165678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OPEN</a:t>
              </a:r>
              <a:endParaRPr lang="en-US" altLang="zh-TW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Virtualized</a:t>
              </a:r>
            </a:p>
            <a:p>
              <a:pPr algn="ctr"/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Centralized</a:t>
              </a:r>
              <a:endPara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191" name="直線接點 190">
            <a:extLst>
              <a:ext uri="{FF2B5EF4-FFF2-40B4-BE49-F238E27FC236}">
                <a16:creationId xmlns:a16="http://schemas.microsoft.com/office/drawing/2014/main" id="{A3FE3E40-2B0D-4E97-9A0B-9D02FC00B1B6}"/>
              </a:ext>
            </a:extLst>
          </p:cNvPr>
          <p:cNvCxnSpPr/>
          <p:nvPr/>
        </p:nvCxnSpPr>
        <p:spPr>
          <a:xfrm>
            <a:off x="8799794" y="1827824"/>
            <a:ext cx="0" cy="437755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文字方塊 191">
            <a:extLst>
              <a:ext uri="{FF2B5EF4-FFF2-40B4-BE49-F238E27FC236}">
                <a16:creationId xmlns:a16="http://schemas.microsoft.com/office/drawing/2014/main" id="{E2D452B5-8994-4261-985F-1E6C0914AEFA}"/>
              </a:ext>
            </a:extLst>
          </p:cNvPr>
          <p:cNvSpPr txBox="1"/>
          <p:nvPr/>
        </p:nvSpPr>
        <p:spPr>
          <a:xfrm>
            <a:off x="3760208" y="5557476"/>
            <a:ext cx="1076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Option. 1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3" name="文字方塊 192">
            <a:extLst>
              <a:ext uri="{FF2B5EF4-FFF2-40B4-BE49-F238E27FC236}">
                <a16:creationId xmlns:a16="http://schemas.microsoft.com/office/drawing/2014/main" id="{FDEEF518-FA89-4583-A591-78EE297DA40E}"/>
              </a:ext>
            </a:extLst>
          </p:cNvPr>
          <p:cNvSpPr txBox="1"/>
          <p:nvPr/>
        </p:nvSpPr>
        <p:spPr>
          <a:xfrm>
            <a:off x="6928159" y="5546398"/>
            <a:ext cx="1136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Option. 2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2B9333EA-4B70-4DCB-B7AE-9B9C469D9F4B}"/>
              </a:ext>
            </a:extLst>
          </p:cNvPr>
          <p:cNvGrpSpPr/>
          <p:nvPr/>
        </p:nvGrpSpPr>
        <p:grpSpPr>
          <a:xfrm>
            <a:off x="9001452" y="3518809"/>
            <a:ext cx="2945481" cy="2442898"/>
            <a:chOff x="9059890" y="3379735"/>
            <a:chExt cx="2945481" cy="2442898"/>
          </a:xfrm>
        </p:grpSpPr>
        <p:sp>
          <p:nvSpPr>
            <p:cNvPr id="111" name="矩形 110">
              <a:extLst>
                <a:ext uri="{FF2B5EF4-FFF2-40B4-BE49-F238E27FC236}">
                  <a16:creationId xmlns:a16="http://schemas.microsoft.com/office/drawing/2014/main" id="{FFC794CF-8183-4EC3-89C0-DC0A01791E0F}"/>
                </a:ext>
              </a:extLst>
            </p:cNvPr>
            <p:cNvSpPr/>
            <p:nvPr/>
          </p:nvSpPr>
          <p:spPr>
            <a:xfrm>
              <a:off x="10362200" y="3892257"/>
              <a:ext cx="1626058" cy="1930376"/>
            </a:xfrm>
            <a:prstGeom prst="rect">
              <a:avLst/>
            </a:prstGeom>
            <a:solidFill>
              <a:srgbClr val="BBE0E3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r"/>
              <a:r>
                <a:rPr lang="en-US" altLang="zh-TW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O-Cloud</a:t>
              </a:r>
              <a:endPara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58" name="群組 157">
              <a:extLst>
                <a:ext uri="{FF2B5EF4-FFF2-40B4-BE49-F238E27FC236}">
                  <a16:creationId xmlns:a16="http://schemas.microsoft.com/office/drawing/2014/main" id="{C3D9014F-BB21-47CD-9951-96769CB4E87E}"/>
                </a:ext>
              </a:extLst>
            </p:cNvPr>
            <p:cNvGrpSpPr/>
            <p:nvPr/>
          </p:nvGrpSpPr>
          <p:grpSpPr>
            <a:xfrm>
              <a:off x="9059890" y="3379735"/>
              <a:ext cx="2945481" cy="2011575"/>
              <a:chOff x="5849834" y="3482320"/>
              <a:chExt cx="2945481" cy="2011575"/>
            </a:xfrm>
          </p:grpSpPr>
          <p:grpSp>
            <p:nvGrpSpPr>
              <p:cNvPr id="159" name="群組 158">
                <a:extLst>
                  <a:ext uri="{FF2B5EF4-FFF2-40B4-BE49-F238E27FC236}">
                    <a16:creationId xmlns:a16="http://schemas.microsoft.com/office/drawing/2014/main" id="{99792D80-CE93-4817-A64A-66EBB91B937D}"/>
                  </a:ext>
                </a:extLst>
              </p:cNvPr>
              <p:cNvGrpSpPr/>
              <p:nvPr/>
            </p:nvGrpSpPr>
            <p:grpSpPr>
              <a:xfrm>
                <a:off x="7836425" y="3482320"/>
                <a:ext cx="958890" cy="1887090"/>
                <a:chOff x="4567878" y="3404450"/>
                <a:chExt cx="958890" cy="1887090"/>
              </a:xfrm>
            </p:grpSpPr>
            <p:cxnSp>
              <p:nvCxnSpPr>
                <p:cNvPr id="170" name="接點: 肘形 169">
                  <a:extLst>
                    <a:ext uri="{FF2B5EF4-FFF2-40B4-BE49-F238E27FC236}">
                      <a16:creationId xmlns:a16="http://schemas.microsoft.com/office/drawing/2014/main" id="{A2EE903C-854E-4C64-992A-EEE38D3D1F4C}"/>
                    </a:ext>
                  </a:extLst>
                </p:cNvPr>
                <p:cNvCxnSpPr>
                  <a:cxnSpLocks/>
                  <a:stCxn id="168" idx="3"/>
                  <a:endCxn id="172" idx="1"/>
                </p:cNvCxnSpPr>
                <p:nvPr/>
              </p:nvCxnSpPr>
              <p:spPr>
                <a:xfrm>
                  <a:off x="4567878" y="4331706"/>
                  <a:ext cx="259157" cy="481739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接點: 肘形 170">
                  <a:extLst>
                    <a:ext uri="{FF2B5EF4-FFF2-40B4-BE49-F238E27FC236}">
                      <a16:creationId xmlns:a16="http://schemas.microsoft.com/office/drawing/2014/main" id="{D155626E-65E1-409A-8C3B-11A9FE0143C0}"/>
                    </a:ext>
                  </a:extLst>
                </p:cNvPr>
                <p:cNvCxnSpPr>
                  <a:cxnSpLocks/>
                  <a:stCxn id="164" idx="3"/>
                  <a:endCxn id="172" idx="1"/>
                </p:cNvCxnSpPr>
                <p:nvPr/>
              </p:nvCxnSpPr>
              <p:spPr>
                <a:xfrm flipV="1">
                  <a:off x="4567878" y="4813445"/>
                  <a:ext cx="259157" cy="478095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2" name="矩形: 圓角 171">
                  <a:extLst>
                    <a:ext uri="{FF2B5EF4-FFF2-40B4-BE49-F238E27FC236}">
                      <a16:creationId xmlns:a16="http://schemas.microsoft.com/office/drawing/2014/main" id="{2BB111E3-5CF5-49D1-A950-26EC6215F76D}"/>
                    </a:ext>
                  </a:extLst>
                </p:cNvPr>
                <p:cNvSpPr/>
                <p:nvPr/>
              </p:nvSpPr>
              <p:spPr>
                <a:xfrm>
                  <a:off x="4827035" y="4688960"/>
                  <a:ext cx="599787" cy="248970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11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O-CU</a:t>
                  </a:r>
                  <a:endParaRPr lang="zh-TW" altLang="en-US" sz="11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73" name="矩形: 圓角 172">
                  <a:extLst>
                    <a:ext uri="{FF2B5EF4-FFF2-40B4-BE49-F238E27FC236}">
                      <a16:creationId xmlns:a16="http://schemas.microsoft.com/office/drawing/2014/main" id="{1609D149-DF13-4E30-96DF-F76A4772D08F}"/>
                    </a:ext>
                  </a:extLst>
                </p:cNvPr>
                <p:cNvSpPr/>
                <p:nvPr/>
              </p:nvSpPr>
              <p:spPr>
                <a:xfrm>
                  <a:off x="4727087" y="3404450"/>
                  <a:ext cx="799681" cy="330501"/>
                </a:xfrm>
                <a:prstGeom prst="round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1050" dirty="0">
                      <a:solidFill>
                        <a:sysClr val="windowText" lastClr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Core</a:t>
                  </a:r>
                </a:p>
                <a:p>
                  <a:pPr algn="ctr"/>
                  <a:r>
                    <a:rPr lang="en-US" altLang="zh-TW" sz="1050" dirty="0">
                      <a:solidFill>
                        <a:sysClr val="windowText" lastClr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Network</a:t>
                  </a:r>
                  <a:endParaRPr lang="zh-TW" altLang="en-US" sz="1050" dirty="0">
                    <a:solidFill>
                      <a:sysClr val="windowText" lastClr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cxnSp>
              <p:nvCxnSpPr>
                <p:cNvPr id="174" name="直線接點 173">
                  <a:extLst>
                    <a:ext uri="{FF2B5EF4-FFF2-40B4-BE49-F238E27FC236}">
                      <a16:creationId xmlns:a16="http://schemas.microsoft.com/office/drawing/2014/main" id="{491E6423-4311-4E06-A296-32520637F12D}"/>
                    </a:ext>
                  </a:extLst>
                </p:cNvPr>
                <p:cNvCxnSpPr>
                  <a:cxnSpLocks/>
                  <a:stCxn id="172" idx="0"/>
                  <a:endCxn id="173" idx="2"/>
                </p:cNvCxnSpPr>
                <p:nvPr/>
              </p:nvCxnSpPr>
              <p:spPr>
                <a:xfrm flipH="1" flipV="1">
                  <a:off x="5126928" y="3734951"/>
                  <a:ext cx="1" cy="95400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0" name="群組 159">
                <a:extLst>
                  <a:ext uri="{FF2B5EF4-FFF2-40B4-BE49-F238E27FC236}">
                    <a16:creationId xmlns:a16="http://schemas.microsoft.com/office/drawing/2014/main" id="{95A2795F-750D-43A6-9606-94F5D0AC2B1C}"/>
                  </a:ext>
                </a:extLst>
              </p:cNvPr>
              <p:cNvGrpSpPr/>
              <p:nvPr/>
            </p:nvGrpSpPr>
            <p:grpSpPr>
              <a:xfrm>
                <a:off x="5854458" y="3745873"/>
                <a:ext cx="1981967" cy="788188"/>
                <a:chOff x="196158" y="4295871"/>
                <a:chExt cx="1981967" cy="788188"/>
              </a:xfrm>
            </p:grpSpPr>
            <p:pic>
              <p:nvPicPr>
                <p:cNvPr id="166" name="圖片 165">
                  <a:extLst>
                    <a:ext uri="{FF2B5EF4-FFF2-40B4-BE49-F238E27FC236}">
                      <a16:creationId xmlns:a16="http://schemas.microsoft.com/office/drawing/2014/main" id="{FE7CBA17-6624-47F7-BF3A-61243ED26A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96158" y="4295871"/>
                  <a:ext cx="647322" cy="647322"/>
                </a:xfrm>
                <a:prstGeom prst="rect">
                  <a:avLst/>
                </a:prstGeom>
              </p:spPr>
            </p:pic>
            <p:sp>
              <p:nvSpPr>
                <p:cNvPr id="167" name="矩形: 圓角 166">
                  <a:extLst>
                    <a:ext uri="{FF2B5EF4-FFF2-40B4-BE49-F238E27FC236}">
                      <a16:creationId xmlns:a16="http://schemas.microsoft.com/office/drawing/2014/main" id="{5B96E644-5EB9-4308-B718-1260DB627F09}"/>
                    </a:ext>
                  </a:extLst>
                </p:cNvPr>
                <p:cNvSpPr/>
                <p:nvPr/>
              </p:nvSpPr>
              <p:spPr>
                <a:xfrm>
                  <a:off x="814811" y="4295871"/>
                  <a:ext cx="601959" cy="248970"/>
                </a:xfrm>
                <a:prstGeom prst="round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11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O-RU</a:t>
                  </a:r>
                  <a:endParaRPr lang="zh-TW" altLang="en-US" sz="11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68" name="矩形: 圓角 167">
                  <a:extLst>
                    <a:ext uri="{FF2B5EF4-FFF2-40B4-BE49-F238E27FC236}">
                      <a16:creationId xmlns:a16="http://schemas.microsoft.com/office/drawing/2014/main" id="{1EC593B9-74B4-4BFC-84DD-CA0A1584D018}"/>
                    </a:ext>
                  </a:extLst>
                </p:cNvPr>
                <p:cNvSpPr/>
                <p:nvPr/>
              </p:nvSpPr>
              <p:spPr>
                <a:xfrm>
                  <a:off x="1576166" y="4835089"/>
                  <a:ext cx="601959" cy="248970"/>
                </a:xfrm>
                <a:prstGeom prst="roundRect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11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O-DU</a:t>
                  </a:r>
                  <a:endParaRPr lang="zh-TW" altLang="en-US" sz="11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cxnSp>
              <p:nvCxnSpPr>
                <p:cNvPr id="169" name="接點: 肘形 168">
                  <a:extLst>
                    <a:ext uri="{FF2B5EF4-FFF2-40B4-BE49-F238E27FC236}">
                      <a16:creationId xmlns:a16="http://schemas.microsoft.com/office/drawing/2014/main" id="{8986ABCB-46B8-499B-A281-212E2DF8BF24}"/>
                    </a:ext>
                  </a:extLst>
                </p:cNvPr>
                <p:cNvCxnSpPr>
                  <a:cxnSpLocks/>
                  <a:stCxn id="167" idx="2"/>
                  <a:endCxn id="168" idx="0"/>
                </p:cNvCxnSpPr>
                <p:nvPr/>
              </p:nvCxnSpPr>
              <p:spPr>
                <a:xfrm rot="16200000" flipH="1">
                  <a:off x="1351344" y="4309287"/>
                  <a:ext cx="290248" cy="761355"/>
                </a:xfrm>
                <a:prstGeom prst="bentConnector3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1" name="群組 160">
                <a:extLst>
                  <a:ext uri="{FF2B5EF4-FFF2-40B4-BE49-F238E27FC236}">
                    <a16:creationId xmlns:a16="http://schemas.microsoft.com/office/drawing/2014/main" id="{65A85BC6-2F2D-48D0-A898-6ED4221FAB99}"/>
                  </a:ext>
                </a:extLst>
              </p:cNvPr>
              <p:cNvGrpSpPr/>
              <p:nvPr/>
            </p:nvGrpSpPr>
            <p:grpSpPr>
              <a:xfrm>
                <a:off x="5849834" y="4705707"/>
                <a:ext cx="1986591" cy="788188"/>
                <a:chOff x="196158" y="4295871"/>
                <a:chExt cx="1986591" cy="788188"/>
              </a:xfrm>
            </p:grpSpPr>
            <p:pic>
              <p:nvPicPr>
                <p:cNvPr id="162" name="圖片 161">
                  <a:extLst>
                    <a:ext uri="{FF2B5EF4-FFF2-40B4-BE49-F238E27FC236}">
                      <a16:creationId xmlns:a16="http://schemas.microsoft.com/office/drawing/2014/main" id="{5F923077-57D6-4889-BF1D-E9BF875406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96158" y="4295871"/>
                  <a:ext cx="647322" cy="647322"/>
                </a:xfrm>
                <a:prstGeom prst="rect">
                  <a:avLst/>
                </a:prstGeom>
              </p:spPr>
            </p:pic>
            <p:sp>
              <p:nvSpPr>
                <p:cNvPr id="163" name="矩形: 圓角 162">
                  <a:extLst>
                    <a:ext uri="{FF2B5EF4-FFF2-40B4-BE49-F238E27FC236}">
                      <a16:creationId xmlns:a16="http://schemas.microsoft.com/office/drawing/2014/main" id="{463213A8-3DFE-4C4E-B216-CBA0CDCAFA44}"/>
                    </a:ext>
                  </a:extLst>
                </p:cNvPr>
                <p:cNvSpPr/>
                <p:nvPr/>
              </p:nvSpPr>
              <p:spPr>
                <a:xfrm>
                  <a:off x="814811" y="4295871"/>
                  <a:ext cx="601959" cy="248970"/>
                </a:xfrm>
                <a:prstGeom prst="round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11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O-RU</a:t>
                  </a:r>
                  <a:endParaRPr lang="zh-TW" altLang="en-US" sz="11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64" name="矩形: 圓角 163">
                  <a:extLst>
                    <a:ext uri="{FF2B5EF4-FFF2-40B4-BE49-F238E27FC236}">
                      <a16:creationId xmlns:a16="http://schemas.microsoft.com/office/drawing/2014/main" id="{DA252DEC-5CBB-4D06-83A4-E31F452A68A0}"/>
                    </a:ext>
                  </a:extLst>
                </p:cNvPr>
                <p:cNvSpPr/>
                <p:nvPr/>
              </p:nvSpPr>
              <p:spPr>
                <a:xfrm>
                  <a:off x="1585418" y="4835089"/>
                  <a:ext cx="597331" cy="248970"/>
                </a:xfrm>
                <a:prstGeom prst="roundRect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11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O-DU</a:t>
                  </a:r>
                  <a:endParaRPr lang="zh-TW" altLang="en-US" sz="11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cxnSp>
              <p:nvCxnSpPr>
                <p:cNvPr id="165" name="接點: 肘形 164">
                  <a:extLst>
                    <a:ext uri="{FF2B5EF4-FFF2-40B4-BE49-F238E27FC236}">
                      <a16:creationId xmlns:a16="http://schemas.microsoft.com/office/drawing/2014/main" id="{D26868FA-F058-4BEC-9788-8320E96835E0}"/>
                    </a:ext>
                  </a:extLst>
                </p:cNvPr>
                <p:cNvCxnSpPr>
                  <a:cxnSpLocks/>
                  <a:stCxn id="163" idx="2"/>
                  <a:endCxn id="164" idx="0"/>
                </p:cNvCxnSpPr>
                <p:nvPr/>
              </p:nvCxnSpPr>
              <p:spPr>
                <a:xfrm rot="16200000" flipH="1">
                  <a:off x="1354813" y="4305818"/>
                  <a:ext cx="290248" cy="768293"/>
                </a:xfrm>
                <a:prstGeom prst="bentConnector3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52256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3293D2-B42F-4FC6-B89E-D7C2C86BD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結論與未來展望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E9F926E6-DADE-48E9-A5E3-F7301FFB7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符合標準以及優化過的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O-Cloud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自動化佈署流程。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提供自動佈署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刪除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O-Cloud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以及佈署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刪除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NF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的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IMS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實作。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提供方便使用且可根據所需替換服務實作的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O-Cloud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實驗環境。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未來展望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實現更多未來的使用情境 以及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Live Upgrade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387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3293D2-B42F-4FC6-B89E-D7C2C86BD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研究背景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 O-RAN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6E82ECF-0820-495B-80FE-0AEB754A467C}"/>
              </a:ext>
            </a:extLst>
          </p:cNvPr>
          <p:cNvSpPr/>
          <p:nvPr/>
        </p:nvSpPr>
        <p:spPr>
          <a:xfrm>
            <a:off x="7522528" y="959753"/>
            <a:ext cx="46778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SMO</a:t>
            </a:r>
            <a:r>
              <a:rPr lang="en-US" altLang="zh-TW" sz="1400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Service Management Orchestration Framework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3" name="群組 72">
            <a:extLst>
              <a:ext uri="{FF2B5EF4-FFF2-40B4-BE49-F238E27FC236}">
                <a16:creationId xmlns:a16="http://schemas.microsoft.com/office/drawing/2014/main" id="{189E9806-5846-4565-A5D7-1E6564B749D5}"/>
              </a:ext>
            </a:extLst>
          </p:cNvPr>
          <p:cNvGrpSpPr/>
          <p:nvPr/>
        </p:nvGrpSpPr>
        <p:grpSpPr>
          <a:xfrm>
            <a:off x="2373850" y="1690688"/>
            <a:ext cx="6706320" cy="4335575"/>
            <a:chOff x="1025110" y="1738581"/>
            <a:chExt cx="6706320" cy="4335575"/>
          </a:xfrm>
        </p:grpSpPr>
        <p:grpSp>
          <p:nvGrpSpPr>
            <p:cNvPr id="69" name="群組 68">
              <a:extLst>
                <a:ext uri="{FF2B5EF4-FFF2-40B4-BE49-F238E27FC236}">
                  <a16:creationId xmlns:a16="http://schemas.microsoft.com/office/drawing/2014/main" id="{A76725D9-0AAF-419F-842B-4538FEEEC52B}"/>
                </a:ext>
              </a:extLst>
            </p:cNvPr>
            <p:cNvGrpSpPr/>
            <p:nvPr/>
          </p:nvGrpSpPr>
          <p:grpSpPr>
            <a:xfrm>
              <a:off x="1025110" y="1738581"/>
              <a:ext cx="6613737" cy="4335575"/>
              <a:chOff x="1813780" y="1704291"/>
              <a:chExt cx="6613737" cy="4335575"/>
            </a:xfrm>
          </p:grpSpPr>
          <p:grpSp>
            <p:nvGrpSpPr>
              <p:cNvPr id="65" name="群組 64">
                <a:extLst>
                  <a:ext uri="{FF2B5EF4-FFF2-40B4-BE49-F238E27FC236}">
                    <a16:creationId xmlns:a16="http://schemas.microsoft.com/office/drawing/2014/main" id="{9BCFA42E-1CC4-44C7-B29F-4D5922152ECF}"/>
                  </a:ext>
                </a:extLst>
              </p:cNvPr>
              <p:cNvGrpSpPr/>
              <p:nvPr/>
            </p:nvGrpSpPr>
            <p:grpSpPr>
              <a:xfrm>
                <a:off x="1813780" y="1704291"/>
                <a:ext cx="6613737" cy="4335575"/>
                <a:chOff x="3173950" y="1670001"/>
                <a:chExt cx="6613737" cy="4335575"/>
              </a:xfrm>
            </p:grpSpPr>
            <p:grpSp>
              <p:nvGrpSpPr>
                <p:cNvPr id="41" name="群組 40">
                  <a:extLst>
                    <a:ext uri="{FF2B5EF4-FFF2-40B4-BE49-F238E27FC236}">
                      <a16:creationId xmlns:a16="http://schemas.microsoft.com/office/drawing/2014/main" id="{068FD667-855F-42B9-9D8B-E7A8C7A525D2}"/>
                    </a:ext>
                  </a:extLst>
                </p:cNvPr>
                <p:cNvGrpSpPr/>
                <p:nvPr/>
              </p:nvGrpSpPr>
              <p:grpSpPr>
                <a:xfrm>
                  <a:off x="3173950" y="1670001"/>
                  <a:ext cx="6613733" cy="4335575"/>
                  <a:chOff x="823317" y="1517370"/>
                  <a:chExt cx="6613733" cy="4335575"/>
                </a:xfrm>
              </p:grpSpPr>
              <p:grpSp>
                <p:nvGrpSpPr>
                  <p:cNvPr id="28" name="群組 27">
                    <a:extLst>
                      <a:ext uri="{FF2B5EF4-FFF2-40B4-BE49-F238E27FC236}">
                        <a16:creationId xmlns:a16="http://schemas.microsoft.com/office/drawing/2014/main" id="{82A61A17-1998-4E22-801C-8561C46B9D83}"/>
                      </a:ext>
                    </a:extLst>
                  </p:cNvPr>
                  <p:cNvGrpSpPr/>
                  <p:nvPr/>
                </p:nvGrpSpPr>
                <p:grpSpPr>
                  <a:xfrm>
                    <a:off x="823317" y="1517370"/>
                    <a:ext cx="6613733" cy="4335575"/>
                    <a:chOff x="823317" y="1517370"/>
                    <a:chExt cx="6613733" cy="4335575"/>
                  </a:xfrm>
                </p:grpSpPr>
                <p:sp>
                  <p:nvSpPr>
                    <p:cNvPr id="4" name="矩形 3">
                      <a:extLst>
                        <a:ext uri="{FF2B5EF4-FFF2-40B4-BE49-F238E27FC236}">
                          <a16:creationId xmlns:a16="http://schemas.microsoft.com/office/drawing/2014/main" id="{35B1B763-2211-40AC-92D8-677717B881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86382" y="2946254"/>
                      <a:ext cx="4150668" cy="2906691"/>
                    </a:xfrm>
                    <a:prstGeom prst="rect">
                      <a:avLst/>
                    </a:prstGeom>
                    <a:solidFill>
                      <a:srgbClr val="BBE0E3"/>
                    </a:solidFill>
                    <a:ln w="317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/>
                    <a:p>
                      <a:pPr algn="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O-Cloud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grpSp>
                  <p:nvGrpSpPr>
                    <p:cNvPr id="7" name="群組 6">
                      <a:extLst>
                        <a:ext uri="{FF2B5EF4-FFF2-40B4-BE49-F238E27FC236}">
                          <a16:creationId xmlns:a16="http://schemas.microsoft.com/office/drawing/2014/main" id="{7CB9C846-85E2-444E-9460-7872F67C4FF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317" y="1517370"/>
                      <a:ext cx="6587257" cy="4012668"/>
                      <a:chOff x="3222552" y="2434692"/>
                      <a:chExt cx="4916138" cy="3093877"/>
                    </a:xfrm>
                  </p:grpSpPr>
                  <p:grpSp>
                    <p:nvGrpSpPr>
                      <p:cNvPr id="8" name="群組 7">
                        <a:extLst>
                          <a:ext uri="{FF2B5EF4-FFF2-40B4-BE49-F238E27FC236}">
                            <a16:creationId xmlns:a16="http://schemas.microsoft.com/office/drawing/2014/main" id="{CF87BFFE-7585-49BD-B112-DBB1591BD7E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544976" y="2434692"/>
                        <a:ext cx="2593714" cy="3093877"/>
                        <a:chOff x="2276429" y="2356822"/>
                        <a:chExt cx="2593714" cy="3093877"/>
                      </a:xfrm>
                    </p:grpSpPr>
                    <p:cxnSp>
                      <p:nvCxnSpPr>
                        <p:cNvPr id="22" name="接點: 肘形 21">
                          <a:extLst>
                            <a:ext uri="{FF2B5EF4-FFF2-40B4-BE49-F238E27FC236}">
                              <a16:creationId xmlns:a16="http://schemas.microsoft.com/office/drawing/2014/main" id="{9717EA08-59CB-4A31-988C-04D1CED9BEE3}"/>
                            </a:ext>
                          </a:extLst>
                        </p:cNvPr>
                        <p:cNvCxnSpPr>
                          <a:cxnSpLocks/>
                          <a:stCxn id="20" idx="2"/>
                          <a:endCxn id="24" idx="1"/>
                        </p:cNvCxnSpPr>
                        <p:nvPr/>
                      </p:nvCxnSpPr>
                      <p:spPr>
                        <a:xfrm rot="16200000" flipH="1">
                          <a:off x="2448442" y="4219060"/>
                          <a:ext cx="276382" cy="620408"/>
                        </a:xfrm>
                        <a:prstGeom prst="bentConnector2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" name="接點: 肘形 22">
                          <a:extLst>
                            <a:ext uri="{FF2B5EF4-FFF2-40B4-BE49-F238E27FC236}">
                              <a16:creationId xmlns:a16="http://schemas.microsoft.com/office/drawing/2014/main" id="{48817A5A-7A71-4934-8AC5-0237405C96AE}"/>
                            </a:ext>
                          </a:extLst>
                        </p:cNvPr>
                        <p:cNvCxnSpPr>
                          <a:cxnSpLocks/>
                          <a:stCxn id="16" idx="2"/>
                          <a:endCxn id="24" idx="1"/>
                        </p:cNvCxnSpPr>
                        <p:nvPr/>
                      </p:nvCxnSpPr>
                      <p:spPr>
                        <a:xfrm rot="5400000" flipH="1" flipV="1">
                          <a:off x="2196169" y="4750031"/>
                          <a:ext cx="783243" cy="618093"/>
                        </a:xfrm>
                        <a:prstGeom prst="bentConnector4">
                          <a:avLst>
                            <a:gd name="adj1" fmla="val -22503"/>
                            <a:gd name="adj2" fmla="val 74160"/>
                          </a:avLst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4" name="矩形: 圓角 23">
                          <a:extLst>
                            <a:ext uri="{FF2B5EF4-FFF2-40B4-BE49-F238E27FC236}">
                              <a16:creationId xmlns:a16="http://schemas.microsoft.com/office/drawing/2014/main" id="{6872B83B-71EB-4C9E-B556-708AAB92394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896837" y="4542970"/>
                          <a:ext cx="599787" cy="248970"/>
                        </a:xfrm>
                        <a:prstGeom prst="roundRect">
                          <a:avLst/>
                        </a:prstGeom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altLang="zh-TW" sz="1100" dirty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O-CU</a:t>
                          </a:r>
                          <a:endParaRPr lang="zh-TW" altLang="en-US" sz="1100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p:txBody>
                    </p:sp>
                    <p:sp>
                      <p:nvSpPr>
                        <p:cNvPr id="25" name="矩形: 圓角 24">
                          <a:extLst>
                            <a:ext uri="{FF2B5EF4-FFF2-40B4-BE49-F238E27FC236}">
                              <a16:creationId xmlns:a16="http://schemas.microsoft.com/office/drawing/2014/main" id="{5C576B15-065B-4E78-9108-753261E2159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530059" y="2356822"/>
                          <a:ext cx="2340084" cy="798853"/>
                        </a:xfrm>
                        <a:prstGeom prst="roundRect">
                          <a:avLst/>
                        </a:prstGeom>
                      </p:spPr>
                      <p:style>
                        <a:lnRef idx="2">
                          <a:schemeClr val="accent4">
                            <a:shade val="50000"/>
                          </a:schemeClr>
                        </a:lnRef>
                        <a:fillRef idx="1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t"/>
                        <a:lstStyle/>
                        <a:p>
                          <a:pPr algn="ctr"/>
                          <a:r>
                            <a:rPr lang="en-US" altLang="zh-TW" sz="1400" b="1" dirty="0">
                              <a:solidFill>
                                <a:sysClr val="windowText" lastClr="000000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Core Network</a:t>
                          </a:r>
                          <a:endParaRPr lang="zh-TW" altLang="en-US" sz="1400" b="1" dirty="0">
                            <a:solidFill>
                              <a:sysClr val="windowText" lastClr="000000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p:txBody>
                    </p:sp>
                    <p:cxnSp>
                      <p:nvCxnSpPr>
                        <p:cNvPr id="26" name="直線接點 25">
                          <a:extLst>
                            <a:ext uri="{FF2B5EF4-FFF2-40B4-BE49-F238E27FC236}">
                              <a16:creationId xmlns:a16="http://schemas.microsoft.com/office/drawing/2014/main" id="{3D5868FA-3EAD-4296-914B-ECBF984F8DE6}"/>
                            </a:ext>
                          </a:extLst>
                        </p:cNvPr>
                        <p:cNvCxnSpPr>
                          <a:cxnSpLocks/>
                          <a:stCxn id="24" idx="0"/>
                        </p:cNvCxnSpPr>
                        <p:nvPr/>
                      </p:nvCxnSpPr>
                      <p:spPr>
                        <a:xfrm flipV="1">
                          <a:off x="3196730" y="3153502"/>
                          <a:ext cx="0" cy="1389468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9" name="群組 8">
                        <a:extLst>
                          <a:ext uri="{FF2B5EF4-FFF2-40B4-BE49-F238E27FC236}">
                            <a16:creationId xmlns:a16="http://schemas.microsoft.com/office/drawing/2014/main" id="{18AD3E64-52DA-4251-BEC2-EEEFFEFF064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227174" y="3776268"/>
                        <a:ext cx="2618781" cy="692675"/>
                        <a:chOff x="-2431126" y="4326266"/>
                        <a:chExt cx="2618781" cy="692675"/>
                      </a:xfrm>
                    </p:grpSpPr>
                    <p:pic>
                      <p:nvPicPr>
                        <p:cNvPr id="18" name="圖片 17">
                          <a:extLst>
                            <a:ext uri="{FF2B5EF4-FFF2-40B4-BE49-F238E27FC236}">
                              <a16:creationId xmlns:a16="http://schemas.microsoft.com/office/drawing/2014/main" id="{385F343E-4067-4BAF-9A00-44B7B4C9CE3F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837473B0-CC2E-450A-ABE3-18F120FF3D39}">
                              <a1611:picAttrSrcUrl xmlns:a1611="http://schemas.microsoft.com/office/drawing/2016/11/main" r:id="rId4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 flipH="1">
                          <a:off x="-2431126" y="4326266"/>
                          <a:ext cx="647322" cy="647322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19" name="矩形: 圓角 18">
                          <a:extLst>
                            <a:ext uri="{FF2B5EF4-FFF2-40B4-BE49-F238E27FC236}">
                              <a16:creationId xmlns:a16="http://schemas.microsoft.com/office/drawing/2014/main" id="{4FA65606-261E-45F3-8864-01E022D67DB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1812472" y="4326269"/>
                          <a:ext cx="601959" cy="248970"/>
                        </a:xfrm>
                        <a:prstGeom prst="roundRect">
                          <a:avLst/>
                        </a:prstGeom>
                        <a:solidFill>
                          <a:srgbClr val="FF0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altLang="zh-TW" sz="1100" dirty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O-RU</a:t>
                          </a:r>
                          <a:endParaRPr lang="zh-TW" altLang="en-US" sz="1100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p:txBody>
                    </p:sp>
                    <p:sp>
                      <p:nvSpPr>
                        <p:cNvPr id="20" name="矩形: 圓角 19">
                          <a:extLst>
                            <a:ext uri="{FF2B5EF4-FFF2-40B4-BE49-F238E27FC236}">
                              <a16:creationId xmlns:a16="http://schemas.microsoft.com/office/drawing/2014/main" id="{DF17C019-6918-47A4-A179-BA8BB7A63CD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414304" y="4769971"/>
                          <a:ext cx="601959" cy="248970"/>
                        </a:xfrm>
                        <a:prstGeom prst="roundRect">
                          <a:avLst/>
                        </a:prstGeom>
                        <a:solidFill>
                          <a:schemeClr val="accent5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altLang="zh-TW" sz="1100" dirty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O-DU</a:t>
                          </a:r>
                          <a:endParaRPr lang="zh-TW" altLang="en-US" sz="1100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p:txBody>
                    </p:sp>
                    <p:cxnSp>
                      <p:nvCxnSpPr>
                        <p:cNvPr id="21" name="接點: 肘形 20">
                          <a:extLst>
                            <a:ext uri="{FF2B5EF4-FFF2-40B4-BE49-F238E27FC236}">
                              <a16:creationId xmlns:a16="http://schemas.microsoft.com/office/drawing/2014/main" id="{73075E2E-7EEE-4EC8-89EB-DE073893F6A0}"/>
                            </a:ext>
                          </a:extLst>
                        </p:cNvPr>
                        <p:cNvCxnSpPr>
                          <a:cxnSpLocks/>
                          <a:stCxn id="19" idx="2"/>
                          <a:endCxn id="20" idx="0"/>
                        </p:cNvCxnSpPr>
                        <p:nvPr/>
                      </p:nvCxnSpPr>
                      <p:spPr>
                        <a:xfrm rot="16200000" flipH="1">
                          <a:off x="-909774" y="3973521"/>
                          <a:ext cx="194732" cy="1398168"/>
                        </a:xfrm>
                        <a:prstGeom prst="bentConnector3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3" name="群組 12">
                        <a:extLst>
                          <a:ext uri="{FF2B5EF4-FFF2-40B4-BE49-F238E27FC236}">
                            <a16:creationId xmlns:a16="http://schemas.microsoft.com/office/drawing/2014/main" id="{B347A265-6BD8-4A99-A0E4-E99988C67E9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222552" y="4835894"/>
                        <a:ext cx="2623404" cy="692674"/>
                        <a:chOff x="-2431124" y="4426058"/>
                        <a:chExt cx="2623404" cy="692674"/>
                      </a:xfrm>
                    </p:grpSpPr>
                    <p:pic>
                      <p:nvPicPr>
                        <p:cNvPr id="14" name="圖片 13">
                          <a:extLst>
                            <a:ext uri="{FF2B5EF4-FFF2-40B4-BE49-F238E27FC236}">
                              <a16:creationId xmlns:a16="http://schemas.microsoft.com/office/drawing/2014/main" id="{A6B5479D-009A-4B75-B04A-0B95CF4A491D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837473B0-CC2E-450A-ABE3-18F120FF3D39}">
                              <a1611:picAttrSrcUrl xmlns:a1611="http://schemas.microsoft.com/office/drawing/2016/11/main" r:id="rId4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 flipH="1">
                          <a:off x="-2431124" y="4426060"/>
                          <a:ext cx="647322" cy="647322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15" name="矩形: 圓角 14">
                          <a:extLst>
                            <a:ext uri="{FF2B5EF4-FFF2-40B4-BE49-F238E27FC236}">
                              <a16:creationId xmlns:a16="http://schemas.microsoft.com/office/drawing/2014/main" id="{212C583E-97F1-47F9-B75A-BE224BE1E35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1812471" y="4426058"/>
                          <a:ext cx="601959" cy="248970"/>
                        </a:xfrm>
                        <a:prstGeom prst="roundRect">
                          <a:avLst/>
                        </a:prstGeom>
                        <a:solidFill>
                          <a:srgbClr val="FF0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altLang="zh-TW" sz="1100" dirty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O-RU</a:t>
                          </a:r>
                          <a:endParaRPr lang="zh-TW" altLang="en-US" sz="1100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p:txBody>
                    </p:sp>
                    <p:sp>
                      <p:nvSpPr>
                        <p:cNvPr id="16" name="矩形: 圓角 15">
                          <a:extLst>
                            <a:ext uri="{FF2B5EF4-FFF2-40B4-BE49-F238E27FC236}">
                              <a16:creationId xmlns:a16="http://schemas.microsoft.com/office/drawing/2014/main" id="{EF763B35-0A0F-4040-83B9-3E2A59A9A8A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405051" y="4869762"/>
                          <a:ext cx="597331" cy="248970"/>
                        </a:xfrm>
                        <a:prstGeom prst="roundRect">
                          <a:avLst/>
                        </a:prstGeom>
                        <a:solidFill>
                          <a:schemeClr val="accent5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altLang="zh-TW" sz="1100" dirty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O-DU</a:t>
                          </a:r>
                          <a:endParaRPr lang="zh-TW" altLang="en-US" sz="1100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p:txBody>
                    </p:sp>
                    <p:cxnSp>
                      <p:nvCxnSpPr>
                        <p:cNvPr id="17" name="接點: 肘形 16">
                          <a:extLst>
                            <a:ext uri="{FF2B5EF4-FFF2-40B4-BE49-F238E27FC236}">
                              <a16:creationId xmlns:a16="http://schemas.microsoft.com/office/drawing/2014/main" id="{DD07AB46-4472-4243-91E9-A0B69BC1F6F5}"/>
                            </a:ext>
                          </a:extLst>
                        </p:cNvPr>
                        <p:cNvCxnSpPr>
                          <a:cxnSpLocks/>
                          <a:stCxn id="15" idx="2"/>
                          <a:endCxn id="16" idx="0"/>
                        </p:cNvCxnSpPr>
                        <p:nvPr/>
                      </p:nvCxnSpPr>
                      <p:spPr>
                        <a:xfrm rot="16200000" flipH="1">
                          <a:off x="-906305" y="4069842"/>
                          <a:ext cx="194734" cy="1405106"/>
                        </a:xfrm>
                        <a:prstGeom prst="bentConnector3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</p:grpSp>
              <p:sp>
                <p:nvSpPr>
                  <p:cNvPr id="40" name="矩形 39">
                    <a:extLst>
                      <a:ext uri="{FF2B5EF4-FFF2-40B4-BE49-F238E27FC236}">
                        <a16:creationId xmlns:a16="http://schemas.microsoft.com/office/drawing/2014/main" id="{8C51D899-31B0-4B89-9C09-6512CADD34EE}"/>
                      </a:ext>
                    </a:extLst>
                  </p:cNvPr>
                  <p:cNvSpPr/>
                  <p:nvPr/>
                </p:nvSpPr>
                <p:spPr>
                  <a:xfrm>
                    <a:off x="6270169" y="2090435"/>
                    <a:ext cx="1037548" cy="348906"/>
                  </a:xfrm>
                  <a:prstGeom prst="rect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:r>
                      <a:rPr lang="en-US" altLang="zh-TW" dirty="0"/>
                      <a:t>SMO</a:t>
                    </a:r>
                    <a:endParaRPr lang="zh-TW" altLang="en-US" dirty="0"/>
                  </a:p>
                </p:txBody>
              </p:sp>
            </p:grpSp>
            <p:sp>
              <p:nvSpPr>
                <p:cNvPr id="64" name="文字方塊 63">
                  <a:extLst>
                    <a:ext uri="{FF2B5EF4-FFF2-40B4-BE49-F238E27FC236}">
                      <a16:creationId xmlns:a16="http://schemas.microsoft.com/office/drawing/2014/main" id="{071B3E3E-7E8F-4D54-8818-FDBAB445AABF}"/>
                    </a:ext>
                  </a:extLst>
                </p:cNvPr>
                <p:cNvSpPr txBox="1"/>
                <p:nvPr/>
              </p:nvSpPr>
              <p:spPr>
                <a:xfrm>
                  <a:off x="9292936" y="2703272"/>
                  <a:ext cx="4947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b="1" dirty="0"/>
                    <a:t>O2</a:t>
                  </a:r>
                  <a:endParaRPr lang="zh-TW" altLang="en-US" b="1" dirty="0"/>
                </a:p>
              </p:txBody>
            </p:sp>
          </p:grpSp>
          <p:cxnSp>
            <p:nvCxnSpPr>
              <p:cNvPr id="60" name="直線接點 59">
                <a:extLst>
                  <a:ext uri="{FF2B5EF4-FFF2-40B4-BE49-F238E27FC236}">
                    <a16:creationId xmlns:a16="http://schemas.microsoft.com/office/drawing/2014/main" id="{C8F56CA4-AF21-4248-9A28-F171528E78F8}"/>
                  </a:ext>
                </a:extLst>
              </p:cNvPr>
              <p:cNvCxnSpPr>
                <a:cxnSpLocks/>
                <a:endCxn id="40" idx="2"/>
              </p:cNvCxnSpPr>
              <p:nvPr/>
            </p:nvCxnSpPr>
            <p:spPr>
              <a:xfrm flipV="1">
                <a:off x="7779406" y="2626262"/>
                <a:ext cx="0" cy="506913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E5AADEC3-0DE7-4842-91CA-D7C4F3B95B58}"/>
                </a:ext>
              </a:extLst>
            </p:cNvPr>
            <p:cNvSpPr/>
            <p:nvPr/>
          </p:nvSpPr>
          <p:spPr>
            <a:xfrm>
              <a:off x="6297931" y="2114550"/>
              <a:ext cx="1433499" cy="146521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</p:grpSp>
      <p:cxnSp>
        <p:nvCxnSpPr>
          <p:cNvPr id="61" name="接點: 肘形 60">
            <a:extLst>
              <a:ext uri="{FF2B5EF4-FFF2-40B4-BE49-F238E27FC236}">
                <a16:creationId xmlns:a16="http://schemas.microsoft.com/office/drawing/2014/main" id="{F5EDD02A-8E3B-4F4B-9B2B-6D7C9F40C5B4}"/>
              </a:ext>
            </a:extLst>
          </p:cNvPr>
          <p:cNvCxnSpPr>
            <a:cxnSpLocks/>
            <a:stCxn id="40" idx="1"/>
            <a:endCxn id="24" idx="3"/>
          </p:cNvCxnSpPr>
          <p:nvPr/>
        </p:nvCxnSpPr>
        <p:spPr>
          <a:xfrm rot="10800000" flipV="1">
            <a:off x="7120694" y="2438206"/>
            <a:ext cx="700008" cy="2249306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接點: 肘形 74">
            <a:extLst>
              <a:ext uri="{FF2B5EF4-FFF2-40B4-BE49-F238E27FC236}">
                <a16:creationId xmlns:a16="http://schemas.microsoft.com/office/drawing/2014/main" id="{5706B0C8-E3FE-4146-8B21-B918D8D826FC}"/>
              </a:ext>
            </a:extLst>
          </p:cNvPr>
          <p:cNvCxnSpPr>
            <a:cxnSpLocks/>
            <a:stCxn id="40" idx="1"/>
            <a:endCxn id="20" idx="3"/>
          </p:cNvCxnSpPr>
          <p:nvPr/>
        </p:nvCxnSpPr>
        <p:spPr>
          <a:xfrm rot="10800000" flipV="1">
            <a:off x="5889014" y="2438205"/>
            <a:ext cx="1931688" cy="1729393"/>
          </a:xfrm>
          <a:prstGeom prst="bentConnector3">
            <a:avLst>
              <a:gd name="adj1" fmla="val 18442"/>
            </a:avLst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接點: 肘形 77">
            <a:extLst>
              <a:ext uri="{FF2B5EF4-FFF2-40B4-BE49-F238E27FC236}">
                <a16:creationId xmlns:a16="http://schemas.microsoft.com/office/drawing/2014/main" id="{D2282984-4CF7-41F7-A6F6-882D2F63C300}"/>
              </a:ext>
            </a:extLst>
          </p:cNvPr>
          <p:cNvCxnSpPr>
            <a:cxnSpLocks/>
            <a:stCxn id="40" idx="1"/>
            <a:endCxn id="16" idx="3"/>
          </p:cNvCxnSpPr>
          <p:nvPr/>
        </p:nvCxnSpPr>
        <p:spPr>
          <a:xfrm rot="10800000" flipV="1">
            <a:off x="5889016" y="2438206"/>
            <a:ext cx="1931687" cy="3103696"/>
          </a:xfrm>
          <a:prstGeom prst="bentConnector3">
            <a:avLst>
              <a:gd name="adj1" fmla="val 18171"/>
            </a:avLst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接點: 肘形 85">
            <a:extLst>
              <a:ext uri="{FF2B5EF4-FFF2-40B4-BE49-F238E27FC236}">
                <a16:creationId xmlns:a16="http://schemas.microsoft.com/office/drawing/2014/main" id="{17D758BC-36E2-42FF-A686-65BAC6643AF3}"/>
              </a:ext>
            </a:extLst>
          </p:cNvPr>
          <p:cNvCxnSpPr>
            <a:cxnSpLocks/>
            <a:stCxn id="40" idx="1"/>
            <a:endCxn id="19" idx="3"/>
          </p:cNvCxnSpPr>
          <p:nvPr/>
        </p:nvCxnSpPr>
        <p:spPr>
          <a:xfrm rot="10800000" flipV="1">
            <a:off x="4015574" y="2438205"/>
            <a:ext cx="3805129" cy="1153925"/>
          </a:xfrm>
          <a:prstGeom prst="bentConnector3">
            <a:avLst>
              <a:gd name="adj1" fmla="val 9148"/>
            </a:avLst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接點: 肘形 90">
            <a:extLst>
              <a:ext uri="{FF2B5EF4-FFF2-40B4-BE49-F238E27FC236}">
                <a16:creationId xmlns:a16="http://schemas.microsoft.com/office/drawing/2014/main" id="{1F5C06D6-E2FC-4942-AB0E-C1EA32721AA3}"/>
              </a:ext>
            </a:extLst>
          </p:cNvPr>
          <p:cNvCxnSpPr>
            <a:cxnSpLocks/>
            <a:stCxn id="40" idx="1"/>
            <a:endCxn id="15" idx="3"/>
          </p:cNvCxnSpPr>
          <p:nvPr/>
        </p:nvCxnSpPr>
        <p:spPr>
          <a:xfrm rot="10800000" flipV="1">
            <a:off x="4009380" y="2438205"/>
            <a:ext cx="3811323" cy="2528225"/>
          </a:xfrm>
          <a:prstGeom prst="bentConnector3">
            <a:avLst>
              <a:gd name="adj1" fmla="val 9214"/>
            </a:avLst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文字方塊 103">
            <a:extLst>
              <a:ext uri="{FF2B5EF4-FFF2-40B4-BE49-F238E27FC236}">
                <a16:creationId xmlns:a16="http://schemas.microsoft.com/office/drawing/2014/main" id="{B5F325A1-E965-475E-87EA-57B5897E3C5E}"/>
              </a:ext>
            </a:extLst>
          </p:cNvPr>
          <p:cNvSpPr txBox="1"/>
          <p:nvPr/>
        </p:nvSpPr>
        <p:spPr>
          <a:xfrm>
            <a:off x="7457603" y="4185589"/>
            <a:ext cx="494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accent2"/>
                </a:solidFill>
              </a:rPr>
              <a:t>O1</a:t>
            </a:r>
            <a:endParaRPr lang="zh-TW" alt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02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>
            <a:extLst>
              <a:ext uri="{FF2B5EF4-FFF2-40B4-BE49-F238E27FC236}">
                <a16:creationId xmlns:a16="http://schemas.microsoft.com/office/drawing/2014/main" id="{947E6C80-562D-49E3-9C51-765D4C76E228}"/>
              </a:ext>
            </a:extLst>
          </p:cNvPr>
          <p:cNvSpPr/>
          <p:nvPr/>
        </p:nvSpPr>
        <p:spPr>
          <a:xfrm>
            <a:off x="479131" y="3171912"/>
            <a:ext cx="11420475" cy="12450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TW" sz="24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O2</a:t>
            </a: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Interface</a:t>
            </a:r>
            <a:endParaRPr lang="zh-TW" altLang="en-US" sz="2400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B3293D2-B42F-4FC6-B89E-D7C2C86BD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研究背景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 O2 Interface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C1EA6E2-324B-4612-8D02-B5E96A74EC6B}"/>
              </a:ext>
            </a:extLst>
          </p:cNvPr>
          <p:cNvSpPr/>
          <p:nvPr/>
        </p:nvSpPr>
        <p:spPr>
          <a:xfrm>
            <a:off x="7557049" y="762011"/>
            <a:ext cx="45968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FOCOM</a:t>
            </a:r>
            <a:r>
              <a:rPr lang="en-US" altLang="zh-TW" sz="1200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Federated O-Cloud Orchestration and Management</a:t>
            </a:r>
          </a:p>
          <a:p>
            <a:r>
              <a:rPr lang="en-US" altLang="zh-TW" sz="1200" b="1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NFO:</a:t>
            </a:r>
            <a:r>
              <a:rPr lang="en-US" altLang="zh-TW" sz="1200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Network Function Orchestration</a:t>
            </a: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IMS: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Infrastructure Management Services</a:t>
            </a: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DMS: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Deployment Management Services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F1BD50C8-6E42-4A62-B502-07605618B43A}"/>
              </a:ext>
            </a:extLst>
          </p:cNvPr>
          <p:cNvGrpSpPr/>
          <p:nvPr/>
        </p:nvGrpSpPr>
        <p:grpSpPr>
          <a:xfrm>
            <a:off x="1466850" y="1971763"/>
            <a:ext cx="9258300" cy="1200150"/>
            <a:chOff x="904172" y="2845109"/>
            <a:chExt cx="9258300" cy="120015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6778E4D-A14E-4716-9534-2BF84961636C}"/>
                </a:ext>
              </a:extLst>
            </p:cNvPr>
            <p:cNvSpPr/>
            <p:nvPr/>
          </p:nvSpPr>
          <p:spPr>
            <a:xfrm>
              <a:off x="904172" y="2845109"/>
              <a:ext cx="9258300" cy="1200150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zh-TW" dirty="0"/>
                <a:t>SMO</a:t>
              </a:r>
              <a:endParaRPr lang="zh-TW" altLang="en-US" dirty="0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4388FC90-4FB2-4A6E-BCE6-15D46A7C3B34}"/>
                </a:ext>
              </a:extLst>
            </p:cNvPr>
            <p:cNvSpPr/>
            <p:nvPr/>
          </p:nvSpPr>
          <p:spPr>
            <a:xfrm>
              <a:off x="2785501" y="3354964"/>
              <a:ext cx="1167374" cy="40558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</a:rPr>
                <a:t>FOCOM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9DE4D1A1-063F-422C-9B92-76F26FD22766}"/>
                </a:ext>
              </a:extLst>
            </p:cNvPr>
            <p:cNvSpPr/>
            <p:nvPr/>
          </p:nvSpPr>
          <p:spPr>
            <a:xfrm>
              <a:off x="6979676" y="3354964"/>
              <a:ext cx="863600" cy="40558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bg1"/>
                  </a:solidFill>
                </a:rPr>
                <a:t>NFO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BAE88F7D-EFD0-45A6-A5E5-F6A3965CF2B9}"/>
              </a:ext>
            </a:extLst>
          </p:cNvPr>
          <p:cNvGrpSpPr/>
          <p:nvPr/>
        </p:nvGrpSpPr>
        <p:grpSpPr>
          <a:xfrm>
            <a:off x="6527507" y="4220327"/>
            <a:ext cx="5372100" cy="1500675"/>
            <a:chOff x="723900" y="4315577"/>
            <a:chExt cx="5372100" cy="1500675"/>
          </a:xfrm>
        </p:grpSpPr>
        <p:grpSp>
          <p:nvGrpSpPr>
            <p:cNvPr id="33" name="群組 32">
              <a:extLst>
                <a:ext uri="{FF2B5EF4-FFF2-40B4-BE49-F238E27FC236}">
                  <a16:creationId xmlns:a16="http://schemas.microsoft.com/office/drawing/2014/main" id="{3B3E46C6-C07F-49FC-BE53-97FCC88BE6CF}"/>
                </a:ext>
              </a:extLst>
            </p:cNvPr>
            <p:cNvGrpSpPr/>
            <p:nvPr/>
          </p:nvGrpSpPr>
          <p:grpSpPr>
            <a:xfrm>
              <a:off x="723900" y="4518371"/>
              <a:ext cx="5372100" cy="1297881"/>
              <a:chOff x="723900" y="4518371"/>
              <a:chExt cx="5372100" cy="1297881"/>
            </a:xfrm>
          </p:grpSpPr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30787C02-B4FD-47AF-B496-DC7B8895BF8B}"/>
                  </a:ext>
                </a:extLst>
              </p:cNvPr>
              <p:cNvSpPr/>
              <p:nvPr/>
            </p:nvSpPr>
            <p:spPr bwMode="auto">
              <a:xfrm>
                <a:off x="723900" y="4518371"/>
                <a:ext cx="5372100" cy="1297881"/>
              </a:xfrm>
              <a:prstGeom prst="rect">
                <a:avLst/>
              </a:prstGeom>
              <a:solidFill>
                <a:srgbClr val="BBE0E3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O-Cloud</a:t>
                </a:r>
                <a:endPara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A14EC849-95D0-42C9-ACA8-AABDFED2A25C}"/>
                  </a:ext>
                </a:extLst>
              </p:cNvPr>
              <p:cNvSpPr/>
              <p:nvPr/>
            </p:nvSpPr>
            <p:spPr bwMode="auto">
              <a:xfrm>
                <a:off x="921986" y="5261801"/>
                <a:ext cx="863600" cy="405588"/>
              </a:xfrm>
              <a:prstGeom prst="rect">
                <a:avLst/>
              </a:prstGeom>
              <a:solidFill>
                <a:srgbClr val="2D2D8A">
                  <a:lumMod val="20000"/>
                  <a:lumOff val="80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Node1</a:t>
                </a:r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29D4B1E2-0F70-4DDC-A59D-12177BDAA006}"/>
                  </a:ext>
                </a:extLst>
              </p:cNvPr>
              <p:cNvSpPr/>
              <p:nvPr/>
            </p:nvSpPr>
            <p:spPr bwMode="auto">
              <a:xfrm>
                <a:off x="2139642" y="5255494"/>
                <a:ext cx="863600" cy="405588"/>
              </a:xfrm>
              <a:prstGeom prst="rect">
                <a:avLst/>
              </a:prstGeom>
              <a:solidFill>
                <a:srgbClr val="2D2D8A">
                  <a:lumMod val="20000"/>
                  <a:lumOff val="80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Node2</a:t>
                </a:r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E59F8590-3D22-465D-B51E-E64A0EB76124}"/>
                  </a:ext>
                </a:extLst>
              </p:cNvPr>
              <p:cNvSpPr/>
              <p:nvPr/>
            </p:nvSpPr>
            <p:spPr bwMode="auto">
              <a:xfrm>
                <a:off x="4897086" y="5261801"/>
                <a:ext cx="965200" cy="405588"/>
              </a:xfrm>
              <a:prstGeom prst="rect">
                <a:avLst/>
              </a:prstGeom>
              <a:solidFill>
                <a:srgbClr val="2D2D8A">
                  <a:lumMod val="20000"/>
                  <a:lumOff val="80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NodeN</a:t>
                </a:r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981F2B24-917C-4DA3-96F7-3845C0A3CD79}"/>
                  </a:ext>
                </a:extLst>
              </p:cNvPr>
              <p:cNvSpPr txBox="1"/>
              <p:nvPr/>
            </p:nvSpPr>
            <p:spPr>
              <a:xfrm>
                <a:off x="3573926" y="5137862"/>
                <a:ext cx="7524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b="1" dirty="0"/>
                  <a:t>…</a:t>
                </a:r>
                <a:endParaRPr lang="zh-TW" altLang="en-US" sz="2800" b="1" dirty="0"/>
              </a:p>
            </p:txBody>
          </p:sp>
        </p:grp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6E9C7560-051C-4E68-808C-53A04DF91BEA}"/>
                </a:ext>
              </a:extLst>
            </p:cNvPr>
            <p:cNvSpPr/>
            <p:nvPr/>
          </p:nvSpPr>
          <p:spPr>
            <a:xfrm>
              <a:off x="921986" y="4315577"/>
              <a:ext cx="863600" cy="40558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</a:rPr>
                <a:t>IMS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44DD8C3B-9563-4F95-8ABA-916B5BA7C483}"/>
                </a:ext>
              </a:extLst>
            </p:cNvPr>
            <p:cNvSpPr/>
            <p:nvPr/>
          </p:nvSpPr>
          <p:spPr>
            <a:xfrm>
              <a:off x="1921901" y="4315577"/>
              <a:ext cx="863600" cy="40558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bg1"/>
                  </a:solidFill>
                </a:rPr>
                <a:t>DMS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3" name="直線接點 42">
            <a:extLst>
              <a:ext uri="{FF2B5EF4-FFF2-40B4-BE49-F238E27FC236}">
                <a16:creationId xmlns:a16="http://schemas.microsoft.com/office/drawing/2014/main" id="{A204571A-CCF2-4849-8AAC-EDAA6B0E020F}"/>
              </a:ext>
            </a:extLst>
          </p:cNvPr>
          <p:cNvCxnSpPr>
            <a:cxnSpLocks/>
            <a:stCxn id="30" idx="2"/>
            <a:endCxn id="35" idx="0"/>
          </p:cNvCxnSpPr>
          <p:nvPr/>
        </p:nvCxnSpPr>
        <p:spPr>
          <a:xfrm>
            <a:off x="7974154" y="2887206"/>
            <a:ext cx="183154" cy="133312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>
            <a:extLst>
              <a:ext uri="{FF2B5EF4-FFF2-40B4-BE49-F238E27FC236}">
                <a16:creationId xmlns:a16="http://schemas.microsoft.com/office/drawing/2014/main" id="{734883DD-4D78-41D9-8304-02AC051F1869}"/>
              </a:ext>
            </a:extLst>
          </p:cNvPr>
          <p:cNvCxnSpPr>
            <a:cxnSpLocks/>
            <a:stCxn id="30" idx="2"/>
            <a:endCxn id="16" idx="0"/>
          </p:cNvCxnSpPr>
          <p:nvPr/>
        </p:nvCxnSpPr>
        <p:spPr>
          <a:xfrm flipH="1">
            <a:off x="2108933" y="2887206"/>
            <a:ext cx="5865221" cy="133312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>
            <a:extLst>
              <a:ext uri="{FF2B5EF4-FFF2-40B4-BE49-F238E27FC236}">
                <a16:creationId xmlns:a16="http://schemas.microsoft.com/office/drawing/2014/main" id="{9378AD7B-9EA4-4BE7-8BB6-2B087722BD19}"/>
              </a:ext>
            </a:extLst>
          </p:cNvPr>
          <p:cNvCxnSpPr>
            <a:cxnSpLocks/>
            <a:stCxn id="28" idx="2"/>
            <a:endCxn id="15" idx="0"/>
          </p:cNvCxnSpPr>
          <p:nvPr/>
        </p:nvCxnSpPr>
        <p:spPr>
          <a:xfrm flipH="1">
            <a:off x="1109018" y="2887206"/>
            <a:ext cx="2822848" cy="13331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AEDBB86F-F08D-4301-94C5-6D75064E1C33}"/>
              </a:ext>
            </a:extLst>
          </p:cNvPr>
          <p:cNvCxnSpPr>
            <a:cxnSpLocks/>
            <a:stCxn id="28" idx="2"/>
            <a:endCxn id="34" idx="0"/>
          </p:cNvCxnSpPr>
          <p:nvPr/>
        </p:nvCxnSpPr>
        <p:spPr>
          <a:xfrm>
            <a:off x="3931866" y="2887206"/>
            <a:ext cx="3225527" cy="13331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直線接點 54">
            <a:extLst>
              <a:ext uri="{FF2B5EF4-FFF2-40B4-BE49-F238E27FC236}">
                <a16:creationId xmlns:a16="http://schemas.microsoft.com/office/drawing/2014/main" id="{4F89BD5A-3EF2-4E53-884D-4DB5864507D8}"/>
              </a:ext>
            </a:extLst>
          </p:cNvPr>
          <p:cNvCxnSpPr>
            <a:cxnSpLocks/>
            <a:stCxn id="30" idx="2"/>
            <a:endCxn id="17" idx="0"/>
          </p:cNvCxnSpPr>
          <p:nvPr/>
        </p:nvCxnSpPr>
        <p:spPr>
          <a:xfrm flipH="1">
            <a:off x="3108848" y="2887206"/>
            <a:ext cx="4865306" cy="133312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6DE0D7B6-4136-49D9-A677-A6F79E38DB61}"/>
              </a:ext>
            </a:extLst>
          </p:cNvPr>
          <p:cNvGrpSpPr/>
          <p:nvPr/>
        </p:nvGrpSpPr>
        <p:grpSpPr>
          <a:xfrm>
            <a:off x="479132" y="4220327"/>
            <a:ext cx="5372100" cy="1500675"/>
            <a:chOff x="479132" y="4220327"/>
            <a:chExt cx="5372100" cy="1500675"/>
          </a:xfrm>
        </p:grpSpPr>
        <p:grpSp>
          <p:nvGrpSpPr>
            <p:cNvPr id="26" name="群組 25">
              <a:extLst>
                <a:ext uri="{FF2B5EF4-FFF2-40B4-BE49-F238E27FC236}">
                  <a16:creationId xmlns:a16="http://schemas.microsoft.com/office/drawing/2014/main" id="{68DD2E01-61CB-46BC-A5FA-C43827C0E4A4}"/>
                </a:ext>
              </a:extLst>
            </p:cNvPr>
            <p:cNvGrpSpPr/>
            <p:nvPr/>
          </p:nvGrpSpPr>
          <p:grpSpPr>
            <a:xfrm>
              <a:off x="479132" y="4220327"/>
              <a:ext cx="5372100" cy="1500675"/>
              <a:chOff x="723900" y="4315577"/>
              <a:chExt cx="5372100" cy="1500675"/>
            </a:xfrm>
          </p:grpSpPr>
          <p:grpSp>
            <p:nvGrpSpPr>
              <p:cNvPr id="5" name="群組 4">
                <a:extLst>
                  <a:ext uri="{FF2B5EF4-FFF2-40B4-BE49-F238E27FC236}">
                    <a16:creationId xmlns:a16="http://schemas.microsoft.com/office/drawing/2014/main" id="{9F5BDD78-BE54-4436-9A18-6AE27EE0FAB3}"/>
                  </a:ext>
                </a:extLst>
              </p:cNvPr>
              <p:cNvGrpSpPr/>
              <p:nvPr/>
            </p:nvGrpSpPr>
            <p:grpSpPr>
              <a:xfrm>
                <a:off x="723900" y="4518371"/>
                <a:ext cx="5372100" cy="1297881"/>
                <a:chOff x="723900" y="4518371"/>
                <a:chExt cx="5372100" cy="1297881"/>
              </a:xfrm>
            </p:grpSpPr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id="{E566F625-BD32-4DCC-BF90-B0C10B8E21BD}"/>
                    </a:ext>
                  </a:extLst>
                </p:cNvPr>
                <p:cNvSpPr/>
                <p:nvPr/>
              </p:nvSpPr>
              <p:spPr bwMode="auto">
                <a:xfrm>
                  <a:off x="723900" y="4518371"/>
                  <a:ext cx="5372100" cy="1297881"/>
                </a:xfrm>
                <a:prstGeom prst="rect">
                  <a:avLst/>
                </a:prstGeom>
                <a:solidFill>
                  <a:srgbClr val="BBE0E3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TW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O-Cloud</a:t>
                  </a:r>
                  <a:endParaRPr kumimoji="1" lang="zh-TW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5441DA9A-877B-47FD-B7BB-B8669A97E261}"/>
                    </a:ext>
                  </a:extLst>
                </p:cNvPr>
                <p:cNvSpPr/>
                <p:nvPr/>
              </p:nvSpPr>
              <p:spPr bwMode="auto">
                <a:xfrm>
                  <a:off x="921986" y="5255494"/>
                  <a:ext cx="863600" cy="405588"/>
                </a:xfrm>
                <a:prstGeom prst="rect">
                  <a:avLst/>
                </a:prstGeom>
                <a:solidFill>
                  <a:srgbClr val="2D2D8A">
                    <a:lumMod val="20000"/>
                    <a:lumOff val="80000"/>
                  </a:srgbClr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TW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Node1</a:t>
                  </a:r>
                  <a:endParaRPr kumimoji="1" lang="zh-TW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70871D9E-19DB-447A-A18E-43F819CB0C1D}"/>
                    </a:ext>
                  </a:extLst>
                </p:cNvPr>
                <p:cNvSpPr/>
                <p:nvPr/>
              </p:nvSpPr>
              <p:spPr bwMode="auto">
                <a:xfrm>
                  <a:off x="1867033" y="5255494"/>
                  <a:ext cx="863600" cy="405588"/>
                </a:xfrm>
                <a:prstGeom prst="rect">
                  <a:avLst/>
                </a:prstGeom>
                <a:solidFill>
                  <a:srgbClr val="2D2D8A">
                    <a:lumMod val="20000"/>
                    <a:lumOff val="80000"/>
                  </a:srgbClr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TW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Node2</a:t>
                  </a:r>
                  <a:endParaRPr kumimoji="1" lang="zh-TW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BCCB9783-7945-4715-9DC9-1002B722E194}"/>
                    </a:ext>
                  </a:extLst>
                </p:cNvPr>
                <p:cNvSpPr/>
                <p:nvPr/>
              </p:nvSpPr>
              <p:spPr bwMode="auto">
                <a:xfrm>
                  <a:off x="2814388" y="5255494"/>
                  <a:ext cx="965200" cy="405588"/>
                </a:xfrm>
                <a:prstGeom prst="rect">
                  <a:avLst/>
                </a:prstGeom>
                <a:solidFill>
                  <a:srgbClr val="2D2D8A">
                    <a:lumMod val="20000"/>
                    <a:lumOff val="80000"/>
                  </a:srgbClr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TW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Node3</a:t>
                  </a:r>
                  <a:endParaRPr kumimoji="1" lang="zh-TW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74CE322E-8086-4E20-AA03-9D1D184FA5E9}"/>
                  </a:ext>
                </a:extLst>
              </p:cNvPr>
              <p:cNvSpPr/>
              <p:nvPr/>
            </p:nvSpPr>
            <p:spPr>
              <a:xfrm>
                <a:off x="921986" y="4315577"/>
                <a:ext cx="863600" cy="40558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>
                    <a:solidFill>
                      <a:schemeClr val="tx1"/>
                    </a:solidFill>
                  </a:rPr>
                  <a:t>IMS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785A8F71-EAAF-421E-A81B-6509D4B076A5}"/>
                  </a:ext>
                </a:extLst>
              </p:cNvPr>
              <p:cNvSpPr/>
              <p:nvPr/>
            </p:nvSpPr>
            <p:spPr>
              <a:xfrm>
                <a:off x="1921901" y="4315577"/>
                <a:ext cx="863600" cy="405588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>
                    <a:solidFill>
                      <a:schemeClr val="bg1"/>
                    </a:solidFill>
                  </a:rPr>
                  <a:t>DMS</a:t>
                </a:r>
                <a:endParaRPr lang="zh-TW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980AE163-1E3F-4BEC-B735-4A34424FD889}"/>
                  </a:ext>
                </a:extLst>
              </p:cNvPr>
              <p:cNvSpPr/>
              <p:nvPr/>
            </p:nvSpPr>
            <p:spPr>
              <a:xfrm>
                <a:off x="2921816" y="4315577"/>
                <a:ext cx="863600" cy="405588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>
                    <a:solidFill>
                      <a:schemeClr val="bg1"/>
                    </a:solidFill>
                  </a:rPr>
                  <a:t>DMS</a:t>
                </a:r>
                <a:endParaRPr lang="zh-TW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631098EF-54AF-4726-BCF2-9B0456B75122}"/>
                </a:ext>
              </a:extLst>
            </p:cNvPr>
            <p:cNvSpPr/>
            <p:nvPr/>
          </p:nvSpPr>
          <p:spPr bwMode="auto">
            <a:xfrm>
              <a:off x="3622904" y="5160244"/>
              <a:ext cx="965200" cy="405588"/>
            </a:xfrm>
            <a:prstGeom prst="rect">
              <a:avLst/>
            </a:prstGeom>
            <a:solidFill>
              <a:srgbClr val="2D2D8A">
                <a:lumMod val="20000"/>
                <a:lumOff val="80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Node4</a:t>
              </a:r>
              <a:endParaRPr kumimoji="1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F4D8F1C0-464B-46AA-B599-E8DDE0EA5174}"/>
                </a:ext>
              </a:extLst>
            </p:cNvPr>
            <p:cNvSpPr/>
            <p:nvPr/>
          </p:nvSpPr>
          <p:spPr bwMode="auto">
            <a:xfrm>
              <a:off x="4676188" y="5160244"/>
              <a:ext cx="965200" cy="405588"/>
            </a:xfrm>
            <a:prstGeom prst="rect">
              <a:avLst/>
            </a:prstGeom>
            <a:solidFill>
              <a:srgbClr val="2D2D8A">
                <a:lumMod val="20000"/>
                <a:lumOff val="80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Node5</a:t>
              </a:r>
              <a:endParaRPr kumimoji="1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454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3ED816-5A4F-4F2A-92CD-8662A38A6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研究動機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FF67EF0-94A7-463F-BD38-D20DF46D3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244" y="1825625"/>
            <a:ext cx="5353878" cy="435133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O-Cloud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的自動佈署流程未定義。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O-RAN Software Community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針對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O2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的實作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lvl="1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目前尚未完成。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Starlingx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高度相依。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2B4346B-2BF7-479B-989A-7D7368058FD1}"/>
              </a:ext>
            </a:extLst>
          </p:cNvPr>
          <p:cNvSpPr txBox="1"/>
          <p:nvPr/>
        </p:nvSpPr>
        <p:spPr>
          <a:xfrm>
            <a:off x="6665595" y="5807631"/>
            <a:ext cx="3815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Starlingx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與我們所用到的服務比較</a:t>
            </a:r>
          </a:p>
        </p:txBody>
      </p:sp>
      <p:pic>
        <p:nvPicPr>
          <p:cNvPr id="40" name="圖片 39">
            <a:extLst>
              <a:ext uri="{FF2B5EF4-FFF2-40B4-BE49-F238E27FC236}">
                <a16:creationId xmlns:a16="http://schemas.microsoft.com/office/drawing/2014/main" id="{CAD2BEA6-1C97-4AF6-BC9A-BBC0A7E46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638" y="3343697"/>
            <a:ext cx="5962360" cy="2338616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3DCF9D0-E557-495E-B770-E857B8E78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2639" y="767245"/>
            <a:ext cx="5962359" cy="245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1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3293D2-B42F-4FC6-B89E-D7C2C86BD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研究目的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26483B-2BCE-4B19-BDE0-E33D4A1D4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874" y="1786731"/>
            <a:ext cx="5483491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提出一個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O-Cloud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自動佈署流程。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讓已被實作的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CNF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有個能夠模擬在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O-Cloud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上佈署並測試的環境，發現在虛擬化的平台上佈署會遇到的問題。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9C3C565-9A08-4D82-B639-6A58492B6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650" y="1912948"/>
            <a:ext cx="5861358" cy="3778396"/>
          </a:xfrm>
          <a:prstGeom prst="rect">
            <a:avLst/>
          </a:prstGeom>
        </p:spPr>
      </p:pic>
      <p:cxnSp>
        <p:nvCxnSpPr>
          <p:cNvPr id="6" name="接點: 肘形 5">
            <a:extLst>
              <a:ext uri="{FF2B5EF4-FFF2-40B4-BE49-F238E27FC236}">
                <a16:creationId xmlns:a16="http://schemas.microsoft.com/office/drawing/2014/main" id="{0812A107-A273-424A-8E8C-464DEC31D68C}"/>
              </a:ext>
            </a:extLst>
          </p:cNvPr>
          <p:cNvCxnSpPr>
            <a:cxnSpLocks/>
          </p:cNvCxnSpPr>
          <p:nvPr/>
        </p:nvCxnSpPr>
        <p:spPr>
          <a:xfrm rot="16200000" flipH="1">
            <a:off x="7752186" y="3500697"/>
            <a:ext cx="398972" cy="122230"/>
          </a:xfrm>
          <a:prstGeom prst="bentConnector3">
            <a:avLst>
              <a:gd name="adj1" fmla="val 94893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接點: 肘形 7">
            <a:extLst>
              <a:ext uri="{FF2B5EF4-FFF2-40B4-BE49-F238E27FC236}">
                <a16:creationId xmlns:a16="http://schemas.microsoft.com/office/drawing/2014/main" id="{5582A0E1-0F82-4956-9BC1-92EE43357C6E}"/>
              </a:ext>
            </a:extLst>
          </p:cNvPr>
          <p:cNvCxnSpPr>
            <a:cxnSpLocks/>
          </p:cNvCxnSpPr>
          <p:nvPr/>
        </p:nvCxnSpPr>
        <p:spPr>
          <a:xfrm>
            <a:off x="7715250" y="3362325"/>
            <a:ext cx="1695450" cy="600075"/>
          </a:xfrm>
          <a:prstGeom prst="bentConnector3">
            <a:avLst>
              <a:gd name="adj1" fmla="val 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接點: 肘形 14">
            <a:extLst>
              <a:ext uri="{FF2B5EF4-FFF2-40B4-BE49-F238E27FC236}">
                <a16:creationId xmlns:a16="http://schemas.microsoft.com/office/drawing/2014/main" id="{8F65C810-4256-4446-A7A3-3F8217F6BDE0}"/>
              </a:ext>
            </a:extLst>
          </p:cNvPr>
          <p:cNvCxnSpPr>
            <a:cxnSpLocks/>
          </p:cNvCxnSpPr>
          <p:nvPr/>
        </p:nvCxnSpPr>
        <p:spPr>
          <a:xfrm rot="10800000" flipV="1">
            <a:off x="6877050" y="3200400"/>
            <a:ext cx="533400" cy="461961"/>
          </a:xfrm>
          <a:prstGeom prst="bentConnector3">
            <a:avLst>
              <a:gd name="adj1" fmla="val 10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969F24EF-546D-4F02-A0BF-5F0F93F7A411}"/>
              </a:ext>
            </a:extLst>
          </p:cNvPr>
          <p:cNvCxnSpPr>
            <a:cxnSpLocks/>
          </p:cNvCxnSpPr>
          <p:nvPr/>
        </p:nvCxnSpPr>
        <p:spPr>
          <a:xfrm>
            <a:off x="7572375" y="3362325"/>
            <a:ext cx="0" cy="114467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1A2F42C2-C6C8-46A8-A79A-C74FAB1BB47A}"/>
              </a:ext>
            </a:extLst>
          </p:cNvPr>
          <p:cNvSpPr/>
          <p:nvPr/>
        </p:nvSpPr>
        <p:spPr>
          <a:xfrm>
            <a:off x="7410450" y="3067050"/>
            <a:ext cx="1219192" cy="29527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7FF70B2-301E-4E10-8EAE-05246E5A03DC}"/>
              </a:ext>
            </a:extLst>
          </p:cNvPr>
          <p:cNvSpPr/>
          <p:nvPr/>
        </p:nvSpPr>
        <p:spPr>
          <a:xfrm>
            <a:off x="327992" y="5495448"/>
            <a:ext cx="55693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50" b="1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E2: </a:t>
            </a:r>
            <a:r>
              <a:rPr lang="en-US" altLang="zh-TW" sz="1050" b="1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E2 Termination for Near-Real-Time Radio Access Network Intelligent Controller in Open Radio Access Network</a:t>
            </a:r>
            <a:endParaRPr lang="en-US" altLang="zh-TW" sz="1050" b="1" dirty="0">
              <a:solidFill>
                <a:srgbClr val="22222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050" b="1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RIC: </a:t>
            </a:r>
            <a:r>
              <a:rPr lang="en-US" altLang="zh-TW" sz="1050" b="1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Machine Learning Workflow in O-RAN RIC Platform</a:t>
            </a:r>
            <a:endParaRPr lang="en-US" altLang="zh-TW" sz="1050" b="1" dirty="0">
              <a:solidFill>
                <a:srgbClr val="22222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050" b="1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O-DU: </a:t>
            </a:r>
            <a:r>
              <a:rPr lang="en-US" altLang="zh-TW" sz="1050" b="1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file"/>
              </a:rPr>
              <a:t>Design of Multi-Mode Software Defined O-DU for 5G O-RAN</a:t>
            </a:r>
            <a:endParaRPr lang="zh-TW" altLang="en-US" sz="10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D49435EF-B5B9-466D-B0B9-B22AC09C0AC4}"/>
              </a:ext>
            </a:extLst>
          </p:cNvPr>
          <p:cNvSpPr/>
          <p:nvPr/>
        </p:nvSpPr>
        <p:spPr>
          <a:xfrm>
            <a:off x="7296346" y="4507000"/>
            <a:ext cx="2809188" cy="23973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977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3293D2-B42F-4FC6-B89E-D7C2C86BD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O-Cloud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架構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9" name="圖片 68">
            <a:extLst>
              <a:ext uri="{FF2B5EF4-FFF2-40B4-BE49-F238E27FC236}">
                <a16:creationId xmlns:a16="http://schemas.microsoft.com/office/drawing/2014/main" id="{8E0CB3A2-7369-4878-8D9F-6780668CC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291" y="1542688"/>
            <a:ext cx="10515600" cy="455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5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3293D2-B42F-4FC6-B89E-D7C2C86BD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O-Cloud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實驗環境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98AA4A9A-6AC6-401A-AC69-B48B2AE06658}"/>
              </a:ext>
            </a:extLst>
          </p:cNvPr>
          <p:cNvGrpSpPr/>
          <p:nvPr/>
        </p:nvGrpSpPr>
        <p:grpSpPr>
          <a:xfrm>
            <a:off x="2648594" y="1690688"/>
            <a:ext cx="6946084" cy="4446165"/>
            <a:chOff x="2907012" y="1690688"/>
            <a:chExt cx="6946084" cy="4446165"/>
          </a:xfrm>
        </p:grpSpPr>
        <p:grpSp>
          <p:nvGrpSpPr>
            <p:cNvPr id="25" name="群組 24">
              <a:extLst>
                <a:ext uri="{FF2B5EF4-FFF2-40B4-BE49-F238E27FC236}">
                  <a16:creationId xmlns:a16="http://schemas.microsoft.com/office/drawing/2014/main" id="{21DE4AA3-74E6-415E-AF50-D5B980E383F0}"/>
                </a:ext>
              </a:extLst>
            </p:cNvPr>
            <p:cNvGrpSpPr/>
            <p:nvPr/>
          </p:nvGrpSpPr>
          <p:grpSpPr>
            <a:xfrm>
              <a:off x="2907012" y="1690688"/>
              <a:ext cx="6946084" cy="4446165"/>
              <a:chOff x="601133" y="1570921"/>
              <a:chExt cx="6946084" cy="4446165"/>
            </a:xfrm>
          </p:grpSpPr>
          <p:grpSp>
            <p:nvGrpSpPr>
              <p:cNvPr id="26" name="群組 25">
                <a:extLst>
                  <a:ext uri="{FF2B5EF4-FFF2-40B4-BE49-F238E27FC236}">
                    <a16:creationId xmlns:a16="http://schemas.microsoft.com/office/drawing/2014/main" id="{58CC4DA1-EF89-4629-AC35-CF1EC4AE0173}"/>
                  </a:ext>
                </a:extLst>
              </p:cNvPr>
              <p:cNvGrpSpPr/>
              <p:nvPr/>
            </p:nvGrpSpPr>
            <p:grpSpPr>
              <a:xfrm>
                <a:off x="601133" y="1570921"/>
                <a:ext cx="6946084" cy="4446165"/>
                <a:chOff x="273963" y="1570921"/>
                <a:chExt cx="6946084" cy="4446165"/>
              </a:xfrm>
            </p:grpSpPr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B3EE6E6F-5461-4684-B149-5BFF073C138D}"/>
                    </a:ext>
                  </a:extLst>
                </p:cNvPr>
                <p:cNvSpPr/>
                <p:nvPr/>
              </p:nvSpPr>
              <p:spPr bwMode="auto">
                <a:xfrm>
                  <a:off x="273963" y="1570921"/>
                  <a:ext cx="6946084" cy="4446165"/>
                </a:xfrm>
                <a:prstGeom prst="rect">
                  <a:avLst/>
                </a:prstGeom>
                <a:solidFill>
                  <a:srgbClr val="BBE0E3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TW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Host</a:t>
                  </a:r>
                  <a:endParaRPr kumimoji="1" lang="zh-TW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02D3F5F1-270A-4408-ACC4-014CFA2F9EBC}"/>
                    </a:ext>
                  </a:extLst>
                </p:cNvPr>
                <p:cNvSpPr/>
                <p:nvPr/>
              </p:nvSpPr>
              <p:spPr bwMode="auto">
                <a:xfrm>
                  <a:off x="385777" y="2133247"/>
                  <a:ext cx="6722455" cy="1749911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TW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QEMU-KVM</a:t>
                  </a:r>
                  <a:endParaRPr kumimoji="1" lang="zh-TW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42E56B9B-BD40-4C53-BC96-C0A8C3E9F90F}"/>
                    </a:ext>
                  </a:extLst>
                </p:cNvPr>
                <p:cNvSpPr/>
                <p:nvPr/>
              </p:nvSpPr>
              <p:spPr bwMode="auto">
                <a:xfrm>
                  <a:off x="512918" y="2512502"/>
                  <a:ext cx="1486949" cy="1281502"/>
                </a:xfrm>
                <a:prstGeom prst="rect">
                  <a:avLst/>
                </a:prstGeom>
                <a:solidFill>
                  <a:schemeClr val="accent5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TW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FirstNode</a:t>
                  </a:r>
                  <a:endParaRPr kumimoji="1" lang="zh-TW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DEE07BD4-EAA4-4653-9259-DB641132BB44}"/>
                    </a:ext>
                  </a:extLst>
                </p:cNvPr>
                <p:cNvSpPr/>
                <p:nvPr/>
              </p:nvSpPr>
              <p:spPr bwMode="auto">
                <a:xfrm>
                  <a:off x="2365486" y="2512502"/>
                  <a:ext cx="1486949" cy="1281502"/>
                </a:xfrm>
                <a:prstGeom prst="rect">
                  <a:avLst/>
                </a:prstGeom>
                <a:solidFill>
                  <a:srgbClr val="2D2D8A">
                    <a:lumMod val="20000"/>
                    <a:lumOff val="80000"/>
                  </a:srgbClr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TW" kern="0" dirty="0">
                      <a:solidFill>
                        <a:srgbClr val="000000"/>
                      </a:solidFill>
                      <a:latin typeface="Arial" charset="0"/>
                    </a:rPr>
                    <a:t>N</a:t>
                  </a:r>
                  <a:r>
                    <a:rPr kumimoji="1" lang="en-US" altLang="zh-TW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ode2</a:t>
                  </a:r>
                  <a:endParaRPr kumimoji="1" lang="zh-TW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0E417ECD-C1CA-4EC6-80E8-BCD05E963990}"/>
                    </a:ext>
                  </a:extLst>
                </p:cNvPr>
                <p:cNvSpPr/>
                <p:nvPr/>
              </p:nvSpPr>
              <p:spPr bwMode="auto">
                <a:xfrm>
                  <a:off x="5437955" y="2512502"/>
                  <a:ext cx="1486949" cy="1281502"/>
                </a:xfrm>
                <a:prstGeom prst="rect">
                  <a:avLst/>
                </a:prstGeom>
                <a:solidFill>
                  <a:srgbClr val="2D2D8A">
                    <a:lumMod val="20000"/>
                    <a:lumOff val="80000"/>
                  </a:srgbClr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TW" kern="0" dirty="0">
                      <a:solidFill>
                        <a:srgbClr val="000000"/>
                      </a:solidFill>
                      <a:latin typeface="Arial" charset="0"/>
                    </a:rPr>
                    <a:t>N</a:t>
                  </a:r>
                  <a:r>
                    <a:rPr kumimoji="1" lang="en-US" altLang="zh-TW" sz="18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odeN</a:t>
                  </a:r>
                  <a:endParaRPr kumimoji="1" lang="zh-TW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1071D8D7-35EB-45DA-8319-395C2A6F6CAD}"/>
                    </a:ext>
                  </a:extLst>
                </p:cNvPr>
                <p:cNvSpPr/>
                <p:nvPr/>
              </p:nvSpPr>
              <p:spPr bwMode="auto">
                <a:xfrm>
                  <a:off x="5836539" y="3454167"/>
                  <a:ext cx="689779" cy="33983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TW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ens3</a:t>
                  </a:r>
                  <a:endParaRPr kumimoji="1" lang="zh-TW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9136A93C-9FA2-4BD0-B094-F207CE483364}"/>
                    </a:ext>
                  </a:extLst>
                </p:cNvPr>
                <p:cNvSpPr/>
                <p:nvPr/>
              </p:nvSpPr>
              <p:spPr bwMode="auto">
                <a:xfrm>
                  <a:off x="2764070" y="3454167"/>
                  <a:ext cx="689779" cy="33983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TW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ens3</a:t>
                  </a:r>
                  <a:endParaRPr kumimoji="1" lang="zh-TW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id="{C3A2185C-466F-487C-A4E5-CF6379115B7B}"/>
                    </a:ext>
                  </a:extLst>
                </p:cNvPr>
                <p:cNvSpPr/>
                <p:nvPr/>
              </p:nvSpPr>
              <p:spPr bwMode="auto">
                <a:xfrm>
                  <a:off x="853796" y="3454167"/>
                  <a:ext cx="689779" cy="33983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TW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ens3</a:t>
                  </a:r>
                  <a:endParaRPr kumimoji="1" lang="zh-TW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38" name="矩形 37">
                  <a:extLst>
                    <a:ext uri="{FF2B5EF4-FFF2-40B4-BE49-F238E27FC236}">
                      <a16:creationId xmlns:a16="http://schemas.microsoft.com/office/drawing/2014/main" id="{FA511FBE-2D68-471C-9986-87E6D1966CDF}"/>
                    </a:ext>
                  </a:extLst>
                </p:cNvPr>
                <p:cNvSpPr/>
                <p:nvPr/>
              </p:nvSpPr>
              <p:spPr bwMode="auto">
                <a:xfrm>
                  <a:off x="1999867" y="5150840"/>
                  <a:ext cx="3438088" cy="38589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TW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lxdbr0</a:t>
                  </a:r>
                  <a:endParaRPr kumimoji="1" lang="zh-TW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cxnSp>
              <p:nvCxnSpPr>
                <p:cNvPr id="39" name="直線單箭頭接點 38">
                  <a:extLst>
                    <a:ext uri="{FF2B5EF4-FFF2-40B4-BE49-F238E27FC236}">
                      <a16:creationId xmlns:a16="http://schemas.microsoft.com/office/drawing/2014/main" id="{B6233B87-F289-4051-8482-116459162718}"/>
                    </a:ext>
                  </a:extLst>
                </p:cNvPr>
                <p:cNvCxnSpPr>
                  <a:stCxn id="32" idx="2"/>
                </p:cNvCxnSpPr>
                <p:nvPr/>
              </p:nvCxnSpPr>
              <p:spPr bwMode="auto">
                <a:xfrm>
                  <a:off x="1256393" y="3794004"/>
                  <a:ext cx="2462518" cy="1356836"/>
                </a:xfrm>
                <a:prstGeom prst="straightConnector1">
                  <a:avLst/>
                </a:prstGeom>
                <a:solidFill>
                  <a:srgbClr val="BBE0E3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triangle"/>
                  <a:tailEnd type="triangle"/>
                </a:ln>
                <a:effectLst/>
              </p:spPr>
            </p:cxnSp>
            <p:cxnSp>
              <p:nvCxnSpPr>
                <p:cNvPr id="40" name="直線單箭頭接點 39">
                  <a:extLst>
                    <a:ext uri="{FF2B5EF4-FFF2-40B4-BE49-F238E27FC236}">
                      <a16:creationId xmlns:a16="http://schemas.microsoft.com/office/drawing/2014/main" id="{673D1CFB-536B-45EA-958B-3977F17E3331}"/>
                    </a:ext>
                  </a:extLst>
                </p:cNvPr>
                <p:cNvCxnSpPr>
                  <a:cxnSpLocks/>
                  <a:stCxn id="33" idx="2"/>
                  <a:endCxn id="38" idx="0"/>
                </p:cNvCxnSpPr>
                <p:nvPr/>
              </p:nvCxnSpPr>
              <p:spPr bwMode="auto">
                <a:xfrm>
                  <a:off x="3108961" y="3794004"/>
                  <a:ext cx="609950" cy="1356836"/>
                </a:xfrm>
                <a:prstGeom prst="straightConnector1">
                  <a:avLst/>
                </a:prstGeom>
                <a:solidFill>
                  <a:srgbClr val="BBE0E3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triangle"/>
                  <a:tailEnd type="triangle"/>
                </a:ln>
                <a:effectLst/>
              </p:spPr>
            </p:cxnSp>
            <p:cxnSp>
              <p:nvCxnSpPr>
                <p:cNvPr id="41" name="直線單箭頭接點 40">
                  <a:extLst>
                    <a:ext uri="{FF2B5EF4-FFF2-40B4-BE49-F238E27FC236}">
                      <a16:creationId xmlns:a16="http://schemas.microsoft.com/office/drawing/2014/main" id="{E07F1A8F-482E-459F-A8B1-7CF10B4F6BED}"/>
                    </a:ext>
                  </a:extLst>
                </p:cNvPr>
                <p:cNvCxnSpPr>
                  <a:cxnSpLocks/>
                  <a:stCxn id="34" idx="2"/>
                  <a:endCxn id="38" idx="0"/>
                </p:cNvCxnSpPr>
                <p:nvPr/>
              </p:nvCxnSpPr>
              <p:spPr bwMode="auto">
                <a:xfrm flipH="1">
                  <a:off x="3718911" y="3794004"/>
                  <a:ext cx="2462519" cy="1356836"/>
                </a:xfrm>
                <a:prstGeom prst="straightConnector1">
                  <a:avLst/>
                </a:prstGeom>
                <a:solidFill>
                  <a:srgbClr val="BBE0E3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triangle"/>
                  <a:tailEnd type="triangle"/>
                </a:ln>
                <a:effectLst/>
              </p:spPr>
            </p:cxnSp>
            <p:sp>
              <p:nvSpPr>
                <p:cNvPr id="42" name="文字方塊 41">
                  <a:extLst>
                    <a:ext uri="{FF2B5EF4-FFF2-40B4-BE49-F238E27FC236}">
                      <a16:creationId xmlns:a16="http://schemas.microsoft.com/office/drawing/2014/main" id="{9761D2B0-E83B-47D7-8417-BE365DCA1786}"/>
                    </a:ext>
                  </a:extLst>
                </p:cNvPr>
                <p:cNvSpPr txBox="1"/>
                <p:nvPr/>
              </p:nvSpPr>
              <p:spPr>
                <a:xfrm>
                  <a:off x="5519338" y="5020622"/>
                  <a:ext cx="1644521" cy="646331"/>
                </a:xfrm>
                <a:prstGeom prst="rect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TW" kern="0" dirty="0">
                      <a:solidFill>
                        <a:srgbClr val="000000"/>
                      </a:solidFill>
                      <a:latin typeface="微軟正黑體"/>
                      <a:ea typeface="微軟正黑體"/>
                    </a:rPr>
                    <a:t>NAT Network</a:t>
                  </a:r>
                </a:p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TW" kern="0" dirty="0">
                      <a:solidFill>
                        <a:srgbClr val="000000"/>
                      </a:solidFill>
                      <a:latin typeface="微軟正黑體"/>
                      <a:ea typeface="微軟正黑體"/>
                    </a:rPr>
                    <a:t>No DHCP</a:t>
                  </a:r>
                  <a:endParaRPr kumimoji="1" lang="en-US" altLang="zh-TW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軟正黑體"/>
                    <a:ea typeface="微軟正黑體"/>
                  </a:endParaRPr>
                </a:p>
              </p:txBody>
            </p:sp>
            <p:cxnSp>
              <p:nvCxnSpPr>
                <p:cNvPr id="43" name="直線單箭頭接點 42">
                  <a:extLst>
                    <a:ext uri="{FF2B5EF4-FFF2-40B4-BE49-F238E27FC236}">
                      <a16:creationId xmlns:a16="http://schemas.microsoft.com/office/drawing/2014/main" id="{17998821-BFA4-48DB-93FA-E502DA2931FC}"/>
                    </a:ext>
                  </a:extLst>
                </p:cNvPr>
                <p:cNvCxnSpPr>
                  <a:cxnSpLocks/>
                  <a:stCxn id="38" idx="3"/>
                  <a:endCxn id="42" idx="1"/>
                </p:cNvCxnSpPr>
                <p:nvPr/>
              </p:nvCxnSpPr>
              <p:spPr bwMode="auto">
                <a:xfrm>
                  <a:off x="5437955" y="5343787"/>
                  <a:ext cx="81383" cy="1"/>
                </a:xfrm>
                <a:prstGeom prst="straightConnector1">
                  <a:avLst/>
                </a:prstGeom>
                <a:solidFill>
                  <a:srgbClr val="BBE0E3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FC40E57A-FF92-4757-9018-3A8AD971876A}"/>
                  </a:ext>
                </a:extLst>
              </p:cNvPr>
              <p:cNvSpPr txBox="1"/>
              <p:nvPr/>
            </p:nvSpPr>
            <p:spPr>
              <a:xfrm>
                <a:off x="3113634" y="5519956"/>
                <a:ext cx="19210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192.168.10.0/24</a:t>
                </a:r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F6E42DD9-FC60-4273-AFA9-E80728CAC9BD}"/>
                  </a:ext>
                </a:extLst>
              </p:cNvPr>
              <p:cNvSpPr txBox="1"/>
              <p:nvPr/>
            </p:nvSpPr>
            <p:spPr>
              <a:xfrm>
                <a:off x="731554" y="2178012"/>
                <a:ext cx="17040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192.168.10.2</a:t>
                </a:r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064EE7E9-8724-4A7F-B71A-06C1D2E8295E}"/>
                  </a:ext>
                </a:extLst>
              </p:cNvPr>
              <p:cNvSpPr txBox="1"/>
              <p:nvPr/>
            </p:nvSpPr>
            <p:spPr>
              <a:xfrm>
                <a:off x="3281810" y="1808680"/>
                <a:ext cx="15847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192.168.10.1</a:t>
                </a:r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EBC01C0B-7E7D-4917-A1E8-13AB739FA340}"/>
                </a:ext>
              </a:extLst>
            </p:cNvPr>
            <p:cNvSpPr txBox="1"/>
            <p:nvPr/>
          </p:nvSpPr>
          <p:spPr>
            <a:xfrm>
              <a:off x="6742571" y="2944229"/>
              <a:ext cx="105949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2800" dirty="0"/>
                <a:t>…</a:t>
              </a:r>
              <a:endParaRPr lang="zh-TW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3006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11084</TotalTime>
  <Words>1447</Words>
  <Application>Microsoft Office PowerPoint</Application>
  <PresentationFormat>寬螢幕</PresentationFormat>
  <Paragraphs>475</Paragraphs>
  <Slides>30</Slides>
  <Notes>29</Notes>
  <HiddenSlides>4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6" baseType="lpstr">
      <vt:lpstr>微軟正黑體</vt:lpstr>
      <vt:lpstr>新細明體</vt:lpstr>
      <vt:lpstr>Arial</vt:lpstr>
      <vt:lpstr>Calibri</vt:lpstr>
      <vt:lpstr>Calibri Light</vt:lpstr>
      <vt:lpstr>Office 佈景主題</vt:lpstr>
      <vt:lpstr>採用 K8s 架構的 O-RAN 雲基礎設施管理服務 (IMS) 介面的設計和實現</vt:lpstr>
      <vt:lpstr>大綱</vt:lpstr>
      <vt:lpstr>研究背景 – RAN的演進</vt:lpstr>
      <vt:lpstr>研究背景 – O-RAN</vt:lpstr>
      <vt:lpstr>研究背景 – O2 Interface</vt:lpstr>
      <vt:lpstr>研究動機</vt:lpstr>
      <vt:lpstr>研究目的</vt:lpstr>
      <vt:lpstr>O-Cloud 架構</vt:lpstr>
      <vt:lpstr>O-Cloud 實驗環境</vt:lpstr>
      <vt:lpstr>O-Cloud 自動化佈署步驟 Overview</vt:lpstr>
      <vt:lpstr>Deployer API</vt:lpstr>
      <vt:lpstr>Deployer API</vt:lpstr>
      <vt:lpstr>Deployer API</vt:lpstr>
      <vt:lpstr>O-Cloud 自動化佈署</vt:lpstr>
      <vt:lpstr>O-Cloud 自動化佈署</vt:lpstr>
      <vt:lpstr>O-Cloud 自動化佈署</vt:lpstr>
      <vt:lpstr>O-Cloud 自動化佈署</vt:lpstr>
      <vt:lpstr>O-Cloud 自動化佈署</vt:lpstr>
      <vt:lpstr>刪除 O-Cloud 的不同 Scenario</vt:lpstr>
      <vt:lpstr>O2 介面服務 - IMS</vt:lpstr>
      <vt:lpstr>O2 介面服務 - Infrastructure Inventories</vt:lpstr>
      <vt:lpstr>O2 介面服務 - Subscription</vt:lpstr>
      <vt:lpstr>系統架構 – DMS API</vt:lpstr>
      <vt:lpstr>O2 介面服務 – Create NF</vt:lpstr>
      <vt:lpstr>O2 介面服務 – Delete NF</vt:lpstr>
      <vt:lpstr>實驗環境規格</vt:lpstr>
      <vt:lpstr>系統展示</vt:lpstr>
      <vt:lpstr>實驗數據</vt:lpstr>
      <vt:lpstr>實驗數據</vt:lpstr>
      <vt:lpstr>結論與未來展望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s110321509</dc:creator>
  <cp:lastModifiedBy>s110321509</cp:lastModifiedBy>
  <cp:revision>1438</cp:revision>
  <dcterms:created xsi:type="dcterms:W3CDTF">2022-06-13T03:32:33Z</dcterms:created>
  <dcterms:modified xsi:type="dcterms:W3CDTF">2022-07-18T14:36:37Z</dcterms:modified>
</cp:coreProperties>
</file>